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317" r:id="rId3"/>
    <p:sldId id="277" r:id="rId4"/>
    <p:sldId id="273" r:id="rId5"/>
    <p:sldId id="274" r:id="rId6"/>
    <p:sldId id="275" r:id="rId7"/>
    <p:sldId id="257" r:id="rId8"/>
    <p:sldId id="259" r:id="rId9"/>
    <p:sldId id="260" r:id="rId10"/>
    <p:sldId id="261" r:id="rId11"/>
    <p:sldId id="262" r:id="rId12"/>
    <p:sldId id="265" r:id="rId13"/>
    <p:sldId id="276" r:id="rId14"/>
    <p:sldId id="268" r:id="rId15"/>
    <p:sldId id="270" r:id="rId16"/>
    <p:sldId id="271" r:id="rId17"/>
    <p:sldId id="26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77"/>
    <p:restoredTop sz="93188"/>
  </p:normalViewPr>
  <p:slideViewPr>
    <p:cSldViewPr snapToGrid="0" snapToObjects="1">
      <p:cViewPr varScale="1">
        <p:scale>
          <a:sx n="111" d="100"/>
          <a:sy n="111" d="100"/>
        </p:scale>
        <p:origin x="4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410A4-20FA-1E4D-98CF-99B30FC4048D}" type="datetimeFigureOut">
              <a:rPr lang="en-US" smtClean="0"/>
              <a:t>8/7/25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78E01-0921-1849-8D86-FB0EB913A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06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mUqBLmcg_0O7bpjo4Tv_tChLAWSdmDkPBHa8fGPwOjQ/edit#slide=id.g8f2c59a4aa_0_1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helloteacherlady.com/blog/2020/4/how-to-create-a-virtual-bitmoji-scene-in-google-slides-or-powerpoin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267OgA7sXkc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yperdocs.co/blog/posts/samples-of-hyperdocs-for-every-subject" TargetMode="External"/><Relationship Id="rId2" Type="http://schemas.openxmlformats.org/officeDocument/2006/relationships/hyperlink" Target="https://hyperdocs.co/fin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i-heart-edu.com/hyperdocs-template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6903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29CFB1-4A36-4A05-8D7A-948E22773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1" y="965201"/>
            <a:ext cx="5947496" cy="492344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b="1" i="1" u="sng" dirty="0" err="1"/>
              <a:t>Bitmoji</a:t>
            </a:r>
            <a:r>
              <a:rPr lang="en-US" sz="4000" b="1" i="1" u="sng" dirty="0"/>
              <a:t> Classrooms</a:t>
            </a:r>
            <a:r>
              <a:rPr lang="en-US" sz="4000" b="1" i="1" dirty="0"/>
              <a:t>: </a:t>
            </a:r>
            <a:r>
              <a:rPr lang="en-US" sz="4000" dirty="0"/>
              <a:t>Allows teachers to create a fun virtual representation of their classroom for students to use online; can be shared with platform already used in remote learning (</a:t>
            </a:r>
            <a:r>
              <a:rPr lang="en-US" sz="4000" dirty="0" err="1"/>
              <a:t>e.g</a:t>
            </a:r>
            <a:r>
              <a:rPr lang="en-US" sz="4000" dirty="0"/>
              <a:t> Google Slides)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83419-8188-4C50-BD8F-237B464B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788" y="1"/>
            <a:ext cx="4651212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38100" dir="10800000" algn="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0D84C5-A105-4AB9-8C54-A26D13722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7521575" y="2187579"/>
            <a:ext cx="6857999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7898" y="1327169"/>
            <a:ext cx="3646678" cy="4199513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(2) Virtual classrooms</a:t>
            </a:r>
          </a:p>
        </p:txBody>
      </p:sp>
    </p:spTree>
    <p:extLst>
      <p:ext uri="{BB962C8B-B14F-4D97-AF65-F5344CB8AC3E}">
        <p14:creationId xmlns:p14="http://schemas.microsoft.com/office/powerpoint/2010/main" val="181171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(2) Virtual classrooms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75" y="2248789"/>
            <a:ext cx="6071314" cy="4078859"/>
          </a:xfrm>
        </p:spPr>
      </p:pic>
      <p:sp>
        <p:nvSpPr>
          <p:cNvPr id="6" name="TextBox 5"/>
          <p:cNvSpPr txBox="1"/>
          <p:nvPr/>
        </p:nvSpPr>
        <p:spPr>
          <a:xfrm>
            <a:off x="6729984" y="2815717"/>
            <a:ext cx="41696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Here is an </a:t>
            </a:r>
            <a:r>
              <a:rPr lang="en-US" sz="4000" dirty="0">
                <a:hlinkClick r:id="rId3"/>
              </a:rPr>
              <a:t>example</a:t>
            </a:r>
            <a:r>
              <a:rPr lang="en-US" sz="4000" dirty="0"/>
              <a:t> from a </a:t>
            </a:r>
            <a:r>
              <a:rPr lang="en-US" sz="4000" dirty="0" err="1"/>
              <a:t>Gustavus</a:t>
            </a:r>
            <a:r>
              <a:rPr lang="en-US" sz="4000" dirty="0"/>
              <a:t> graduate</a:t>
            </a:r>
          </a:p>
        </p:txBody>
      </p:sp>
    </p:spTree>
    <p:extLst>
      <p:ext uri="{BB962C8B-B14F-4D97-AF65-F5344CB8AC3E}">
        <p14:creationId xmlns:p14="http://schemas.microsoft.com/office/powerpoint/2010/main" val="10146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29CFB1-4A36-4A05-8D7A-948E22773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1" y="965200"/>
            <a:ext cx="5947496" cy="5716953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b="1" dirty="0"/>
              <a:t>How do I set up a </a:t>
            </a:r>
            <a:r>
              <a:rPr lang="en-US" sz="3500" b="1" dirty="0" err="1"/>
              <a:t>Bitmoji</a:t>
            </a:r>
            <a:r>
              <a:rPr lang="en-US" sz="3500" b="1" dirty="0"/>
              <a:t> classroom? </a:t>
            </a:r>
          </a:p>
          <a:p>
            <a:r>
              <a:rPr lang="en-US" sz="3000" dirty="0"/>
              <a:t>Here’s an in-depth </a:t>
            </a:r>
            <a:r>
              <a:rPr lang="en-US" sz="3000" dirty="0">
                <a:hlinkClick r:id="rId2"/>
              </a:rPr>
              <a:t>article</a:t>
            </a:r>
            <a:endParaRPr lang="en-US" sz="3000" dirty="0"/>
          </a:p>
          <a:p>
            <a:r>
              <a:rPr lang="en-US" sz="3000" dirty="0"/>
              <a:t>Here’s a short overview: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000" dirty="0"/>
              <a:t>Open a blank google slide (</a:t>
            </a:r>
            <a:r>
              <a:rPr lang="en-US" sz="3000" dirty="0" err="1"/>
              <a:t>Bitmoji</a:t>
            </a:r>
            <a:r>
              <a:rPr lang="en-US" sz="3000" dirty="0"/>
              <a:t> Chrome extension) or ppt</a:t>
            </a:r>
          </a:p>
          <a:p>
            <a:pPr marL="742950" indent="-742950">
              <a:buFont typeface="+mj-lt"/>
              <a:buAutoNum type="arabicPeriod"/>
            </a:pPr>
            <a:endParaRPr lang="en-US" sz="3000" dirty="0"/>
          </a:p>
          <a:p>
            <a:pPr marL="742950" indent="-742950">
              <a:buFont typeface="+mj-lt"/>
              <a:buAutoNum type="arabicPeriod"/>
            </a:pPr>
            <a:r>
              <a:rPr lang="en-US" sz="3000" dirty="0"/>
              <a:t>Collect images</a:t>
            </a:r>
          </a:p>
          <a:p>
            <a:pPr marL="742950" indent="-742950">
              <a:buFont typeface="+mj-lt"/>
              <a:buAutoNum type="arabicPeriod"/>
            </a:pPr>
            <a:endParaRPr lang="en-US" sz="3000" dirty="0"/>
          </a:p>
          <a:p>
            <a:pPr marL="742950" indent="-742950">
              <a:buFont typeface="+mj-lt"/>
              <a:buAutoNum type="arabicPeriod"/>
            </a:pPr>
            <a:r>
              <a:rPr lang="en-US" sz="3000" dirty="0"/>
              <a:t>Create your “scene”</a:t>
            </a:r>
          </a:p>
          <a:p>
            <a:pPr marL="742950" indent="-742950">
              <a:buFont typeface="+mj-lt"/>
              <a:buAutoNum type="arabicPeriod"/>
            </a:pPr>
            <a:endParaRPr lang="en-US" sz="3000" dirty="0"/>
          </a:p>
          <a:p>
            <a:pPr marL="742950" indent="-742950">
              <a:buFont typeface="+mj-lt"/>
              <a:buAutoNum type="arabicPeriod"/>
            </a:pPr>
            <a:r>
              <a:rPr lang="en-US" sz="3000" dirty="0"/>
              <a:t>Add interactive links (optional)</a:t>
            </a:r>
          </a:p>
          <a:p>
            <a:pPr marL="742950" indent="-74295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83419-8188-4C50-BD8F-237B464B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788" y="1"/>
            <a:ext cx="4651212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38100" dir="10800000" algn="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0D84C5-A105-4AB9-8C54-A26D13722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7521575" y="2187579"/>
            <a:ext cx="6857999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7898" y="1327169"/>
            <a:ext cx="3646678" cy="4199513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(2) Virtual classrooms</a:t>
            </a:r>
          </a:p>
        </p:txBody>
      </p:sp>
    </p:spTree>
    <p:extLst>
      <p:ext uri="{BB962C8B-B14F-4D97-AF65-F5344CB8AC3E}">
        <p14:creationId xmlns:p14="http://schemas.microsoft.com/office/powerpoint/2010/main" val="197083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29CFB1-4A36-4A05-8D7A-948E22773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1" y="965200"/>
            <a:ext cx="5947496" cy="571695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b="1" dirty="0"/>
              <a:t>What tools can be used to deliver lessons remotely?</a:t>
            </a:r>
            <a:endParaRPr lang="en-US" sz="3200" b="1" i="1" dirty="0"/>
          </a:p>
          <a:p>
            <a:r>
              <a:rPr lang="en-US" sz="2800" dirty="0"/>
              <a:t>Learning Management System tools (e.g. Seesaw, Schoology, </a:t>
            </a:r>
            <a:r>
              <a:rPr lang="en-US" sz="2800" dirty="0" err="1"/>
              <a:t>etc</a:t>
            </a:r>
            <a:r>
              <a:rPr lang="en-US" sz="2800" dirty="0"/>
              <a:t>) </a:t>
            </a:r>
          </a:p>
          <a:p>
            <a:r>
              <a:rPr lang="en-US" sz="2800" dirty="0"/>
              <a:t>Discussion boards (e.g. Padlet)</a:t>
            </a:r>
          </a:p>
          <a:p>
            <a:r>
              <a:rPr lang="en-US" sz="2800" dirty="0"/>
              <a:t>Screen casting tools (Nearpod),</a:t>
            </a:r>
          </a:p>
          <a:p>
            <a:r>
              <a:rPr lang="en-US" sz="2800" dirty="0" err="1"/>
              <a:t>PearDeck</a:t>
            </a:r>
            <a:r>
              <a:rPr lang="en-US" sz="2800" dirty="0"/>
              <a:t> (can be used asynchronously)</a:t>
            </a:r>
          </a:p>
          <a:p>
            <a:r>
              <a:rPr lang="en-US" sz="2800" i="1" dirty="0" err="1"/>
              <a:t>Hyperdocs</a:t>
            </a:r>
            <a:r>
              <a:rPr lang="en-US" sz="2800" i="1" dirty="0"/>
              <a:t> (check out this </a:t>
            </a:r>
            <a:r>
              <a:rPr lang="en-US" sz="2800" i="1" dirty="0">
                <a:hlinkClick r:id="rId2"/>
              </a:rPr>
              <a:t>video</a:t>
            </a:r>
            <a:r>
              <a:rPr lang="en-US" sz="2800" i="1" dirty="0"/>
              <a:t>)</a:t>
            </a:r>
          </a:p>
          <a:p>
            <a:pPr marL="742950" indent="-74295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83419-8188-4C50-BD8F-237B464B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788" y="1"/>
            <a:ext cx="4651212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38100" dir="10800000" algn="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0D84C5-A105-4AB9-8C54-A26D13722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7521575" y="2187579"/>
            <a:ext cx="6857999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7898" y="1327169"/>
            <a:ext cx="3646678" cy="419951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(3) Remote lesson delivery</a:t>
            </a:r>
          </a:p>
        </p:txBody>
      </p:sp>
    </p:spTree>
    <p:extLst>
      <p:ext uri="{BB962C8B-B14F-4D97-AF65-F5344CB8AC3E}">
        <p14:creationId xmlns:p14="http://schemas.microsoft.com/office/powerpoint/2010/main" val="44354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6881"/>
            <a:ext cx="10820400" cy="19449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/>
              <a:t> </a:t>
            </a:r>
          </a:p>
          <a:p>
            <a:pPr marL="0" indent="0" algn="ctr">
              <a:buNone/>
            </a:pPr>
            <a:endParaRPr lang="en-US" sz="4000" b="1" i="1" dirty="0"/>
          </a:p>
          <a:p>
            <a:pPr marL="0" indent="0" algn="ctr">
              <a:buNone/>
            </a:pPr>
            <a:r>
              <a:rPr lang="en-US" sz="4000" b="1" i="1" dirty="0" err="1"/>
              <a:t>Hyperdoc</a:t>
            </a:r>
            <a:r>
              <a:rPr lang="en-US" sz="4000" b="1" i="1" dirty="0"/>
              <a:t> example </a:t>
            </a:r>
          </a:p>
          <a:p>
            <a:pPr marL="0" indent="0">
              <a:buNone/>
            </a:pPr>
            <a:endParaRPr lang="en-US" sz="4000" dirty="0"/>
          </a:p>
          <a:p>
            <a:pPr marL="742950" indent="-742950">
              <a:buFont typeface="+mj-lt"/>
              <a:buAutoNum type="arabicPeriod"/>
            </a:pPr>
            <a:endParaRPr lang="en-US" sz="4000" dirty="0"/>
          </a:p>
        </p:txBody>
      </p:sp>
      <p:pic>
        <p:nvPicPr>
          <p:cNvPr id="2050" name="Picture 2" descr="https://lh6.googleusercontent.com/0B90RVe_IAjOubExACT-UTttMNdxfdd3QYrYsjpBqr-ifIvxl1eU8zsHQpozR0wY1wpUFDlz986l73hnAPmWXvGUxt5AaC_dtq1kIqaL1za5P8Qkm23N0r58j4fQOlRF7ixxAdEUdf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242" y="571710"/>
            <a:ext cx="7886700" cy="598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07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29CFB1-4A36-4A05-8D7A-948E22773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1" y="965201"/>
            <a:ext cx="5947496" cy="492344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b="1" i="1" dirty="0"/>
          </a:p>
          <a:p>
            <a:pPr marL="0" indent="0">
              <a:buNone/>
            </a:pPr>
            <a:r>
              <a:rPr lang="en-US" sz="3000" b="1" i="1" dirty="0" err="1"/>
              <a:t>Hyperdocs</a:t>
            </a:r>
            <a:r>
              <a:rPr lang="en-US" sz="3000" b="1" i="1" dirty="0"/>
              <a:t> templates: </a:t>
            </a:r>
          </a:p>
          <a:p>
            <a:pPr marL="0" indent="0">
              <a:buNone/>
            </a:pPr>
            <a:r>
              <a:rPr lang="en-US" sz="2800" b="1" i="1" dirty="0">
                <a:hlinkClick r:id="rId2"/>
              </a:rPr>
              <a:t>Teachers Give Teachers</a:t>
            </a:r>
            <a:endParaRPr lang="en-US" sz="2800" b="1" i="1" dirty="0"/>
          </a:p>
          <a:p>
            <a:pPr marL="0" indent="0">
              <a:buNone/>
            </a:pPr>
            <a:r>
              <a:rPr lang="en-US" sz="2800" b="1" i="1" dirty="0">
                <a:hlinkClick r:id="rId3"/>
              </a:rPr>
              <a:t>Templates by content area</a:t>
            </a:r>
            <a:endParaRPr lang="en-US" sz="2800" b="1" i="1" dirty="0"/>
          </a:p>
          <a:p>
            <a:pPr marL="0" indent="0">
              <a:buNone/>
            </a:pPr>
            <a:r>
              <a:rPr lang="en-US" sz="2800" b="1" i="1" dirty="0">
                <a:hlinkClick r:id="rId4"/>
              </a:rPr>
              <a:t>Hyperdoc Google Slides</a:t>
            </a:r>
            <a:endParaRPr lang="en-US" sz="2800" b="1" i="1" dirty="0"/>
          </a:p>
          <a:p>
            <a:pPr marL="0" indent="0">
              <a:buNone/>
            </a:pPr>
            <a:endParaRPr lang="en-US" sz="2000" dirty="0"/>
          </a:p>
          <a:p>
            <a:pPr marL="742950" indent="-74295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83419-8188-4C50-BD8F-237B464B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788" y="1"/>
            <a:ext cx="4651212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38100" dir="10800000" algn="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0D84C5-A105-4AB9-8C54-A26D13722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7521575" y="2187579"/>
            <a:ext cx="6857999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7898" y="1327169"/>
            <a:ext cx="3646678" cy="4199513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(3) Remote lesson delivery</a:t>
            </a:r>
          </a:p>
        </p:txBody>
      </p:sp>
    </p:spTree>
    <p:extLst>
      <p:ext uri="{BB962C8B-B14F-4D97-AF65-F5344CB8AC3E}">
        <p14:creationId xmlns:p14="http://schemas.microsoft.com/office/powerpoint/2010/main" val="89711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29CFB1-4A36-4A05-8D7A-948E22773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1" y="965201"/>
            <a:ext cx="5947496" cy="4923448"/>
          </a:xfrm>
        </p:spPr>
        <p:txBody>
          <a:bodyPr anchor="ctr">
            <a:normAutofit/>
          </a:bodyPr>
          <a:lstStyle/>
          <a:p>
            <a:r>
              <a:rPr lang="en-US" sz="2800" b="1" i="1" dirty="0" err="1"/>
              <a:t>Jamboard</a:t>
            </a:r>
            <a:endParaRPr lang="en-US" sz="2800" b="1" i="1" dirty="0"/>
          </a:p>
          <a:p>
            <a:r>
              <a:rPr lang="en-US" sz="2800" b="1" i="1" dirty="0"/>
              <a:t>Podcasting</a:t>
            </a:r>
          </a:p>
          <a:p>
            <a:r>
              <a:rPr lang="en-US" sz="2800" b="1" i="1" dirty="0" err="1"/>
              <a:t>Perusall</a:t>
            </a:r>
            <a:endParaRPr lang="en-US" sz="2800" b="1" i="1" dirty="0"/>
          </a:p>
          <a:p>
            <a:r>
              <a:rPr lang="en-US" sz="2800" b="1" i="1" dirty="0"/>
              <a:t>Video (Adobe Spark, Flipgrid)</a:t>
            </a:r>
          </a:p>
          <a:p>
            <a:r>
              <a:rPr lang="en-US" sz="2800" b="1" i="1" dirty="0"/>
              <a:t>See the document linked on the course website (today’s class) for additional resources</a:t>
            </a:r>
            <a:r>
              <a:rPr lang="mr-IN" sz="2800" b="1" i="1" dirty="0"/>
              <a:t>…</a:t>
            </a:r>
            <a:endParaRPr lang="en-US" sz="2800" b="1" i="1" dirty="0"/>
          </a:p>
          <a:p>
            <a:pPr marL="0" indent="0">
              <a:buNone/>
            </a:pPr>
            <a:endParaRPr lang="en-US" sz="2000" dirty="0"/>
          </a:p>
          <a:p>
            <a:pPr marL="742950" indent="-74295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83419-8188-4C50-BD8F-237B464B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788" y="1"/>
            <a:ext cx="4651212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38100" dir="10800000" algn="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0D84C5-A105-4AB9-8C54-A26D13722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7521575" y="2187579"/>
            <a:ext cx="6857999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7898" y="1327169"/>
            <a:ext cx="3646678" cy="4199513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(4) Cool Tools</a:t>
            </a:r>
          </a:p>
        </p:txBody>
      </p:sp>
    </p:spTree>
    <p:extLst>
      <p:ext uri="{BB962C8B-B14F-4D97-AF65-F5344CB8AC3E}">
        <p14:creationId xmlns:p14="http://schemas.microsoft.com/office/powerpoint/2010/main" val="163577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29CFB1-4A36-4A05-8D7A-948E22773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1" y="965201"/>
            <a:ext cx="5947496" cy="4923448"/>
          </a:xfrm>
        </p:spPr>
        <p:txBody>
          <a:bodyPr anchor="ctr">
            <a:normAutofit/>
          </a:bodyPr>
          <a:lstStyle/>
          <a:p>
            <a:r>
              <a:rPr lang="en-US" sz="2800" dirty="0"/>
              <a:t>Pick </a:t>
            </a:r>
            <a:r>
              <a:rPr lang="en-US" sz="2800" b="1" dirty="0"/>
              <a:t>one</a:t>
            </a:r>
            <a:r>
              <a:rPr lang="en-US" sz="2800" dirty="0"/>
              <a:t> tool/</a:t>
            </a:r>
            <a:r>
              <a:rPr lang="en-US" sz="2400" dirty="0"/>
              <a:t>platform </a:t>
            </a:r>
            <a:r>
              <a:rPr lang="en-US" sz="2400" i="1" dirty="0"/>
              <a:t>(Online Meet Space, Virtual Classes, Remote Lesson Delivery, OR Cool Tools)</a:t>
            </a:r>
          </a:p>
          <a:p>
            <a:endParaRPr lang="en-US" sz="2400" i="1" dirty="0"/>
          </a:p>
          <a:p>
            <a:r>
              <a:rPr lang="en-US" sz="2800" b="1" dirty="0"/>
              <a:t>Add to your website </a:t>
            </a:r>
            <a:r>
              <a:rPr lang="en-US" sz="2800" dirty="0"/>
              <a:t>(</a:t>
            </a:r>
            <a:r>
              <a:rPr lang="en-US" sz="2800" i="1" dirty="0"/>
              <a:t>the usual</a:t>
            </a:r>
            <a:r>
              <a:rPr lang="en-US" sz="2800" dirty="0"/>
              <a:t>): use the tool to describe, 2 pros &amp; 2 cons, how can you use the tool/platform in your future classroom?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83419-8188-4C50-BD8F-237B464B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788" y="1"/>
            <a:ext cx="4651212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38100" dir="10800000" algn="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0D84C5-A105-4AB9-8C54-A26D13722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7521575" y="2187579"/>
            <a:ext cx="6857999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7898" y="1327169"/>
            <a:ext cx="3646678" cy="4199513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What do I do now?</a:t>
            </a:r>
          </a:p>
        </p:txBody>
      </p:sp>
    </p:spTree>
    <p:extLst>
      <p:ext uri="{BB962C8B-B14F-4D97-AF65-F5344CB8AC3E}">
        <p14:creationId xmlns:p14="http://schemas.microsoft.com/office/powerpoint/2010/main" val="195387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A4930A67-2473-EE1B-E054-FFDD722E8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8500" y="104775"/>
            <a:ext cx="8255000" cy="1143000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en-US" sz="3600" dirty="0"/>
              <a:t>Questions from Annie Moos</a:t>
            </a:r>
          </a:p>
        </p:txBody>
      </p:sp>
      <p:sp>
        <p:nvSpPr>
          <p:cNvPr id="15362" name="Content Placeholder 1">
            <a:extLst>
              <a:ext uri="{FF2B5EF4-FFF2-40B4-BE49-F238E27FC236}">
                <a16:creationId xmlns:a16="http://schemas.microsoft.com/office/drawing/2014/main" id="{24059315-2534-2B72-DA6D-BB06B49A71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85784" y="1171575"/>
            <a:ext cx="90678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b="1" dirty="0">
                <a:solidFill>
                  <a:srgbClr val="000000"/>
                </a:solidFill>
                <a:latin typeface="Charter" panose="02040503050506020203" pitchFamily="18" charset="0"/>
              </a:rPr>
              <a:t>Choose one to answer….</a:t>
            </a:r>
            <a:endParaRPr lang="en-US" alt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75DA46-5AF4-99C2-8A22-5C9FF303E107}"/>
              </a:ext>
            </a:extLst>
          </p:cNvPr>
          <p:cNvSpPr txBox="1">
            <a:spLocks/>
          </p:cNvSpPr>
          <p:nvPr/>
        </p:nvSpPr>
        <p:spPr bwMode="auto">
          <a:xfrm>
            <a:off x="1524000" y="3105152"/>
            <a:ext cx="9129584" cy="154304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None/>
            </a:pPr>
            <a:r>
              <a:rPr lang="en-US" sz="2600" dirty="0"/>
              <a:t>If a genie grants you one wish, what do you wish for you and why?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09AA57E-464E-7C92-AF49-8BD5082E4090}"/>
              </a:ext>
            </a:extLst>
          </p:cNvPr>
          <p:cNvSpPr txBox="1">
            <a:spLocks/>
          </p:cNvSpPr>
          <p:nvPr/>
        </p:nvSpPr>
        <p:spPr bwMode="auto">
          <a:xfrm>
            <a:off x="1538416" y="4432840"/>
            <a:ext cx="9144000" cy="139064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None/>
            </a:pPr>
            <a:r>
              <a:rPr lang="en-US" sz="2600" dirty="0"/>
              <a:t>If you could pick </a:t>
            </a:r>
            <a:r>
              <a:rPr lang="en-US" sz="2600"/>
              <a:t>up one new </a:t>
            </a:r>
            <a:r>
              <a:rPr lang="en-US" sz="2600" dirty="0"/>
              <a:t>skill instantly, what would it be and why?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B46CB456-A54D-A347-03A2-31CD530DEF81}"/>
              </a:ext>
            </a:extLst>
          </p:cNvPr>
          <p:cNvSpPr txBox="1">
            <a:spLocks/>
          </p:cNvSpPr>
          <p:nvPr/>
        </p:nvSpPr>
        <p:spPr bwMode="auto">
          <a:xfrm>
            <a:off x="1524001" y="1893295"/>
            <a:ext cx="9144000" cy="1066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None/>
            </a:pPr>
            <a:r>
              <a:rPr lang="en-US" sz="2600" dirty="0"/>
              <a:t>If you could be any animal, what animal and why?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FC857-F959-B4C9-0B25-AC0606286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A7926-27F5-49E2-E09E-9B0D2DA545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Online/hybrid learning tools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41B143-9D15-D880-F9BA-CF7631357F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Core Technology Skill: EDU 241</a:t>
            </a:r>
          </a:p>
        </p:txBody>
      </p:sp>
    </p:spTree>
    <p:extLst>
      <p:ext uri="{BB962C8B-B14F-4D97-AF65-F5344CB8AC3E}">
        <p14:creationId xmlns:p14="http://schemas.microsoft.com/office/powerpoint/2010/main" val="1833203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Synchronous &amp; asynchronous opening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973037"/>
            <a:ext cx="10820400" cy="18275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How do you define </a:t>
            </a:r>
            <a:r>
              <a:rPr lang="en-US" sz="4000" b="1" dirty="0"/>
              <a:t>synchronous</a:t>
            </a:r>
            <a:r>
              <a:rPr lang="en-US" sz="4000" dirty="0"/>
              <a:t> &amp; </a:t>
            </a:r>
            <a:r>
              <a:rPr lang="en-US" sz="4000" b="1" dirty="0"/>
              <a:t>asynchronous?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0144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Synchronous &amp; asynchronous </a:t>
            </a:r>
            <a:r>
              <a:rPr lang="en-US"/>
              <a:t>opening discussion</a:t>
            </a:r>
            <a:endParaRPr lang="en-US" dirty="0"/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9E90CEC4-7DB3-CB4B-B75B-2B95D05EB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7612" y="2193925"/>
            <a:ext cx="8610600" cy="4593543"/>
          </a:xfrm>
        </p:spPr>
      </p:pic>
    </p:spTree>
    <p:extLst>
      <p:ext uri="{BB962C8B-B14F-4D97-AF65-F5344CB8AC3E}">
        <p14:creationId xmlns:p14="http://schemas.microsoft.com/office/powerpoint/2010/main" val="249737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Synchronous &amp; asynchronous opening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97788"/>
            <a:ext cx="10820400" cy="18275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Based on your experiences, what are the </a:t>
            </a:r>
            <a:r>
              <a:rPr lang="en-US" sz="4000" b="1" dirty="0"/>
              <a:t>benefits </a:t>
            </a:r>
            <a:r>
              <a:rPr lang="en-US" sz="4000" dirty="0"/>
              <a:t>and </a:t>
            </a:r>
            <a:r>
              <a:rPr lang="en-US" sz="4000" b="1" dirty="0"/>
              <a:t>challenges </a:t>
            </a:r>
            <a:r>
              <a:rPr lang="en-US" sz="4000" dirty="0"/>
              <a:t>of </a:t>
            </a:r>
            <a:r>
              <a:rPr lang="en-US" sz="4000" u="sng" dirty="0"/>
              <a:t>synchronous</a:t>
            </a:r>
            <a:r>
              <a:rPr lang="en-US" sz="4000" dirty="0"/>
              <a:t> learning?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0270449-ABF5-AF41-99AD-A4A23E5CF4F9}"/>
              </a:ext>
            </a:extLst>
          </p:cNvPr>
          <p:cNvSpPr txBox="1">
            <a:spLocks/>
          </p:cNvSpPr>
          <p:nvPr/>
        </p:nvSpPr>
        <p:spPr>
          <a:xfrm>
            <a:off x="685800" y="4266063"/>
            <a:ext cx="10820400" cy="1827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/>
              <a:t>Based on your experiences, what are the </a:t>
            </a:r>
            <a:r>
              <a:rPr lang="en-US" sz="4000" b="1" dirty="0"/>
              <a:t>benefits </a:t>
            </a:r>
            <a:r>
              <a:rPr lang="en-US" sz="4000" dirty="0"/>
              <a:t>and </a:t>
            </a:r>
            <a:r>
              <a:rPr lang="en-US" sz="4000" b="1" dirty="0"/>
              <a:t>challenges </a:t>
            </a:r>
            <a:r>
              <a:rPr lang="en-US" sz="4000" dirty="0"/>
              <a:t>of </a:t>
            </a:r>
            <a:r>
              <a:rPr lang="en-US" sz="4000" u="sng" dirty="0"/>
              <a:t>asynchronous</a:t>
            </a:r>
            <a:r>
              <a:rPr lang="en-US" sz="4000" dirty="0"/>
              <a:t> learning?</a:t>
            </a:r>
          </a:p>
        </p:txBody>
      </p:sp>
    </p:spTree>
    <p:extLst>
      <p:ext uri="{BB962C8B-B14F-4D97-AF65-F5344CB8AC3E}">
        <p14:creationId xmlns:p14="http://schemas.microsoft.com/office/powerpoint/2010/main" val="141625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lang="en-US" sz="3200"/>
              <a:t>THE RECENT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3854112"/>
          </a:xfrm>
        </p:spPr>
        <p:txBody>
          <a:bodyPr>
            <a:normAutofit/>
          </a:bodyPr>
          <a:lstStyle/>
          <a:p>
            <a:r>
              <a:rPr lang="en-US" sz="2000" dirty="0"/>
              <a:t>The recent pandemic (COVID) has forced </a:t>
            </a:r>
            <a:r>
              <a:rPr lang="en-US" sz="2000" u="sng" dirty="0"/>
              <a:t>significant changes </a:t>
            </a:r>
            <a:r>
              <a:rPr lang="en-US" sz="2000" dirty="0"/>
              <a:t>to teaching and learning</a:t>
            </a:r>
          </a:p>
          <a:p>
            <a:endParaRPr lang="en-US" sz="2000" dirty="0"/>
          </a:p>
          <a:p>
            <a:r>
              <a:rPr lang="en-US" sz="2000" i="1" dirty="0"/>
              <a:t>Education looks </a:t>
            </a:r>
            <a:r>
              <a:rPr lang="en-US" sz="2000" i="1" u="sng" dirty="0"/>
              <a:t>different</a:t>
            </a:r>
          </a:p>
          <a:p>
            <a:endParaRPr lang="en-US" sz="2000" i="1" dirty="0"/>
          </a:p>
          <a:p>
            <a:r>
              <a:rPr lang="en-US" sz="2000" i="1" dirty="0"/>
              <a:t>Teachers engage in the teaching and learning process </a:t>
            </a:r>
            <a:r>
              <a:rPr lang="en-US" sz="2000" i="1" u="sng" dirty="0"/>
              <a:t>differently</a:t>
            </a: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D25211A-4CA0-4B53-82BB-1EE7C7F3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1379" y="0"/>
            <a:ext cx="72406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ubble sheet test paper and pencil">
            <a:extLst>
              <a:ext uri="{FF2B5EF4-FFF2-40B4-BE49-F238E27FC236}">
                <a16:creationId xmlns:a16="http://schemas.microsoft.com/office/drawing/2014/main" id="{E7DE0DE4-2D5D-1E0F-3D39-386E70F383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17"/>
          <a:stretch/>
        </p:blipFill>
        <p:spPr>
          <a:xfrm>
            <a:off x="5304147" y="10"/>
            <a:ext cx="688785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4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to consider: online &amp; hybrid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900" y="2352558"/>
            <a:ext cx="6337300" cy="10071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(1) Online Meet Spaces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24610"/>
            <a:ext cx="2670982" cy="173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0" y="3312831"/>
            <a:ext cx="2616200" cy="1787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4434663"/>
            <a:ext cx="2692400" cy="178402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-692150" y="3427553"/>
            <a:ext cx="6337300" cy="1007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/>
              <a:t>(2) Virtual Classes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53025" y="5441773"/>
            <a:ext cx="6337300" cy="10071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/>
              <a:t>(3) Remote Lesson Delivery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130800" y="3752179"/>
            <a:ext cx="3206750" cy="904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/>
              <a:t>(4) Cool Tools</a:t>
            </a:r>
          </a:p>
        </p:txBody>
      </p:sp>
    </p:spTree>
    <p:extLst>
      <p:ext uri="{BB962C8B-B14F-4D97-AF65-F5344CB8AC3E}">
        <p14:creationId xmlns:p14="http://schemas.microsoft.com/office/powerpoint/2010/main" val="95366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(1) Online meet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8700" y="2002376"/>
            <a:ext cx="3168650" cy="6521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/>
              <a:t>Zoom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24610"/>
            <a:ext cx="2670982" cy="173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0" y="3312831"/>
            <a:ext cx="2616200" cy="1787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4434663"/>
            <a:ext cx="2692400" cy="1784022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7619999" y="5448299"/>
            <a:ext cx="3870325" cy="1000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dirty="0"/>
              <a:t>Google Meet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72300" y="6057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0" y="3263772"/>
            <a:ext cx="3870325" cy="1000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dirty="0"/>
              <a:t>WebEx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726487" y="2464652"/>
            <a:ext cx="2943225" cy="1000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dirty="0"/>
              <a:t>Skype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500687" y="2913795"/>
            <a:ext cx="2943225" cy="1000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dirty="0" err="1"/>
              <a:t>Fuze</a:t>
            </a:r>
            <a:endParaRPr lang="en-US" sz="30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908550" y="4485847"/>
            <a:ext cx="2943225" cy="1000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dirty="0"/>
              <a:t>Slack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-32957" y="4505400"/>
            <a:ext cx="2943225" cy="1000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dirty="0"/>
              <a:t>Gather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273424" y="3173436"/>
            <a:ext cx="2943225" cy="1000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dirty="0" err="1"/>
              <a:t>GroupMe</a:t>
            </a:r>
            <a:endParaRPr lang="en-US" sz="30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13557" y="6218685"/>
            <a:ext cx="2943225" cy="1000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dirty="0" err="1"/>
              <a:t>LogMein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85078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173</TotalTime>
  <Words>471</Words>
  <Application>Microsoft Macintosh PowerPoint</Application>
  <PresentationFormat>Widescreen</PresentationFormat>
  <Paragraphs>76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Charter</vt:lpstr>
      <vt:lpstr>Vapor Trail</vt:lpstr>
      <vt:lpstr>PowerPoint Presentation</vt:lpstr>
      <vt:lpstr>Questions from Annie Moos</vt:lpstr>
      <vt:lpstr>Online/hybrid learning tools</vt:lpstr>
      <vt:lpstr>Synchronous &amp; asynchronous opening discussion</vt:lpstr>
      <vt:lpstr>Synchronous &amp; asynchronous opening discussion</vt:lpstr>
      <vt:lpstr>Synchronous &amp; asynchronous opening discussion</vt:lpstr>
      <vt:lpstr>THE RECENT CHALLENGE</vt:lpstr>
      <vt:lpstr>Categories to consider: online &amp; hybrid</vt:lpstr>
      <vt:lpstr>(1) Online meet Spaces</vt:lpstr>
      <vt:lpstr>(2) Virtual classrooms</vt:lpstr>
      <vt:lpstr>(2) Virtual classrooms</vt:lpstr>
      <vt:lpstr>(2) Virtual classrooms</vt:lpstr>
      <vt:lpstr>(3) Remote lesson delivery</vt:lpstr>
      <vt:lpstr>PowerPoint Presentation</vt:lpstr>
      <vt:lpstr>(3) Remote lesson delivery</vt:lpstr>
      <vt:lpstr>(4) Cool Tools</vt:lpstr>
      <vt:lpstr>What do I do now?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Daniel Moos</cp:lastModifiedBy>
  <cp:revision>34</cp:revision>
  <dcterms:created xsi:type="dcterms:W3CDTF">2020-11-16T22:13:34Z</dcterms:created>
  <dcterms:modified xsi:type="dcterms:W3CDTF">2025-08-07T19:29:06Z</dcterms:modified>
</cp:coreProperties>
</file>