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</p:sldMasterIdLst>
  <p:notesMasterIdLst>
    <p:notesMasterId r:id="rId18"/>
  </p:notesMasterIdLst>
  <p:sldIdLst>
    <p:sldId id="335" r:id="rId3"/>
    <p:sldId id="327" r:id="rId4"/>
    <p:sldId id="338" r:id="rId5"/>
    <p:sldId id="337" r:id="rId6"/>
    <p:sldId id="340" r:id="rId7"/>
    <p:sldId id="341" r:id="rId8"/>
    <p:sldId id="256" r:id="rId9"/>
    <p:sldId id="321" r:id="rId10"/>
    <p:sldId id="342" r:id="rId11"/>
    <p:sldId id="324" r:id="rId12"/>
    <p:sldId id="343" r:id="rId13"/>
    <p:sldId id="344" r:id="rId14"/>
    <p:sldId id="345" r:id="rId15"/>
    <p:sldId id="330" r:id="rId16"/>
    <p:sldId id="34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6" autoAdjust="0"/>
    <p:restoredTop sz="93131"/>
  </p:normalViewPr>
  <p:slideViewPr>
    <p:cSldViewPr>
      <p:cViewPr varScale="1">
        <p:scale>
          <a:sx n="83" d="100"/>
          <a:sy n="83" d="100"/>
        </p:scale>
        <p:origin x="208" y="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BA5018-485B-B443-A696-0DF120BD42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7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27481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C60993-23EA-3D4D-86E4-B3D52CF64DB9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469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516CF-7A1B-9F8B-6FD3-47A2F749E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9169EFE-E9A1-7C6C-692F-4E63E6864F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E5A07D7-5471-422D-3B59-2E02D206F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0661A39-3210-2761-EA80-5EE90622F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C60993-23EA-3D4D-86E4-B3D52CF64DB9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41926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FDFB2-450D-FAE9-15D3-9FA74B0BA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7559CF2E-32A1-8E9C-58C3-08D51BEE3E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57BEE3C-6350-5442-C49F-DD0A584F4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6DF7094-7D0B-2569-C620-77D9AC958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C60993-23EA-3D4D-86E4-B3D52CF64DB9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98849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90296-7733-3C51-ABF5-475C23F47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911E266-4583-5B04-54E4-6DD39DC062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BBE087F-6387-6C5C-D4B0-3F9BC26CE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B6CF034A-4B88-EA52-DA68-F1EA296C0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C60993-23EA-3D4D-86E4-B3D52CF64DB9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90091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E10C74-7331-8F45-9D48-9A8EC7E5BDC2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55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8D918-905D-623F-EF01-7945D97CC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581F152-2E6D-48FB-1A57-E568F85C68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E10C74-7331-8F45-9D48-9A8EC7E5BDC2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1FB66FD-B412-6840-5C10-411DD829A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33C21AE-7886-19CA-D19F-7F9EEDD86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7856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78561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92854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0311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97742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7F970B-020A-2248-B15F-CAA49785F2A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7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DC4220-3CC9-CC44-8AC7-F29E0DEB1295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09181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6553D-5398-E613-22D1-C3DA4D23F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74BE8823-60E9-7F67-B728-E921F53A5F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7654866-6A41-66A4-153C-B97994272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C6647546-79A1-C132-6C25-8AF2CAB98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DC4220-3CC9-CC44-8AC7-F29E0DEB1295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7333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-107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F6DAC-E632-F846-BCDD-064EE6893E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C17D6-10D4-AB42-95FB-32CB7359F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8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10A02-7275-6947-8F47-E4BB816750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74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45941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752600"/>
            <a:ext cx="7162800" cy="137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7162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248400"/>
            <a:ext cx="19050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fld id="{A77E0047-856F-954E-906F-D8F0E91BCE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2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B51AA-15A9-5C40-AFC4-C3432EB2D6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18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A633C-0D48-BC48-BDA4-51D1747EC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2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6DCFB-2803-C44F-8280-AA5AF8874D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9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AA24A-C675-F649-9307-FCAC652E2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25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A9373-5B17-AA43-89A0-A732C2CB5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58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95D46-69D2-E743-91E8-F7D7B561D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94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5EF59-34A5-E64C-898D-43BC04F9A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D2BE7-2D48-E742-BCEF-E001994AE5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73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824D7-BB42-1045-8D58-EC1ACB666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57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294B8-224D-7341-9A9F-7901F767D6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82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5FFEC-C530-4E4D-B5A7-6361E2843D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3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5AACC-C664-D644-8CAE-A7712A239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7EF78-4968-3348-8765-AC05C73C1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9A137-11A5-514A-A4D8-9E62A31A4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6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4B37D-3171-9A4C-8B19-A75C8E648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AE561-052D-2946-9C00-13937325C9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5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9569C-B30A-E148-B40F-16F96C5DFC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4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003E2-63DD-5B42-9357-E15BE4314F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7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9B8D512-2BE5-4C40-824A-847E79339786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0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1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ＭＳ Ｐゴシック" pitchFamily="-107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ＭＳ Ｐゴシック" pitchFamily="-107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676400"/>
            <a:ext cx="66976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37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CE0B60-D404-754B-9B9B-6AC9EDD0A0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h-0Z41hu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3716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/>
              <a:t>Tell Me Something Good!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014F5B7-06F1-4130-9373-295FB4966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/>
              <a:t>Share something good or positive that’s happening in your life</a:t>
            </a:r>
          </a:p>
        </p:txBody>
      </p:sp>
    </p:spTree>
    <p:extLst>
      <p:ext uri="{BB962C8B-B14F-4D97-AF65-F5344CB8AC3E}">
        <p14:creationId xmlns:p14="http://schemas.microsoft.com/office/powerpoint/2010/main" val="27549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228600"/>
            <a:ext cx="792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/>
              <a:t>Teachers and peers act as </a:t>
            </a:r>
            <a:r>
              <a:rPr lang="en-US" sz="3600" b="1" dirty="0"/>
              <a:t>“more knowledgeable others”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" y="2286000"/>
            <a:ext cx="8991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600" b="1" dirty="0"/>
              <a:t>“</a:t>
            </a:r>
            <a:r>
              <a:rPr lang="en-US" sz="3600" b="1" dirty="0"/>
              <a:t> . . . is the distance between the </a:t>
            </a:r>
            <a:r>
              <a:rPr lang="en-US" sz="3600" b="1" dirty="0">
                <a:solidFill>
                  <a:srgbClr val="FF3300"/>
                </a:solidFill>
              </a:rPr>
              <a:t>actual</a:t>
            </a:r>
            <a:r>
              <a:rPr lang="en-US" sz="3600" b="1" dirty="0"/>
              <a:t> developmental level as determined by independent problem solving and the level of </a:t>
            </a:r>
            <a:r>
              <a:rPr lang="en-US" sz="3600" b="1" dirty="0">
                <a:solidFill>
                  <a:srgbClr val="FF3300"/>
                </a:solidFill>
              </a:rPr>
              <a:t>potential</a:t>
            </a:r>
            <a:r>
              <a:rPr lang="en-US" sz="3600" b="1" dirty="0"/>
              <a:t> development as determined through problem solving under adult guidance or in collaboration with more capable peers</a:t>
            </a:r>
            <a:r>
              <a:rPr lang="ja-JP" altLang="en-US" sz="3600" b="1"/>
              <a:t>”</a:t>
            </a:r>
            <a:r>
              <a:rPr lang="en-US" altLang="ja-JP" sz="3600" b="1" dirty="0"/>
              <a:t> (Vygotsky)</a:t>
            </a:r>
            <a:endParaRPr lang="en-US" sz="3600" b="1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1423707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Zone of Proximal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3692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26A8B-1B4B-37E7-0ED3-916F07EDE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566E9819-3654-BDD6-8578-803F01F8D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Zone of Proximal Development</a:t>
            </a:r>
          </a:p>
        </p:txBody>
      </p:sp>
      <p:pic>
        <p:nvPicPr>
          <p:cNvPr id="3" name="Picture 2" descr="A diagram of a process&#10;&#10;AI-generated content may be incorrect.">
            <a:extLst>
              <a:ext uri="{FF2B5EF4-FFF2-40B4-BE49-F238E27FC236}">
                <a16:creationId xmlns:a16="http://schemas.microsoft.com/office/drawing/2014/main" id="{68513ED9-066D-0A58-C553-AB08E8E63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65300"/>
            <a:ext cx="87630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3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C023F-6891-3555-9826-141E9EF85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B61B4100-0329-ACED-9D65-7B71AEE32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/>
              <a:t>Language is a </a:t>
            </a:r>
            <a:r>
              <a:rPr lang="en-US" sz="3600" b="1" dirty="0"/>
              <a:t>cognitive tool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0EB77388-E0F3-A6D9-B513-7FC7E6B9D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2" y="914400"/>
            <a:ext cx="78261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Language is the bridge between social learning and independent thinking.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BD068A-D397-DAB9-9ECF-F337D3A430A6}"/>
              </a:ext>
            </a:extLst>
          </p:cNvPr>
          <p:cNvSpPr txBox="1"/>
          <p:nvPr/>
        </p:nvSpPr>
        <p:spPr>
          <a:xfrm>
            <a:off x="17929" y="1907976"/>
            <a:ext cx="9144000" cy="5066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students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verbalize their thinking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“Why do you think that?” “Can you explain your thinking?” “How do you know that”?</a:t>
            </a: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odel think-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alouds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teacher </a:t>
            </a: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Paired teaching: “experts” teach “novices” </a:t>
            </a: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to regularly verbalize their thinking process in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tend to rely on visual/auditory product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Remind students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struggling to put understanding into words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part of learning.</a:t>
            </a: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all said at some point in our lives: “I know what 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trying to say, I just can</a:t>
            </a:r>
            <a:r>
              <a:rPr lang="ja-JP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put it into words.”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students with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support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technical terms &amp; academic language specific to content area</a:t>
            </a: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walls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cheat sheets</a:t>
            </a:r>
          </a:p>
        </p:txBody>
      </p:sp>
    </p:spTree>
    <p:extLst>
      <p:ext uri="{BB962C8B-B14F-4D97-AF65-F5344CB8AC3E}">
        <p14:creationId xmlns:p14="http://schemas.microsoft.com/office/powerpoint/2010/main" val="32028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98A24-7785-8A11-E711-2579F1D2F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ADBD48FA-D814-F94E-C66B-41E6D79CC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/>
              <a:t>Learning benefits from </a:t>
            </a:r>
            <a:r>
              <a:rPr lang="en-US" sz="3600" b="1" dirty="0"/>
              <a:t>scaffolding</a:t>
            </a:r>
            <a:endParaRPr lang="en-US" sz="3600" dirty="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FDE47444-308C-96D4-A335-90C9DDCEE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2" y="914400"/>
            <a:ext cx="78261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The </a:t>
            </a:r>
            <a:r>
              <a:rPr lang="en-US" sz="2800" u="sng" dirty="0"/>
              <a:t>temporary</a:t>
            </a:r>
            <a:r>
              <a:rPr lang="en-US" sz="2800" dirty="0"/>
              <a:t> supports teachers provide to help learners work within their ZPD.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7DE56-C666-24A7-59E7-973C59537BAA}"/>
              </a:ext>
            </a:extLst>
          </p:cNvPr>
          <p:cNvSpPr txBox="1"/>
          <p:nvPr/>
        </p:nvSpPr>
        <p:spPr>
          <a:xfrm>
            <a:off x="-35859" y="2893459"/>
            <a:ext cx="9144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Include: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and think-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alouds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Guided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and questioning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aids or sentence stems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C006B50-A0D0-8C62-5221-B96FC8820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88" y="1939352"/>
            <a:ext cx="78261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Scaffolding is not about doing the work </a:t>
            </a:r>
            <a:r>
              <a:rPr lang="en-US" sz="2800" i="1" dirty="0"/>
              <a:t>for</a:t>
            </a:r>
            <a:r>
              <a:rPr lang="en-US" sz="2800" dirty="0"/>
              <a:t> students, but about helping them reach the next step.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78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30907"/>
              </p:ext>
            </p:extLst>
          </p:nvPr>
        </p:nvGraphicFramePr>
        <p:xfrm>
          <a:off x="0" y="5486400"/>
          <a:ext cx="9144000" cy="13716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Direct 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Guided</a:t>
                      </a:r>
                      <a:r>
                        <a:rPr lang="en-US" baseline="0" dirty="0"/>
                        <a:t>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Independent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Do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 Watch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You 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You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You 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You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905000" y="6096000"/>
            <a:ext cx="1676400" cy="762000"/>
          </a:xfrm>
          <a:prstGeom prst="rect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itchFamily="-107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33800" y="6083428"/>
            <a:ext cx="1676400" cy="762000"/>
          </a:xfrm>
          <a:prstGeom prst="rect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itchFamily="-107" charset="-128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86400" y="6101317"/>
            <a:ext cx="1676400" cy="762000"/>
          </a:xfrm>
          <a:prstGeom prst="rect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itchFamily="-107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315200" y="6096000"/>
            <a:ext cx="1676400" cy="762000"/>
          </a:xfrm>
          <a:prstGeom prst="rect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itchFamily="-107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C20555CE-B39D-C1D7-15D6-8848DBBD5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benefits from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scaffolding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4C03FC-5640-9A51-50F9-ADEE91460035}"/>
              </a:ext>
            </a:extLst>
          </p:cNvPr>
          <p:cNvSpPr txBox="1"/>
          <p:nvPr/>
        </p:nvSpPr>
        <p:spPr>
          <a:xfrm>
            <a:off x="4769224" y="867182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You Watch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metacognitive thinking aloud)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00E7B9-AEE2-6A4E-6A42-9A320BDACC7B}"/>
              </a:ext>
            </a:extLst>
          </p:cNvPr>
          <p:cNvSpPr txBox="1"/>
          <p:nvPr/>
        </p:nvSpPr>
        <p:spPr>
          <a:xfrm>
            <a:off x="609600" y="1190347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 – 4 =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8EEFB-FB02-6338-551B-33A38DC85DD1}"/>
              </a:ext>
            </a:extLst>
          </p:cNvPr>
          <p:cNvSpPr txBox="1"/>
          <p:nvPr/>
        </p:nvSpPr>
        <p:spPr>
          <a:xfrm>
            <a:off x="4769224" y="220310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You Help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CE8505-5B85-26F8-B2C1-320D975DA341}"/>
              </a:ext>
            </a:extLst>
          </p:cNvPr>
          <p:cNvSpPr txBox="1"/>
          <p:nvPr/>
        </p:nvSpPr>
        <p:spPr>
          <a:xfrm>
            <a:off x="609600" y="2177556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– 2 = 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4CD3CA-F6DF-A66D-1FCE-3936499D7F2F}"/>
              </a:ext>
            </a:extLst>
          </p:cNvPr>
          <p:cNvSpPr txBox="1"/>
          <p:nvPr/>
        </p:nvSpPr>
        <p:spPr>
          <a:xfrm>
            <a:off x="4784722" y="3206169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Help, You Do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ADCB4B-0796-3AF4-943C-E5DBD29944E0}"/>
              </a:ext>
            </a:extLst>
          </p:cNvPr>
          <p:cNvSpPr txBox="1"/>
          <p:nvPr/>
        </p:nvSpPr>
        <p:spPr>
          <a:xfrm>
            <a:off x="609600" y="2959272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 + 2 = 14 </a:t>
            </a:r>
          </a:p>
          <a:p>
            <a:pPr algn="ctr"/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stations, group work)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F523FF-C4C8-ACB3-4E7C-7B80456FD01D}"/>
              </a:ext>
            </a:extLst>
          </p:cNvPr>
          <p:cNvSpPr txBox="1"/>
          <p:nvPr/>
        </p:nvSpPr>
        <p:spPr>
          <a:xfrm>
            <a:off x="4769224" y="405524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Watch, You Do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B61B5E-6947-1B52-C130-D764BEADBF21}"/>
              </a:ext>
            </a:extLst>
          </p:cNvPr>
          <p:cNvSpPr txBox="1"/>
          <p:nvPr/>
        </p:nvSpPr>
        <p:spPr>
          <a:xfrm>
            <a:off x="609600" y="4029694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54D9F6-2930-AF93-26B9-EB002003BCC1}"/>
              </a:ext>
            </a:extLst>
          </p:cNvPr>
          <p:cNvSpPr txBox="1"/>
          <p:nvPr/>
        </p:nvSpPr>
        <p:spPr>
          <a:xfrm>
            <a:off x="76200" y="4655403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Gradual release of support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students can accomplish goal independently </a:t>
            </a:r>
          </a:p>
        </p:txBody>
      </p:sp>
    </p:spTree>
    <p:extLst>
      <p:ext uri="{BB962C8B-B14F-4D97-AF65-F5344CB8AC3E}">
        <p14:creationId xmlns:p14="http://schemas.microsoft.com/office/powerpoint/2010/main" val="28122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80710-7B6A-75A8-9E2C-F7BAEF2A5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83208F-6B5D-2516-3D8C-3AD25A06C539}"/>
              </a:ext>
            </a:extLst>
          </p:cNvPr>
          <p:cNvGraphicFramePr>
            <a:graphicFrameLocks noGrp="1"/>
          </p:cNvGraphicFramePr>
          <p:nvPr/>
        </p:nvGraphicFramePr>
        <p:xfrm>
          <a:off x="0" y="5486400"/>
          <a:ext cx="9144000" cy="13716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Direct 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Guided</a:t>
                      </a:r>
                      <a:r>
                        <a:rPr lang="en-US" baseline="0" dirty="0"/>
                        <a:t>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Independent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Do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 Watch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You 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You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You 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You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Box 2">
            <a:extLst>
              <a:ext uri="{FF2B5EF4-FFF2-40B4-BE49-F238E27FC236}">
                <a16:creationId xmlns:a16="http://schemas.microsoft.com/office/drawing/2014/main" id="{0692AC51-5E21-FABA-61F1-B274BEB4B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benefits from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scaffolding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0FFD2-B54E-A839-529E-76851CE22133}"/>
              </a:ext>
            </a:extLst>
          </p:cNvPr>
          <p:cNvSpPr txBox="1"/>
          <p:nvPr/>
        </p:nvSpPr>
        <p:spPr>
          <a:xfrm>
            <a:off x="152400" y="14478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Example </a:t>
            </a:r>
            <a:r>
              <a:rPr lang="en-US" dirty="0"/>
              <a:t>of a teacher using scaffolding in the classroom</a:t>
            </a:r>
          </a:p>
          <a:p>
            <a:endParaRPr lang="en-US" dirty="0"/>
          </a:p>
          <a:p>
            <a:r>
              <a:rPr lang="en-US" dirty="0"/>
              <a:t>Consider the following questions while observing the video:</a:t>
            </a:r>
          </a:p>
          <a:p>
            <a:pPr marL="457200" indent="-457200">
              <a:buAutoNum type="arabicParenBoth"/>
            </a:pPr>
            <a:r>
              <a:rPr lang="en-US" dirty="0"/>
              <a:t>How does the teacher define scaffolding?</a:t>
            </a:r>
          </a:p>
          <a:p>
            <a:pPr marL="457200" indent="-457200">
              <a:buAutoNum type="arabicParenBoth"/>
            </a:pPr>
            <a:endParaRPr lang="en-US" dirty="0"/>
          </a:p>
          <a:p>
            <a:pPr marL="457200" indent="-457200">
              <a:buAutoNum type="arabicParenBoth"/>
            </a:pPr>
            <a:r>
              <a:rPr lang="en-US" dirty="0"/>
              <a:t>How does the teacher use scaffolding to enhance learning within the classroom?</a:t>
            </a:r>
          </a:p>
        </p:txBody>
      </p:sp>
    </p:spTree>
    <p:extLst>
      <p:ext uri="{BB962C8B-B14F-4D97-AF65-F5344CB8AC3E}">
        <p14:creationId xmlns:p14="http://schemas.microsoft.com/office/powerpoint/2010/main" val="33960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2E931-9EEA-114F-AB71-221400F8B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15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3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-1" y="5624970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What evidence do you see of </a:t>
            </a:r>
            <a:r>
              <a:rPr lang="en-US" sz="2000" b="1" u="sng" dirty="0"/>
              <a:t>egocentricity?</a:t>
            </a:r>
          </a:p>
          <a:p>
            <a:pPr algn="ctr">
              <a:spcBef>
                <a:spcPct val="50000"/>
              </a:spcBef>
            </a:pPr>
            <a:r>
              <a:rPr lang="en-US" sz="2000" b="1" dirty="0"/>
              <a:t>What evidence do you see that the student potentially has difficulty thinking </a:t>
            </a:r>
            <a:r>
              <a:rPr lang="en-US" sz="2000" b="1" u="sng" dirty="0"/>
              <a:t>abstractly</a:t>
            </a:r>
            <a:r>
              <a:rPr lang="en-US" sz="2000" b="1" dirty="0"/>
              <a:t>?</a:t>
            </a:r>
          </a:p>
        </p:txBody>
      </p:sp>
      <p:pic>
        <p:nvPicPr>
          <p:cNvPr id="3" name="Picture 2" descr="A close-up of a child's test&#10;&#10;Description automatically generated">
            <a:extLst>
              <a:ext uri="{FF2B5EF4-FFF2-40B4-BE49-F238E27FC236}">
                <a16:creationId xmlns:a16="http://schemas.microsoft.com/office/drawing/2014/main" id="{995106DA-1AF7-E545-9F0D-E280FD50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789" y="73776"/>
            <a:ext cx="6734421" cy="54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7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2357" y="5562600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What evidence do you see of the student </a:t>
            </a:r>
            <a:r>
              <a:rPr lang="en-US" sz="2000" b="1" u="sng" dirty="0"/>
              <a:t>beginning to think logically?</a:t>
            </a:r>
          </a:p>
          <a:p>
            <a:pPr algn="ctr">
              <a:spcBef>
                <a:spcPct val="50000"/>
              </a:spcBef>
            </a:pPr>
            <a:r>
              <a:rPr lang="en-US" sz="2000" b="1" dirty="0"/>
              <a:t>What evidence do you see that the student </a:t>
            </a:r>
            <a:r>
              <a:rPr lang="en-US" sz="2000" b="1" u="sng" dirty="0"/>
              <a:t>beginning to think empathetically?</a:t>
            </a:r>
          </a:p>
        </p:txBody>
      </p:sp>
      <p:pic>
        <p:nvPicPr>
          <p:cNvPr id="5" name="Picture 4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32303164-218E-494F-AEAE-25324492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57200"/>
            <a:ext cx="4535871" cy="4689493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0429959E-46E8-8D49-8192-BD034662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6" y="1219200"/>
            <a:ext cx="23498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3</a:t>
            </a:r>
            <a:r>
              <a:rPr lang="en-US" sz="4000" b="1" baseline="30000" dirty="0"/>
              <a:t>rd</a:t>
            </a:r>
            <a:r>
              <a:rPr lang="en-US" sz="4000" b="1" dirty="0"/>
              <a:t> Grade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38644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178" y="59436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What differences do you observe between this response and the previous response?</a:t>
            </a:r>
            <a:endParaRPr lang="en-US" sz="2000" b="1" u="sng" dirty="0"/>
          </a:p>
        </p:txBody>
      </p:sp>
      <p:pic>
        <p:nvPicPr>
          <p:cNvPr id="3" name="Picture 2" descr="A close-up of a letter&#10;&#10;Description automatically generated">
            <a:extLst>
              <a:ext uri="{FF2B5EF4-FFF2-40B4-BE49-F238E27FC236}">
                <a16:creationId xmlns:a16="http://schemas.microsoft.com/office/drawing/2014/main" id="{D93FAAEB-18AF-1247-B895-77D224EA5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" y="8237"/>
            <a:ext cx="8075141" cy="55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etter&#10;&#10;Description automatically generated">
            <a:extLst>
              <a:ext uri="{FF2B5EF4-FFF2-40B4-BE49-F238E27FC236}">
                <a16:creationId xmlns:a16="http://schemas.microsoft.com/office/drawing/2014/main" id="{BFA26868-AE56-FD42-AB50-371BE5E01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0"/>
            <a:ext cx="4724400" cy="685800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AD95C103-EFA9-F84D-91A6-60B319F74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6" y="1219200"/>
            <a:ext cx="23498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8th Grade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261624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Vygotsky: </a:t>
            </a:r>
            <a:br>
              <a:rPr lang="en-US" sz="4000" dirty="0"/>
            </a:br>
            <a:r>
              <a:rPr lang="en-US" sz="4000" dirty="0"/>
              <a:t>Learning Through Social Interaction</a:t>
            </a:r>
            <a:endParaRPr kumimoji="0"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Zone of Proximal Development, Scaffolding,</a:t>
            </a:r>
          </a:p>
          <a:p>
            <a:pPr eaLnBrk="1" hangingPunct="1"/>
            <a:r>
              <a:rPr lang="en-US" dirty="0"/>
              <a:t>Language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1027"/>
          <p:cNvSpPr txBox="1">
            <a:spLocks noChangeArrowheads="1"/>
          </p:cNvSpPr>
          <p:nvPr/>
        </p:nvSpPr>
        <p:spPr bwMode="auto">
          <a:xfrm>
            <a:off x="76200" y="533400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/>
              <a:t>How do you learn best?</a:t>
            </a:r>
          </a:p>
        </p:txBody>
      </p:sp>
      <p:sp>
        <p:nvSpPr>
          <p:cNvPr id="2" name="Text Box 1027">
            <a:extLst>
              <a:ext uri="{FF2B5EF4-FFF2-40B4-BE49-F238E27FC236}">
                <a16:creationId xmlns:a16="http://schemas.microsoft.com/office/drawing/2014/main" id="{09E199C8-FDC9-1366-1844-1D240A0F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36393"/>
            <a:ext cx="90678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400" dirty="0"/>
              <a:t>Think of a time you learned something challenging — a sport, a skill, or a concept.</a:t>
            </a:r>
          </a:p>
          <a:p>
            <a:endParaRPr lang="en-US" sz="3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i="1" dirty="0"/>
              <a:t>Who helped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i="1" dirty="0"/>
              <a:t>How did they help?</a:t>
            </a:r>
          </a:p>
        </p:txBody>
      </p:sp>
    </p:spTree>
    <p:extLst>
      <p:ext uri="{BB962C8B-B14F-4D97-AF65-F5344CB8AC3E}">
        <p14:creationId xmlns:p14="http://schemas.microsoft.com/office/powerpoint/2010/main" val="22887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E7BA0-32EC-301D-D488-665172FE6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1027">
            <a:extLst>
              <a:ext uri="{FF2B5EF4-FFF2-40B4-BE49-F238E27FC236}">
                <a16:creationId xmlns:a16="http://schemas.microsoft.com/office/drawing/2014/main" id="{8F25314A-C245-A1EF-CD8E-B6B4AC37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33400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/>
              <a:t>How do you learn best?</a:t>
            </a:r>
          </a:p>
        </p:txBody>
      </p:sp>
      <p:sp>
        <p:nvSpPr>
          <p:cNvPr id="115717" name="Text Box 1029">
            <a:extLst>
              <a:ext uri="{FF2B5EF4-FFF2-40B4-BE49-F238E27FC236}">
                <a16:creationId xmlns:a16="http://schemas.microsoft.com/office/drawing/2014/main" id="{378E4630-9FFC-3A6F-5639-DEF1EAE0E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8" y="2813447"/>
            <a:ext cx="90678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/>
              <a:t>Teachers and peers act as </a:t>
            </a:r>
            <a:r>
              <a:rPr lang="en-US" sz="3400" b="1" dirty="0"/>
              <a:t>“more knowledgeable others”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/>
              <a:t>Language is a cognitive tool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/>
              <a:t>Learning is </a:t>
            </a:r>
            <a:r>
              <a:rPr lang="en-US" sz="3400" b="1" dirty="0"/>
              <a:t>social before it’s individual </a:t>
            </a:r>
            <a:r>
              <a:rPr lang="en-US" sz="3400" dirty="0"/>
              <a:t>&amp; Learning benefits from </a:t>
            </a:r>
            <a:r>
              <a:rPr lang="en-US" sz="3400" b="1" dirty="0"/>
              <a:t>scaffolding</a:t>
            </a:r>
            <a:endParaRPr lang="en-US" sz="3400" dirty="0"/>
          </a:p>
        </p:txBody>
      </p:sp>
      <p:sp>
        <p:nvSpPr>
          <p:cNvPr id="2" name="Text Box 1027">
            <a:extLst>
              <a:ext uri="{FF2B5EF4-FFF2-40B4-BE49-F238E27FC236}">
                <a16:creationId xmlns:a16="http://schemas.microsoft.com/office/drawing/2014/main" id="{D16A6C15-CFC7-F93A-D717-60F3CB1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05388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000" i="1" dirty="0"/>
              <a:t>This idea — that we learn best through guided support — is central to Vygotsky’s theory.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0A80C-073C-2CB0-9642-41E27FD3ADF5}"/>
              </a:ext>
            </a:extLst>
          </p:cNvPr>
          <p:cNvSpPr txBox="1"/>
          <p:nvPr/>
        </p:nvSpPr>
        <p:spPr>
          <a:xfrm>
            <a:off x="-211015" y="45133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uiExpand="1" build="p" autoUpdateAnimBg="0"/>
      <p:bldP spid="2" grpId="0" autoUpdateAnimBg="0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rtfolio">
  <a:themeElements>
    <a:clrScheme name="Portfolio 1">
      <a:dk1>
        <a:srgbClr val="212164"/>
      </a:dk1>
      <a:lt1>
        <a:srgbClr val="E6DED3"/>
      </a:lt1>
      <a:dk2>
        <a:srgbClr val="5D2204"/>
      </a:dk2>
      <a:lt2>
        <a:srgbClr val="808080"/>
      </a:lt2>
      <a:accent1>
        <a:srgbClr val="D9B18D"/>
      </a:accent1>
      <a:accent2>
        <a:srgbClr val="697B99"/>
      </a:accent2>
      <a:accent3>
        <a:srgbClr val="F0ECE6"/>
      </a:accent3>
      <a:accent4>
        <a:srgbClr val="1B1B54"/>
      </a:accent4>
      <a:accent5>
        <a:srgbClr val="E9D5C5"/>
      </a:accent5>
      <a:accent6>
        <a:srgbClr val="5E6F8A"/>
      </a:accent6>
      <a:hlink>
        <a:srgbClr val="995421"/>
      </a:hlink>
      <a:folHlink>
        <a:srgbClr val="719F68"/>
      </a:folHlink>
    </a:clrScheme>
    <a:fontScheme name="Portfoli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Portfolio 1">
        <a:dk1>
          <a:srgbClr val="212164"/>
        </a:dk1>
        <a:lt1>
          <a:srgbClr val="E6DED3"/>
        </a:lt1>
        <a:dk2>
          <a:srgbClr val="5D2204"/>
        </a:dk2>
        <a:lt2>
          <a:srgbClr val="808080"/>
        </a:lt2>
        <a:accent1>
          <a:srgbClr val="D9B18D"/>
        </a:accent1>
        <a:accent2>
          <a:srgbClr val="697B99"/>
        </a:accent2>
        <a:accent3>
          <a:srgbClr val="F0ECE6"/>
        </a:accent3>
        <a:accent4>
          <a:srgbClr val="1B1B54"/>
        </a:accent4>
        <a:accent5>
          <a:srgbClr val="E9D5C5"/>
        </a:accent5>
        <a:accent6>
          <a:srgbClr val="5E6F8A"/>
        </a:accent6>
        <a:hlink>
          <a:srgbClr val="995421"/>
        </a:hlink>
        <a:folHlink>
          <a:srgbClr val="719F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2004:Templates:Presentations:Designs:Portfolio</Template>
  <TotalTime>10618</TotalTime>
  <Words>611</Words>
  <Application>Microsoft Macintosh PowerPoint</Application>
  <PresentationFormat>On-screen Show (4:3)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Wingdings</vt:lpstr>
      <vt:lpstr>Network</vt:lpstr>
      <vt:lpstr>Portfolio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Vygotsky:  Learning Through Social Interaction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Gustavus Adolphus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Educational Psychology: Developing a Professional Knowledge Base</dc:title>
  <dc:creator>Gustavus Adolphus</dc:creator>
  <cp:lastModifiedBy>Daniel Moos</cp:lastModifiedBy>
  <cp:revision>321</cp:revision>
  <dcterms:created xsi:type="dcterms:W3CDTF">2007-06-21T12:21:56Z</dcterms:created>
  <dcterms:modified xsi:type="dcterms:W3CDTF">2025-10-06T18:15:56Z</dcterms:modified>
</cp:coreProperties>
</file>