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1" r:id="rId2"/>
    <p:sldMasterId id="2147483653" r:id="rId3"/>
  </p:sldMasterIdLst>
  <p:notesMasterIdLst>
    <p:notesMasterId r:id="rId20"/>
  </p:notesMasterIdLst>
  <p:handoutMasterIdLst>
    <p:handoutMasterId r:id="rId21"/>
  </p:handoutMasterIdLst>
  <p:sldIdLst>
    <p:sldId id="322" r:id="rId4"/>
    <p:sldId id="256" r:id="rId5"/>
    <p:sldId id="302" r:id="rId6"/>
    <p:sldId id="275" r:id="rId7"/>
    <p:sldId id="309" r:id="rId8"/>
    <p:sldId id="260" r:id="rId9"/>
    <p:sldId id="312" r:id="rId10"/>
    <p:sldId id="321" r:id="rId11"/>
    <p:sldId id="283" r:id="rId12"/>
    <p:sldId id="298" r:id="rId13"/>
    <p:sldId id="299" r:id="rId14"/>
    <p:sldId id="300" r:id="rId15"/>
    <p:sldId id="314" r:id="rId16"/>
    <p:sldId id="315" r:id="rId17"/>
    <p:sldId id="316" r:id="rId18"/>
    <p:sldId id="296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5455"/>
    <p:restoredTop sz="93080"/>
  </p:normalViewPr>
  <p:slideViewPr>
    <p:cSldViewPr>
      <p:cViewPr varScale="1">
        <p:scale>
          <a:sx n="77" d="100"/>
          <a:sy n="77" d="100"/>
        </p:scale>
        <p:origin x="200" y="8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A8277D-3072-4A4A-01EE-9386DEE761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FF2E2F-02CA-54C9-DA43-E760136CFC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4B3B094-5D6F-E24B-8A4D-26235EED9F15}" type="datetimeFigureOut">
              <a:rPr lang="en-US"/>
              <a:pPr>
                <a:defRPr/>
              </a:pPr>
              <a:t>8/7/25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49EEE-238C-C41F-713E-5A2FA86818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B34435-7B59-3FCE-D02A-AE9F20FA8C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BB8A9B-261C-5048-AFA6-A79397F76A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FE9FCF6-5E11-475D-B182-8AE63E72EF6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8BCBE2B-9A1C-8A82-34E8-935373FBC8E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B8B3EBCF-8126-3302-01EA-3E718D6A001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9EF1775-86DB-3E7F-8B35-6AC04BF7B08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FC75FC6-05FC-D35F-78B5-3104DAAD9BC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26EEB221-4C4F-1BD9-DB3E-370A36C917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D031EB-A905-9549-8E47-75921A49D10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3D330-D907-DF78-ED78-46CA183F6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3A41EBEB-78C8-937D-6529-AEE385EF56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0871C0C-4CC2-1441-91DE-6618088B2199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630AAA06-247F-4855-CD94-4335C9173E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8DD305C9-CB42-E3FE-C6C4-47E353F7E7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9738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B5CEED38-4330-63AA-8D21-C1AB3EA061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16944F9-0375-344B-9BA6-7599F64F08C0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CD148DDA-3F05-C4A3-0385-AA905D46F3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A1AC63D7-E3CD-5873-6468-8949088AB4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5243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B5CEED38-4330-63AA-8D21-C1AB3EA061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16944F9-0375-344B-9BA6-7599F64F08C0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CD148DDA-3F05-C4A3-0385-AA905D46F3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A1AC63D7-E3CD-5873-6468-8949088AB4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8523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7145E3E1-9A31-B8BE-1987-5916739FA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9394" name="Rectangle 3">
            <a:extLst>
              <a:ext uri="{FF2B5EF4-FFF2-40B4-BE49-F238E27FC236}">
                <a16:creationId xmlns:a16="http://schemas.microsoft.com/office/drawing/2014/main" id="{723CCAF7-EB7E-FD91-E4BC-69F123062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59395" name="Rectangle 4">
            <a:extLst>
              <a:ext uri="{FF2B5EF4-FFF2-40B4-BE49-F238E27FC236}">
                <a16:creationId xmlns:a16="http://schemas.microsoft.com/office/drawing/2014/main" id="{85559444-76EE-73EC-57DA-5C5A47EF4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9396" name="Rectangle 5">
            <a:extLst>
              <a:ext uri="{FF2B5EF4-FFF2-40B4-BE49-F238E27FC236}">
                <a16:creationId xmlns:a16="http://schemas.microsoft.com/office/drawing/2014/main" id="{DAA72898-26FF-C597-0C0C-771F015E9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9397" name="Rectangle 6">
            <a:extLst>
              <a:ext uri="{FF2B5EF4-FFF2-40B4-BE49-F238E27FC236}">
                <a16:creationId xmlns:a16="http://schemas.microsoft.com/office/drawing/2014/main" id="{672C7753-2B9C-E77F-31A7-C585082349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9398" name="Rectangle 7">
            <a:extLst>
              <a:ext uri="{FF2B5EF4-FFF2-40B4-BE49-F238E27FC236}">
                <a16:creationId xmlns:a16="http://schemas.microsoft.com/office/drawing/2014/main" id="{E0BD19DB-7686-EE14-8620-C5056682BA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B8876942-09B7-B231-F1F0-DF16CB2491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0871C0C-4CC2-1441-91DE-6618088B2199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B84B5271-0656-FB12-9998-0C5D996FF6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0A9DB8C6-4498-30BB-082F-B1C956283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6136A96F-033C-ED4F-476C-C094CB1F8B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119B97-0E66-4F4A-AA32-3132FC57B8AB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A8042976-C546-01B2-976F-60E2E6CA45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36D624A7-FA34-F1F7-C987-2263EBD827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6136A96F-033C-ED4F-476C-C094CB1F8B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119B97-0E66-4F4A-AA32-3132FC57B8AB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A8042976-C546-01B2-976F-60E2E6CA45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36D624A7-FA34-F1F7-C987-2263EBD827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8207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CE2E81DF-24F5-8B9B-AA9A-ECB657F876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D801CFB-5404-EA47-92BF-C45513459A3F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E50B9E54-DF2B-2CD4-00D5-77FE6E0071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53F7E932-9496-F29E-2A2B-9998BEADA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D8DA6018-9653-78D4-6825-62057147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623A307-F81E-1141-B42A-BE3D765218AD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34E40631-40AE-233E-0608-C00282B9C4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4657F3D1-596D-BC4D-C4DA-F74BE204D5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848283B8-DD36-F940-9EB6-C1531A0875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579E04F-892A-3446-B0A5-7691127F4E9F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04694CE5-A98C-737B-29FD-D49D62D718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DFFCE4CC-D52F-FAAD-4356-306CCCF78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B5CEED38-4330-63AA-8D21-C1AB3EA061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16944F9-0375-344B-9BA6-7599F64F08C0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CD148DDA-3F05-C4A3-0385-AA905D46F3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A1AC63D7-E3CD-5873-6468-8949088AB4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B5CEED38-4330-63AA-8D21-C1AB3EA061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16944F9-0375-344B-9BA6-7599F64F08C0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CD148DDA-3F05-C4A3-0385-AA905D46F3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A1AC63D7-E3CD-5873-6468-8949088AB4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4749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id="{28944DCD-C9DC-4655-D8A4-DCBF2E9791CD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15D32C94-BDB4-01B7-7E54-732B08EE1BA7}"/>
              </a:ext>
            </a:extLst>
          </p:cNvPr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4" name="Oval 9">
              <a:extLst>
                <a:ext uri="{FF2B5EF4-FFF2-40B4-BE49-F238E27FC236}">
                  <a16:creationId xmlns:a16="http://schemas.microsoft.com/office/drawing/2014/main" id="{40C0C1D8-CA30-BBF3-65A9-66551F4F8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Oval 10">
              <a:extLst>
                <a:ext uri="{FF2B5EF4-FFF2-40B4-BE49-F238E27FC236}">
                  <a16:creationId xmlns:a16="http://schemas.microsoft.com/office/drawing/2014/main" id="{876856F6-2E46-ED90-5698-85713C44A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Oval 11">
              <a:extLst>
                <a:ext uri="{FF2B5EF4-FFF2-40B4-BE49-F238E27FC236}">
                  <a16:creationId xmlns:a16="http://schemas.microsoft.com/office/drawing/2014/main" id="{53DBED60-6A42-2111-0FA8-D6355B206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FFA4C782-9F8A-D8DC-8D75-841CF65B5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4DA0B106-100B-429F-0DF6-64F1CD6C6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9" name="Oval 14">
              <a:extLst>
                <a:ext uri="{FF2B5EF4-FFF2-40B4-BE49-F238E27FC236}">
                  <a16:creationId xmlns:a16="http://schemas.microsoft.com/office/drawing/2014/main" id="{5BA95A36-6FFA-9B2A-0BC9-49C2A018A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" name="Oval 15">
              <a:extLst>
                <a:ext uri="{FF2B5EF4-FFF2-40B4-BE49-F238E27FC236}">
                  <a16:creationId xmlns:a16="http://schemas.microsoft.com/office/drawing/2014/main" id="{0CD28A05-ACEB-C22A-D4FC-FA18EBE8A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1" name="Oval 16">
              <a:extLst>
                <a:ext uri="{FF2B5EF4-FFF2-40B4-BE49-F238E27FC236}">
                  <a16:creationId xmlns:a16="http://schemas.microsoft.com/office/drawing/2014/main" id="{7377630B-C0B7-54DB-4D21-3F0937FD8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2" name="Oval 17">
              <a:extLst>
                <a:ext uri="{FF2B5EF4-FFF2-40B4-BE49-F238E27FC236}">
                  <a16:creationId xmlns:a16="http://schemas.microsoft.com/office/drawing/2014/main" id="{FDA26B63-A8F9-41AA-5C7D-491A0363D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3" name="Oval 18">
              <a:extLst>
                <a:ext uri="{FF2B5EF4-FFF2-40B4-BE49-F238E27FC236}">
                  <a16:creationId xmlns:a16="http://schemas.microsoft.com/office/drawing/2014/main" id="{F2EA1881-413D-BAC3-F046-D04D2407A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4" name="Oval 19">
              <a:extLst>
                <a:ext uri="{FF2B5EF4-FFF2-40B4-BE49-F238E27FC236}">
                  <a16:creationId xmlns:a16="http://schemas.microsoft.com/office/drawing/2014/main" id="{98F96B62-6883-F203-D93D-29ADF1EBF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5" name="Oval 20">
              <a:extLst>
                <a:ext uri="{FF2B5EF4-FFF2-40B4-BE49-F238E27FC236}">
                  <a16:creationId xmlns:a16="http://schemas.microsoft.com/office/drawing/2014/main" id="{136F1338-3A8A-323A-F747-B0889FFE7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F83165B1-42D2-6437-66C9-582E3B519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7" name="Oval 22">
              <a:extLst>
                <a:ext uri="{FF2B5EF4-FFF2-40B4-BE49-F238E27FC236}">
                  <a16:creationId xmlns:a16="http://schemas.microsoft.com/office/drawing/2014/main" id="{BCB6949B-0AD8-D715-34EA-0AC640BD3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8" name="Oval 23">
              <a:extLst>
                <a:ext uri="{FF2B5EF4-FFF2-40B4-BE49-F238E27FC236}">
                  <a16:creationId xmlns:a16="http://schemas.microsoft.com/office/drawing/2014/main" id="{AE7B26A5-EF91-63F6-470E-A61BF3227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AD05DB52-305D-1D08-B742-F8B407387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0" name="Oval 25">
              <a:extLst>
                <a:ext uri="{FF2B5EF4-FFF2-40B4-BE49-F238E27FC236}">
                  <a16:creationId xmlns:a16="http://schemas.microsoft.com/office/drawing/2014/main" id="{95A3AB75-BBBE-971D-3900-D8580B9AD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1" name="Oval 26">
              <a:extLst>
                <a:ext uri="{FF2B5EF4-FFF2-40B4-BE49-F238E27FC236}">
                  <a16:creationId xmlns:a16="http://schemas.microsoft.com/office/drawing/2014/main" id="{54EC073C-A1E4-9141-4429-B8482E913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2" name="Oval 27">
              <a:extLst>
                <a:ext uri="{FF2B5EF4-FFF2-40B4-BE49-F238E27FC236}">
                  <a16:creationId xmlns:a16="http://schemas.microsoft.com/office/drawing/2014/main" id="{EB88AE2D-85A8-A49F-D795-2A3E7F0C6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3" name="Oval 28">
              <a:extLst>
                <a:ext uri="{FF2B5EF4-FFF2-40B4-BE49-F238E27FC236}">
                  <a16:creationId xmlns:a16="http://schemas.microsoft.com/office/drawing/2014/main" id="{CA5DA6BF-E0B4-2470-95D5-BB5FCC9FC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4" name="Oval 29">
              <a:extLst>
                <a:ext uri="{FF2B5EF4-FFF2-40B4-BE49-F238E27FC236}">
                  <a16:creationId xmlns:a16="http://schemas.microsoft.com/office/drawing/2014/main" id="{63E07A0C-40F3-A42E-5DA3-1798BE04A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5" name="Oval 30">
              <a:extLst>
                <a:ext uri="{FF2B5EF4-FFF2-40B4-BE49-F238E27FC236}">
                  <a16:creationId xmlns:a16="http://schemas.microsoft.com/office/drawing/2014/main" id="{459FF105-E032-8179-2A05-B6BF7D8FD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6" name="Oval 31">
              <a:extLst>
                <a:ext uri="{FF2B5EF4-FFF2-40B4-BE49-F238E27FC236}">
                  <a16:creationId xmlns:a16="http://schemas.microsoft.com/office/drawing/2014/main" id="{58B598AA-95BA-1FEA-A2DD-14A4BE663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7" name="Oval 32">
              <a:extLst>
                <a:ext uri="{FF2B5EF4-FFF2-40B4-BE49-F238E27FC236}">
                  <a16:creationId xmlns:a16="http://schemas.microsoft.com/office/drawing/2014/main" id="{5E1D2B3E-664C-0869-879D-2971DA130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8" name="Oval 33">
              <a:extLst>
                <a:ext uri="{FF2B5EF4-FFF2-40B4-BE49-F238E27FC236}">
                  <a16:creationId xmlns:a16="http://schemas.microsoft.com/office/drawing/2014/main" id="{3AAA5B14-F944-DADA-8E84-2B323F378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9" name="Oval 34">
              <a:extLst>
                <a:ext uri="{FF2B5EF4-FFF2-40B4-BE49-F238E27FC236}">
                  <a16:creationId xmlns:a16="http://schemas.microsoft.com/office/drawing/2014/main" id="{77229D8E-171A-C49C-F692-6AFFFAFC5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0" name="Oval 35">
              <a:extLst>
                <a:ext uri="{FF2B5EF4-FFF2-40B4-BE49-F238E27FC236}">
                  <a16:creationId xmlns:a16="http://schemas.microsoft.com/office/drawing/2014/main" id="{4AEE112C-25BB-3263-B389-87A345164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1" name="Oval 36">
              <a:extLst>
                <a:ext uri="{FF2B5EF4-FFF2-40B4-BE49-F238E27FC236}">
                  <a16:creationId xmlns:a16="http://schemas.microsoft.com/office/drawing/2014/main" id="{744061B9-C34A-84A9-F1E8-CF5327BD6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2" name="Oval 37">
              <a:extLst>
                <a:ext uri="{FF2B5EF4-FFF2-40B4-BE49-F238E27FC236}">
                  <a16:creationId xmlns:a16="http://schemas.microsoft.com/office/drawing/2014/main" id="{71722D68-CE3C-6603-4C3C-16F474C6D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3" name="Oval 38">
              <a:extLst>
                <a:ext uri="{FF2B5EF4-FFF2-40B4-BE49-F238E27FC236}">
                  <a16:creationId xmlns:a16="http://schemas.microsoft.com/office/drawing/2014/main" id="{A3C5F01E-37FF-EC4C-0D0D-E3ACAD067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4" name="Oval 39">
              <a:extLst>
                <a:ext uri="{FF2B5EF4-FFF2-40B4-BE49-F238E27FC236}">
                  <a16:creationId xmlns:a16="http://schemas.microsoft.com/office/drawing/2014/main" id="{C8889DA2-BE54-D4AB-B27C-B18A4E98C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35" name="Line 40">
            <a:extLst>
              <a:ext uri="{FF2B5EF4-FFF2-40B4-BE49-F238E27FC236}">
                <a16:creationId xmlns:a16="http://schemas.microsoft.com/office/drawing/2014/main" id="{FE86C071-962D-F679-9EAC-6A9A91F45C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E963198D-1CA0-91D7-3FBD-9B67EAB81C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2F9B565E-7C8D-9003-FFAF-B82D1E18DA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7">
            <a:extLst>
              <a:ext uri="{FF2B5EF4-FFF2-40B4-BE49-F238E27FC236}">
                <a16:creationId xmlns:a16="http://schemas.microsoft.com/office/drawing/2014/main" id="{866344A8-EB71-3A7D-FD08-2AFF734EF7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72F81-B95A-2345-9B01-AC027E80E6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83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7143A6-E750-BF96-40A6-412DAC6509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D862E10-E2BB-9763-D8C9-B18EAC8E15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504EB88-6E98-FE92-DFF0-7EED0C5750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86D03A-0446-D34D-A613-21D07DB7A1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361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29AA20F-910E-793F-C3FA-EC70097B72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31BF83-C491-9DF0-0F43-CAC912BA05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DA43778-AD9A-4854-BF08-CC96FEB236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77BCC-A252-4142-A45B-02FDB5A48D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78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6">
            <a:extLst>
              <a:ext uri="{FF2B5EF4-FFF2-40B4-BE49-F238E27FC236}">
                <a16:creationId xmlns:a16="http://schemas.microsoft.com/office/drawing/2014/main" id="{767363E3-B590-2C46-C001-03AE57658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27">
            <a:extLst>
              <a:ext uri="{FF2B5EF4-FFF2-40B4-BE49-F238E27FC236}">
                <a16:creationId xmlns:a16="http://schemas.microsoft.com/office/drawing/2014/main" id="{BEE6B8CF-8139-0013-641D-50EB4F63D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24200"/>
            <a:ext cx="545941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1028"/>
          <p:cNvSpPr>
            <a:spLocks noGrp="1" noChangeArrowheads="1"/>
          </p:cNvSpPr>
          <p:nvPr>
            <p:ph type="ctrTitle"/>
          </p:nvPr>
        </p:nvSpPr>
        <p:spPr>
          <a:xfrm>
            <a:off x="1524000" y="1752600"/>
            <a:ext cx="7162800" cy="137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9" name="Rectangle 1029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352800"/>
            <a:ext cx="7162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E8521C1C-2A6A-C875-82E4-1264DF7B96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524000" y="6248400"/>
            <a:ext cx="1905000" cy="457200"/>
          </a:xfrm>
        </p:spPr>
        <p:txBody>
          <a:bodyPr/>
          <a:lstStyle>
            <a:lvl1pPr eaLnBrk="1" hangingPunct="1">
              <a:defRPr kumimoj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1">
            <a:extLst>
              <a:ext uri="{FF2B5EF4-FFF2-40B4-BE49-F238E27FC236}">
                <a16:creationId xmlns:a16="http://schemas.microsoft.com/office/drawing/2014/main" id="{C814452A-38DE-AAF2-4F54-3D9DFD901C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8400"/>
            <a:ext cx="2895600" cy="457200"/>
          </a:xfrm>
        </p:spPr>
        <p:txBody>
          <a:bodyPr/>
          <a:lstStyle>
            <a:lvl1pPr eaLnBrk="1" hangingPunct="1">
              <a:defRPr kumimoj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2">
            <a:extLst>
              <a:ext uri="{FF2B5EF4-FFF2-40B4-BE49-F238E27FC236}">
                <a16:creationId xmlns:a16="http://schemas.microsoft.com/office/drawing/2014/main" id="{A67FB6AE-B49E-3C04-6FCB-DA9D344446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 eaLnBrk="1" hangingPunct="1">
              <a:defRPr kumimoji="1">
                <a:solidFill>
                  <a:schemeClr val="tx2"/>
                </a:solidFill>
              </a:defRPr>
            </a:lvl1pPr>
          </a:lstStyle>
          <a:p>
            <a:fld id="{7C6D0BED-F349-6947-8736-0F1368E00B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546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37D4F59-A209-BE41-11CB-DDE4A2F108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87E510E-8CC4-6F27-E583-D46DBA2337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18E0E2E-EBE9-4E8D-5128-1A00E012FB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A13F3-AFA6-7847-8130-BC791059DE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589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BBEE3B5-AE34-017E-E2D5-B72B87D41D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826774A-A95E-F059-F735-D29F38A439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5A38DFC-57F5-CFF2-7821-7C16A3BFF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69059E-6991-D643-8B20-19402D2986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380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218A12F-C6E5-FF12-2E67-790F5643FE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E0C1E2A-BBF0-7B31-76AB-361DE49C3C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CF62B77-BFCA-0C60-B5C8-6241482D7B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F7C10-D201-2D45-9F77-D173B60C23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641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4F9E8A-FC71-F8C7-75BD-017C97B00B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CAF3F2-F41B-C975-44F3-82D5C89A7B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335334-F513-D784-D91E-F56661FEE8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35ED01-35C1-2344-B35D-F6EE2E55B5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370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963A2C9-E373-4679-AE4B-1BB84426C2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D632B78-1BB6-97D2-0255-AAF1AD1C3B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57E7FA8-1D1A-FAEA-7B15-BA940C89C5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6D242-5822-7D49-A7A7-DB18379CB7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011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7D16B84F-A440-1055-7118-C7CA144B5D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A3F529BB-2012-54A3-A521-E3D4577922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31412E17-E7B5-ECF2-440F-5EEB3C89D5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3C1E8-E2EB-1947-99AC-ECB6619C18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913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556D9A9-0EAF-D577-4C1A-0D47365C51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9C9DF4F-690A-0CD8-A490-2C839F634C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2B1CE2A-90DE-A7E4-0E1A-83AEE39D7A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2DD18-EDF5-0443-B589-D6158CD9F0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460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C7B3638-C5F7-07DF-3FEF-34D1CC3625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928C647-8B01-A2F4-6C18-76DBA84B45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A3180D8-D684-178B-9A90-B419040813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74F6F7-4BA0-5D4A-B242-156FDC2176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98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05CDC9F-6C83-F434-BDDE-62B9A1F4E6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2C2E3ED-E4C0-7BDE-6455-9E74BACC4E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59993207-4B5A-6FB6-E026-9576542087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C88408-3C38-7F40-A905-8A29E9BE4F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613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72E1876-B1A1-35AB-0824-8EDB1DA67D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9D8607A-2513-90FE-CD61-89FFBB2738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9DE19D0-EC4D-8F36-89FE-967AD16144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44E9D6-4303-174E-B850-198016460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755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26F7D8-069A-4988-CC38-DDEBC37A2A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EA7DEEE-1809-6362-1DFE-549D4F14FA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2F3B7C7-1E9C-DC4B-C6B2-EDC97DDD54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FDB29-901E-B44C-991F-5D6B022552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5899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673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Rectangle 1028">
            <a:extLst>
              <a:ext uri="{FF2B5EF4-FFF2-40B4-BE49-F238E27FC236}">
                <a16:creationId xmlns:a16="http://schemas.microsoft.com/office/drawing/2014/main" id="{F2E4A2C2-06B7-4E49-C8A9-3AD97600FD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E2E430FF-5212-030B-9AE4-07C5EAC218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C1CA3589-0082-2DF3-3656-7AE14EE33C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DFCDDB-852C-3F4F-BD17-464E87C88D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595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E3DED226-5E2B-4113-1AD6-F8CBC50AC1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C621D5F2-E524-ED37-8AC5-5C52A662BA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F0DD0C87-9554-1EEB-8B0B-C45927726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797860-8663-0E44-8502-AC593F6052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5386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BA220001-4549-7AA6-17FE-F6802E06A2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96947ADB-BF3D-01A2-E6CD-199BCCFCC3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344F41EE-FE04-4BCF-8BDA-1D93A95D35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393AFB-66FF-B641-93FB-66DBFD4F9F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552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3D5D3964-217F-7697-1DDE-CB559B6451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0D2800C4-2F61-BB32-1009-0EBDB232BA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545DF6A7-AA85-BFAC-3E49-ACD93C19EE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A30CE-53B2-9447-AFC8-0D9763751D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653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>
            <a:extLst>
              <a:ext uri="{FF2B5EF4-FFF2-40B4-BE49-F238E27FC236}">
                <a16:creationId xmlns:a16="http://schemas.microsoft.com/office/drawing/2014/main" id="{5DCE9A7B-534D-5368-AF3A-1804A7944C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>
            <a:extLst>
              <a:ext uri="{FF2B5EF4-FFF2-40B4-BE49-F238E27FC236}">
                <a16:creationId xmlns:a16="http://schemas.microsoft.com/office/drawing/2014/main" id="{400DC585-45B5-4FEA-2BE4-C042FB9B20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>
            <a:extLst>
              <a:ext uri="{FF2B5EF4-FFF2-40B4-BE49-F238E27FC236}">
                <a16:creationId xmlns:a16="http://schemas.microsoft.com/office/drawing/2014/main" id="{F974EF28-2E4C-91D7-5636-72325D9F84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9CC801-F028-8443-AD00-57DF17AD09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4331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>
            <a:extLst>
              <a:ext uri="{FF2B5EF4-FFF2-40B4-BE49-F238E27FC236}">
                <a16:creationId xmlns:a16="http://schemas.microsoft.com/office/drawing/2014/main" id="{FEFC89D0-37AB-853D-2A7D-101ED7E15E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F3E56BD2-89C6-A93B-0634-E162356EB4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CCCCAE90-8EA9-0A91-5017-DB40255E5C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996A-C204-184D-AFC0-E974A3EDA9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593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>
            <a:extLst>
              <a:ext uri="{FF2B5EF4-FFF2-40B4-BE49-F238E27FC236}">
                <a16:creationId xmlns:a16="http://schemas.microsoft.com/office/drawing/2014/main" id="{BFFE6996-D8EA-5C64-7335-B4CF15CBE8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19CDCAB6-0800-B3BC-D4F1-0FD2904D09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989E7844-B139-E5BB-AE1E-6A78455D6B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35D38F-2E5A-1943-BCB4-9314EE693B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93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B2B7E0A-9301-FD32-225D-BCDD59FE84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293F478-DD2F-10B1-20D0-29A76E3C9E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7FF8D7D-4768-6A03-9FDE-60125774E1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DF1C51-63B6-E848-8186-388BCB41E5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5247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B7052E0E-FB47-09CB-1BF2-AA1DB0B2AC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882D8650-7C51-C117-8367-F755B38FBF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E6126BF0-2177-7A8E-801B-E56CF2CC2F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4A5C0-0A3D-9E42-AC2A-77F70737B0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0348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E8C3B184-7804-9FDD-B632-4010FDC7CC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87518CB3-0A4E-327A-684E-EDE14C3B51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D0FD85CF-ADBC-2C03-3A8D-987C8C3600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B130AF-3B7A-7A4D-9CA7-D5C1BF4292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5997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9C16EC6C-3D00-11A6-FAF9-4DB9D2D058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F42AD7B6-3594-40EF-0906-877BE827F7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3FB3F8B0-4613-E2EA-BD66-44CD2F99E2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D7A69D-D2C4-2540-A493-C2FF5E1752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14384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8CED9B7F-AF93-8F85-B570-7B938B6CCF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4529A217-875A-7CAD-D40C-D62A4CCEB5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1F0CE616-1407-A8DB-1365-FD7E54E4D3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4BA76-D4A2-E847-A0DC-AB88E0C86D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0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07F023-A014-A992-7E39-BA3F357EAD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764733-290A-15F8-C764-D7D9F2597E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47D2C3D-06C9-20F3-5304-1D8200EA3E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37E13-D2DA-A945-9597-BE68BF1896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967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494084F-0867-2730-7B83-9081E64D7A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89445DF-D067-2C30-1F78-63EA121664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C8CA25A-1F27-BC60-D068-64331A8F71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A49077-28BE-CE47-836E-0B7FDD5A81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848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CC384D0-349A-F23B-FFFC-CF0C29B5BA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F28F3C5-C42B-2CB8-42D2-CCC623EF41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2E554B6-7A39-191A-1D22-F7EB61F346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5611CB-C378-A949-A209-F540687C96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665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2BD1D926-B0AC-BB15-798B-4B398C371F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EA9C68E-3FB1-EDFA-7FBF-32E9D15CFD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5DAD05C-54AF-3E54-D4CC-B65858063E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2D9DC3-2E18-0145-9808-FAF6A16E55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040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5849BB-34A0-D200-8276-B4D1019ABD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F3B76E-1CA7-13F4-44E5-4A04A748D2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2D13B89-C118-8CB3-5E1D-36E37971E1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27541-A3C3-304A-BB88-93AED284FA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73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B9E57E-45BB-C332-0ED7-67356558F1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C395BE-92E7-8785-F7D3-EF7E3F432E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F481A20-99E9-9902-4A98-BE732A6F85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D8627-9128-A04C-A82F-919E035728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07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>
            <a:extLst>
              <a:ext uri="{FF2B5EF4-FFF2-40B4-BE49-F238E27FC236}">
                <a16:creationId xmlns:a16="http://schemas.microsoft.com/office/drawing/2014/main" id="{98B2DE66-CB9E-85C4-4F83-1CDED3DCD61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9E30829-D7A8-318C-7E60-836E16C7C5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79F7297-9431-C1FC-3FB6-1C368CAC00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1A6EAC1F-A458-EA69-C27F-AEA20CA4512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0DED994D-FF56-E0C2-F4A4-FC604C4DC12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E813CEA3-13B9-F475-64B1-8E142E015C8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916FFF2D-BF85-784A-A7FA-0E439D4D053E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2" name="Group 8">
            <a:extLst>
              <a:ext uri="{FF2B5EF4-FFF2-40B4-BE49-F238E27FC236}">
                <a16:creationId xmlns:a16="http://schemas.microsoft.com/office/drawing/2014/main" id="{78DFD04D-868E-83E5-8CA3-7E5BE2CAE73A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>
              <a:extLst>
                <a:ext uri="{FF2B5EF4-FFF2-40B4-BE49-F238E27FC236}">
                  <a16:creationId xmlns:a16="http://schemas.microsoft.com/office/drawing/2014/main" id="{87A85522-BC64-51D5-56A0-6197B4EDB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4" name="Oval 10">
              <a:extLst>
                <a:ext uri="{FF2B5EF4-FFF2-40B4-BE49-F238E27FC236}">
                  <a16:creationId xmlns:a16="http://schemas.microsoft.com/office/drawing/2014/main" id="{D9E8033A-2200-71E5-EC28-816C15D36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5" name="Oval 11">
              <a:extLst>
                <a:ext uri="{FF2B5EF4-FFF2-40B4-BE49-F238E27FC236}">
                  <a16:creationId xmlns:a16="http://schemas.microsoft.com/office/drawing/2014/main" id="{4A3B499C-FB4A-D447-4DB1-ACD580D60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6" name="Oval 12">
              <a:extLst>
                <a:ext uri="{FF2B5EF4-FFF2-40B4-BE49-F238E27FC236}">
                  <a16:creationId xmlns:a16="http://schemas.microsoft.com/office/drawing/2014/main" id="{3053DD9E-CD80-B6A0-B8D3-81B61D9A6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7" name="Oval 13">
              <a:extLst>
                <a:ext uri="{FF2B5EF4-FFF2-40B4-BE49-F238E27FC236}">
                  <a16:creationId xmlns:a16="http://schemas.microsoft.com/office/drawing/2014/main" id="{FA1E6A79-F202-CA21-31DB-5DA9EB150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8" name="Oval 14">
              <a:extLst>
                <a:ext uri="{FF2B5EF4-FFF2-40B4-BE49-F238E27FC236}">
                  <a16:creationId xmlns:a16="http://schemas.microsoft.com/office/drawing/2014/main" id="{98D9EE3A-7F6C-9AA1-4074-091A236DF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9" name="Oval 15">
              <a:extLst>
                <a:ext uri="{FF2B5EF4-FFF2-40B4-BE49-F238E27FC236}">
                  <a16:creationId xmlns:a16="http://schemas.microsoft.com/office/drawing/2014/main" id="{63B1BEB0-616B-B7F9-83EA-E91CFA9F4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74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0" name="Oval 16">
              <a:extLst>
                <a:ext uri="{FF2B5EF4-FFF2-40B4-BE49-F238E27FC236}">
                  <a16:creationId xmlns:a16="http://schemas.microsoft.com/office/drawing/2014/main" id="{6C8A9691-847A-1BDB-5379-4A8C2DE80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1" name="Oval 17">
              <a:extLst>
                <a:ext uri="{FF2B5EF4-FFF2-40B4-BE49-F238E27FC236}">
                  <a16:creationId xmlns:a16="http://schemas.microsoft.com/office/drawing/2014/main" id="{A74C61E9-7662-D0F3-C3C6-90C9F213C0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79" cy="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2" name="Oval 18">
              <a:extLst>
                <a:ext uri="{FF2B5EF4-FFF2-40B4-BE49-F238E27FC236}">
                  <a16:creationId xmlns:a16="http://schemas.microsoft.com/office/drawing/2014/main" id="{E1855936-5A4C-A07B-08AF-61FE2449E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76" cy="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3" name="Oval 19">
              <a:extLst>
                <a:ext uri="{FF2B5EF4-FFF2-40B4-BE49-F238E27FC236}">
                  <a16:creationId xmlns:a16="http://schemas.microsoft.com/office/drawing/2014/main" id="{DBCD7AD9-03DD-3474-0ECD-0AE807D6A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74" cy="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4" name="Oval 20">
              <a:extLst>
                <a:ext uri="{FF2B5EF4-FFF2-40B4-BE49-F238E27FC236}">
                  <a16:creationId xmlns:a16="http://schemas.microsoft.com/office/drawing/2014/main" id="{9F8629CC-AEB3-4C2F-F8AD-6F17037D4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5" name="Oval 21">
              <a:extLst>
                <a:ext uri="{FF2B5EF4-FFF2-40B4-BE49-F238E27FC236}">
                  <a16:creationId xmlns:a16="http://schemas.microsoft.com/office/drawing/2014/main" id="{9838E423-2DB2-1D63-6269-FEBF61797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6" name="Oval 22">
              <a:extLst>
                <a:ext uri="{FF2B5EF4-FFF2-40B4-BE49-F238E27FC236}">
                  <a16:creationId xmlns:a16="http://schemas.microsoft.com/office/drawing/2014/main" id="{3C31D756-BF66-7F74-7B48-8AD89DAC9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7" name="Oval 23">
              <a:extLst>
                <a:ext uri="{FF2B5EF4-FFF2-40B4-BE49-F238E27FC236}">
                  <a16:creationId xmlns:a16="http://schemas.microsoft.com/office/drawing/2014/main" id="{5DDAF3F3-6245-35DA-D04B-FAE2920F5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8" name="Oval 24">
              <a:extLst>
                <a:ext uri="{FF2B5EF4-FFF2-40B4-BE49-F238E27FC236}">
                  <a16:creationId xmlns:a16="http://schemas.microsoft.com/office/drawing/2014/main" id="{2ED65A39-048F-64BA-F0C8-0B2AB0361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74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9" name="Oval 25">
              <a:extLst>
                <a:ext uri="{FF2B5EF4-FFF2-40B4-BE49-F238E27FC236}">
                  <a16:creationId xmlns:a16="http://schemas.microsoft.com/office/drawing/2014/main" id="{AC2F7E76-4B61-FC53-B7C0-C19857A9E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0" name="Oval 26">
              <a:extLst>
                <a:ext uri="{FF2B5EF4-FFF2-40B4-BE49-F238E27FC236}">
                  <a16:creationId xmlns:a16="http://schemas.microsoft.com/office/drawing/2014/main" id="{E15C42E8-5DCD-4945-433C-22D41CE58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1" name="Oval 27">
              <a:extLst>
                <a:ext uri="{FF2B5EF4-FFF2-40B4-BE49-F238E27FC236}">
                  <a16:creationId xmlns:a16="http://schemas.microsoft.com/office/drawing/2014/main" id="{76B38070-A96E-0982-E69D-7ACB09C88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2" name="Oval 28">
              <a:extLst>
                <a:ext uri="{FF2B5EF4-FFF2-40B4-BE49-F238E27FC236}">
                  <a16:creationId xmlns:a16="http://schemas.microsoft.com/office/drawing/2014/main" id="{9191393B-E893-3A6B-A988-06AD0A179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74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3" name="Oval 29">
              <a:extLst>
                <a:ext uri="{FF2B5EF4-FFF2-40B4-BE49-F238E27FC236}">
                  <a16:creationId xmlns:a16="http://schemas.microsoft.com/office/drawing/2014/main" id="{B7F47741-134A-72CA-A607-9B5DC1D46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4" name="Oval 30">
              <a:extLst>
                <a:ext uri="{FF2B5EF4-FFF2-40B4-BE49-F238E27FC236}">
                  <a16:creationId xmlns:a16="http://schemas.microsoft.com/office/drawing/2014/main" id="{CEC79328-333E-1228-5835-9FC62B930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5" name="Oval 31">
              <a:extLst>
                <a:ext uri="{FF2B5EF4-FFF2-40B4-BE49-F238E27FC236}">
                  <a16:creationId xmlns:a16="http://schemas.microsoft.com/office/drawing/2014/main" id="{85ECC728-DFCC-64EC-F9DF-65488CEA8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6" name="Oval 32">
              <a:extLst>
                <a:ext uri="{FF2B5EF4-FFF2-40B4-BE49-F238E27FC236}">
                  <a16:creationId xmlns:a16="http://schemas.microsoft.com/office/drawing/2014/main" id="{681A6C5E-81A3-065F-39EC-BB9D8BEA6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7" name="Oval 33">
              <a:extLst>
                <a:ext uri="{FF2B5EF4-FFF2-40B4-BE49-F238E27FC236}">
                  <a16:creationId xmlns:a16="http://schemas.microsoft.com/office/drawing/2014/main" id="{50831CA2-2279-C547-9180-F4BC40506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74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8" name="Oval 34">
              <a:extLst>
                <a:ext uri="{FF2B5EF4-FFF2-40B4-BE49-F238E27FC236}">
                  <a16:creationId xmlns:a16="http://schemas.microsoft.com/office/drawing/2014/main" id="{9DFCA14F-036F-5C47-BD66-D4DE62B1F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9" name="Oval 35">
              <a:extLst>
                <a:ext uri="{FF2B5EF4-FFF2-40B4-BE49-F238E27FC236}">
                  <a16:creationId xmlns:a16="http://schemas.microsoft.com/office/drawing/2014/main" id="{6E6A598E-64A2-21ED-8D55-9A12BA905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60" name="Oval 36">
              <a:extLst>
                <a:ext uri="{FF2B5EF4-FFF2-40B4-BE49-F238E27FC236}">
                  <a16:creationId xmlns:a16="http://schemas.microsoft.com/office/drawing/2014/main" id="{D9B4EEC1-8E29-21BB-3FCD-ACC043EBD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61" name="Oval 37">
              <a:extLst>
                <a:ext uri="{FF2B5EF4-FFF2-40B4-BE49-F238E27FC236}">
                  <a16:creationId xmlns:a16="http://schemas.microsoft.com/office/drawing/2014/main" id="{0B5A14B6-2AD7-7916-127D-4FC6BC2B6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74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62" name="Oval 38">
              <a:extLst>
                <a:ext uri="{FF2B5EF4-FFF2-40B4-BE49-F238E27FC236}">
                  <a16:creationId xmlns:a16="http://schemas.microsoft.com/office/drawing/2014/main" id="{6DD9ACDA-A9EF-05B1-4D30-C0D2D2D79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63" name="Oval 39">
              <a:extLst>
                <a:ext uri="{FF2B5EF4-FFF2-40B4-BE49-F238E27FC236}">
                  <a16:creationId xmlns:a16="http://schemas.microsoft.com/office/drawing/2014/main" id="{4A42BF24-150F-F35A-F7F3-6322596A4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74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ea typeface="ＭＳ Ｐゴシック" pitchFamily="-112" charset="-128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ea typeface="ＭＳ Ｐゴシック" pitchFamily="-112" charset="-128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B3FB985D-B273-5D49-BAA7-8D353AB9D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>
            <a:extLst>
              <a:ext uri="{FF2B5EF4-FFF2-40B4-BE49-F238E27FC236}">
                <a16:creationId xmlns:a16="http://schemas.microsoft.com/office/drawing/2014/main" id="{98DBB747-6E23-F367-B3E0-0E010A1FA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676400"/>
            <a:ext cx="66976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4">
            <a:extLst>
              <a:ext uri="{FF2B5EF4-FFF2-40B4-BE49-F238E27FC236}">
                <a16:creationId xmlns:a16="http://schemas.microsoft.com/office/drawing/2014/main" id="{DBB7BA02-3B17-3111-FB5B-A914343EEC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DFF02CFB-1BCB-0CF3-5821-5DB08D3055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A995735A-8149-B386-A31F-C287A278DF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372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C3ECBA3A-6379-4D54-5B19-F7FB570608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372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8" name="Rectangle 8">
            <a:extLst>
              <a:ext uri="{FF2B5EF4-FFF2-40B4-BE49-F238E27FC236}">
                <a16:creationId xmlns:a16="http://schemas.microsoft.com/office/drawing/2014/main" id="{6852665F-17A2-AC83-56BA-F400B30212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372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AB9CC69-3697-974A-96C1-3A140AB626B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>
            <a:extLst>
              <a:ext uri="{FF2B5EF4-FFF2-40B4-BE49-F238E27FC236}">
                <a16:creationId xmlns:a16="http://schemas.microsoft.com/office/drawing/2014/main" id="{F38E7C32-8915-4CB6-7811-0C06DBF43E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5603" name="Rectangle 1027">
            <a:extLst>
              <a:ext uri="{FF2B5EF4-FFF2-40B4-BE49-F238E27FC236}">
                <a16:creationId xmlns:a16="http://schemas.microsoft.com/office/drawing/2014/main" id="{EDD24316-D2B4-E5E9-488E-51B41991B7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5716" name="Rectangle 1028">
            <a:extLst>
              <a:ext uri="{FF2B5EF4-FFF2-40B4-BE49-F238E27FC236}">
                <a16:creationId xmlns:a16="http://schemas.microsoft.com/office/drawing/2014/main" id="{A535CB53-F577-2486-F900-36DD826E8CE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7" name="Rectangle 1029">
            <a:extLst>
              <a:ext uri="{FF2B5EF4-FFF2-40B4-BE49-F238E27FC236}">
                <a16:creationId xmlns:a16="http://schemas.microsoft.com/office/drawing/2014/main" id="{885B083D-6D81-413D-9DFF-092710B39EE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8" name="Rectangle 1030">
            <a:extLst>
              <a:ext uri="{FF2B5EF4-FFF2-40B4-BE49-F238E27FC236}">
                <a16:creationId xmlns:a16="http://schemas.microsoft.com/office/drawing/2014/main" id="{F62015B3-3B07-3182-099A-ECFE0C6D811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Osaka" panose="020B0600000000000000" pitchFamily="34" charset="-128"/>
              </a:defRPr>
            </a:lvl1pPr>
          </a:lstStyle>
          <a:p>
            <a:fld id="{A912DB69-CD70-804E-97B9-16634B41CDD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8D0B8-F874-3446-C981-DFDC4448B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CD9129A7-7843-C41A-245A-69093B7386C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-304800"/>
            <a:ext cx="7162800" cy="1371600"/>
          </a:xfrm>
        </p:spPr>
        <p:txBody>
          <a:bodyPr/>
          <a:lstStyle/>
          <a:p>
            <a:pPr eaLnBrk="1" hangingPunct="1"/>
            <a:r>
              <a:rPr kumimoji="0" lang="en-US" altLang="en-US" sz="4000" dirty="0"/>
              <a:t>Emotional Check-In</a:t>
            </a:r>
            <a:endParaRPr kumimoji="0" lang="en-US" altLang="en-US" dirty="0"/>
          </a:p>
        </p:txBody>
      </p:sp>
      <p:pic>
        <p:nvPicPr>
          <p:cNvPr id="6" name="Picture 5" descr="A screenshot of a screenshot of a weather forecast&#10;&#10;AI-generated content may be incorrect.">
            <a:extLst>
              <a:ext uri="{FF2B5EF4-FFF2-40B4-BE49-F238E27FC236}">
                <a16:creationId xmlns:a16="http://schemas.microsoft.com/office/drawing/2014/main" id="{103BE444-C2E0-7ED3-B49C-D7BD90C28C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966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>
            <a:extLst>
              <a:ext uri="{FF2B5EF4-FFF2-40B4-BE49-F238E27FC236}">
                <a16:creationId xmlns:a16="http://schemas.microsoft.com/office/drawing/2014/main" id="{64E40798-9C40-4B27-62E9-9D0A53C504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763000" cy="5638800"/>
          </a:xfrm>
        </p:spPr>
        <p:txBody>
          <a:bodyPr/>
          <a:lstStyle/>
          <a:p>
            <a:pPr algn="ctr" eaLnBrk="1" hangingPunct="1">
              <a:buFont typeface="Symbol" pitchFamily="2" charset="2"/>
              <a:buNone/>
            </a:pPr>
            <a:r>
              <a:rPr lang="en-US" altLang="en-US" b="1" u="sng" dirty="0">
                <a:ea typeface="ＭＳ Ｐゴシック" panose="020B0600070205080204" pitchFamily="34" charset="-128"/>
              </a:rPr>
              <a:t>Preoperational</a:t>
            </a:r>
            <a:r>
              <a:rPr lang="en-US" altLang="en-US" b="1" dirty="0">
                <a:ea typeface="ＭＳ Ｐゴシック" panose="020B0600070205080204" pitchFamily="34" charset="-128"/>
              </a:rPr>
              <a:t> </a:t>
            </a:r>
            <a:r>
              <a:rPr lang="en-US" altLang="en-US" i="1" dirty="0">
                <a:ea typeface="ＭＳ Ｐゴシック" panose="020B0600070205080204" pitchFamily="34" charset="-128"/>
              </a:rPr>
              <a:t>(2 - 7)</a:t>
            </a:r>
          </a:p>
          <a:p>
            <a:pPr eaLnBrk="1" hangingPunct="1">
              <a:buFont typeface="Symbol" pitchFamily="2" charset="2"/>
              <a:buChar char="·"/>
            </a:pPr>
            <a:r>
              <a:rPr lang="en-US" altLang="en-US" sz="2500" dirty="0">
                <a:ea typeface="ＭＳ Ｐゴシック" panose="020B0600070205080204" pitchFamily="34" charset="-128"/>
              </a:rPr>
              <a:t>Begin to interact </a:t>
            </a:r>
            <a:r>
              <a:rPr lang="en-US" altLang="en-US" sz="2500" b="1" dirty="0">
                <a:ea typeface="ＭＳ Ｐゴシック" panose="020B0600070205080204" pitchFamily="34" charset="-128"/>
              </a:rPr>
              <a:t>symbolically, </a:t>
            </a:r>
            <a:r>
              <a:rPr lang="en-US" altLang="en-US" sz="2500" dirty="0">
                <a:ea typeface="ＭＳ Ｐゴシック" panose="020B0600070205080204" pitchFamily="34" charset="-128"/>
              </a:rPr>
              <a:t>play </a:t>
            </a:r>
            <a:r>
              <a:rPr lang="en-US" altLang="en-US" sz="2500" b="1" dirty="0">
                <a:ea typeface="ＭＳ Ｐゴシック" panose="020B0600070205080204" pitchFamily="34" charset="-128"/>
              </a:rPr>
              <a:t>“pretend”/make believe</a:t>
            </a:r>
          </a:p>
          <a:p>
            <a:pPr marL="0" indent="0" eaLnBrk="1" hangingPunct="1">
              <a:buNone/>
            </a:pPr>
            <a:endParaRPr lang="en-US" altLang="en-US" sz="2500" b="1" dirty="0">
              <a:ea typeface="ＭＳ Ｐゴシック" panose="020B0600070205080204" pitchFamily="34" charset="-128"/>
            </a:endParaRPr>
          </a:p>
          <a:p>
            <a:pPr eaLnBrk="1" hangingPunct="1">
              <a:buFont typeface="Symbol" pitchFamily="2" charset="2"/>
              <a:buChar char="·"/>
            </a:pPr>
            <a:r>
              <a:rPr lang="en-US" altLang="en-US" sz="2500" b="1" dirty="0">
                <a:ea typeface="ＭＳ Ｐゴシック" panose="020B0600070205080204" pitchFamily="34" charset="-128"/>
              </a:rPr>
              <a:t>Vocabulary</a:t>
            </a:r>
            <a:r>
              <a:rPr lang="en-US" altLang="en-US" sz="2500" dirty="0">
                <a:ea typeface="ＭＳ Ｐゴシック" panose="020B0600070205080204" pitchFamily="34" charset="-128"/>
              </a:rPr>
              <a:t> substantially increases</a:t>
            </a:r>
          </a:p>
          <a:p>
            <a:pPr eaLnBrk="1" hangingPunct="1">
              <a:buFont typeface="Symbol" pitchFamily="2" charset="2"/>
              <a:buChar char="·"/>
            </a:pPr>
            <a:endParaRPr lang="en-US" altLang="en-US" sz="2500" dirty="0">
              <a:ea typeface="ＭＳ Ｐゴシック" panose="020B0600070205080204" pitchFamily="34" charset="-128"/>
            </a:endParaRPr>
          </a:p>
          <a:p>
            <a:pPr eaLnBrk="1" hangingPunct="1">
              <a:buFont typeface="Symbol" pitchFamily="2" charset="2"/>
              <a:buChar char="·"/>
            </a:pPr>
            <a:r>
              <a:rPr lang="en-US" altLang="en-US" sz="2500" dirty="0">
                <a:ea typeface="ＭＳ Ｐゴシック" panose="020B0600070205080204" pitchFamily="34" charset="-128"/>
              </a:rPr>
              <a:t>Grammatical and sentence construction </a:t>
            </a:r>
            <a:r>
              <a:rPr lang="en-US" altLang="en-US" sz="2500" b="1" dirty="0">
                <a:ea typeface="ＭＳ Ｐゴシック" panose="020B0600070205080204" pitchFamily="34" charset="-128"/>
              </a:rPr>
              <a:t>moves to sentences</a:t>
            </a:r>
          </a:p>
          <a:p>
            <a:pPr eaLnBrk="1" hangingPunct="1">
              <a:buFont typeface="Symbol" pitchFamily="2" charset="2"/>
              <a:buChar char="·"/>
            </a:pPr>
            <a:endParaRPr lang="en-US" altLang="en-US" sz="2500" dirty="0"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Char char="à"/>
            </a:pPr>
            <a:r>
              <a:rPr lang="en-US" altLang="en-US" sz="2500" dirty="0">
                <a:ea typeface="ＭＳ Ｐゴシック" panose="020B0600070205080204" pitchFamily="34" charset="-128"/>
                <a:sym typeface="Wingdings" pitchFamily="2" charset="2"/>
              </a:rPr>
              <a:t>Several cognitive limitations persist, including:</a:t>
            </a:r>
          </a:p>
          <a:p>
            <a:pPr lvl="1" eaLnBrk="1" hangingPunct="1">
              <a:buFont typeface="Wingdings" pitchFamily="2" charset="2"/>
              <a:buChar char="à"/>
            </a:pPr>
            <a:r>
              <a:rPr lang="en-US" altLang="en-US" sz="2200" dirty="0">
                <a:ea typeface="ＭＳ Ｐゴシック" panose="020B0600070205080204" pitchFamily="34" charset="-128"/>
              </a:rPr>
              <a:t>Egocentricity (tend to view their viewpoint &amp; perspective)</a:t>
            </a:r>
          </a:p>
          <a:p>
            <a:pPr lvl="1" eaLnBrk="1" hangingPunct="1">
              <a:buFont typeface="Wingdings" pitchFamily="2" charset="2"/>
              <a:buChar char="à"/>
            </a:pPr>
            <a:r>
              <a:rPr lang="en-US" altLang="en-US" sz="2200" dirty="0">
                <a:ea typeface="ＭＳ Ｐゴシック" panose="020B0600070205080204" pitchFamily="34" charset="-128"/>
              </a:rPr>
              <a:t>Challenge in understanding conservation of matter (something doesn’t change because it looks different)</a:t>
            </a:r>
            <a:endParaRPr lang="en-US" altLang="en-US" sz="2200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lvl="1" eaLnBrk="1" hangingPunct="1">
              <a:buFont typeface="Wingdings" pitchFamily="2" charset="2"/>
              <a:buChar char="à"/>
            </a:pPr>
            <a:endParaRPr lang="en-US" altLang="en-US" sz="2200" dirty="0">
              <a:ea typeface="ＭＳ Ｐゴシック" panose="020B0600070205080204" pitchFamily="34" charset="-128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AFC2AA6-F1A1-389B-A243-E984B9243217}"/>
              </a:ext>
            </a:extLst>
          </p:cNvPr>
          <p:cNvSpPr txBox="1">
            <a:spLocks noChangeArrowheads="1"/>
          </p:cNvSpPr>
          <p:nvPr/>
        </p:nvSpPr>
        <p:spPr>
          <a:xfrm>
            <a:off x="4011" y="0"/>
            <a:ext cx="8001000" cy="6556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 algn="ctr" eaLnBrk="1" hangingPunct="1"/>
            <a:r>
              <a:rPr lang="en-US" altLang="en-US" b="0" u="sng" kern="0" dirty="0">
                <a:ea typeface="ＭＳ Ｐゴシック" panose="020B0600070205080204" pitchFamily="34" charset="-128"/>
              </a:rPr>
              <a:t>Assumptions of Piaget</a:t>
            </a:r>
            <a:r>
              <a:rPr lang="ja-JP" altLang="en-US" b="0" u="sng" kern="0">
                <a:ea typeface="ＭＳ Ｐゴシック" panose="020B0600070205080204" pitchFamily="34" charset="-128"/>
              </a:rPr>
              <a:t>’</a:t>
            </a:r>
            <a:r>
              <a:rPr lang="en-US" altLang="ja-JP" b="0" u="sng" kern="0" dirty="0">
                <a:ea typeface="ＭＳ Ｐゴシック" panose="020B0600070205080204" pitchFamily="34" charset="-128"/>
              </a:rPr>
              <a:t>s Theory: Stage Theory</a:t>
            </a:r>
            <a:endParaRPr lang="en-US" altLang="en-US" sz="3300" b="0" u="sng" kern="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>
            <a:extLst>
              <a:ext uri="{FF2B5EF4-FFF2-40B4-BE49-F238E27FC236}">
                <a16:creationId xmlns:a16="http://schemas.microsoft.com/office/drawing/2014/main" id="{446B8290-59EE-08B6-6904-6FD47C68BC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763000" cy="5638800"/>
          </a:xfrm>
        </p:spPr>
        <p:txBody>
          <a:bodyPr/>
          <a:lstStyle/>
          <a:p>
            <a:pPr algn="ctr" eaLnBrk="1" hangingPunct="1">
              <a:buFont typeface="Symbol" charset="2"/>
              <a:buNone/>
              <a:defRPr/>
            </a:pPr>
            <a:r>
              <a:rPr lang="en-US" altLang="en-US" b="1" u="sng" dirty="0">
                <a:ea typeface="ＭＳ Ｐゴシック" charset="-128"/>
              </a:rPr>
              <a:t>Concrete Operational</a:t>
            </a:r>
            <a:r>
              <a:rPr lang="en-US" altLang="en-US" b="1" dirty="0">
                <a:ea typeface="ＭＳ Ｐゴシック" charset="-128"/>
              </a:rPr>
              <a:t> </a:t>
            </a:r>
            <a:r>
              <a:rPr lang="en-US" altLang="en-US" i="1" dirty="0">
                <a:ea typeface="ＭＳ Ｐゴシック" charset="-128"/>
              </a:rPr>
              <a:t>(7 - 11)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l"/>
              <a:defRPr/>
            </a:pPr>
            <a:r>
              <a:rPr lang="en-US" altLang="en-US" sz="2800" b="1" dirty="0">
                <a:ea typeface="ＭＳ Ｐゴシック" charset="-128"/>
              </a:rPr>
              <a:t>Conservation of matter </a:t>
            </a:r>
            <a:r>
              <a:rPr lang="en-US" altLang="en-US" sz="2800" dirty="0">
                <a:ea typeface="ＭＳ Ｐゴシック" charset="-128"/>
              </a:rPr>
              <a:t>understood</a:t>
            </a:r>
          </a:p>
          <a:p>
            <a:pPr marL="0" indent="0"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altLang="en-US" sz="28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Char char="l"/>
              <a:defRPr/>
            </a:pPr>
            <a:r>
              <a:rPr lang="en-US" altLang="en-US" sz="2800" b="1" dirty="0">
                <a:ea typeface="ＭＳ Ｐゴシック" charset="-128"/>
              </a:rPr>
              <a:t>Decentering: </a:t>
            </a:r>
            <a:r>
              <a:rPr lang="en-US" altLang="en-US" sz="2800" dirty="0">
                <a:ea typeface="ＭＳ Ｐゴシック" charset="-128"/>
              </a:rPr>
              <a:t>Being to realize feelings and thoughts are not unique, become more empathetic (“Theory of mind”).</a:t>
            </a:r>
            <a:endParaRPr lang="en-US" altLang="en-US" sz="2800" b="1" dirty="0">
              <a:ea typeface="ＭＳ Ｐゴシック" charset="-128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altLang="en-US" sz="28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Char char="l"/>
              <a:defRPr/>
            </a:pPr>
            <a:r>
              <a:rPr lang="en-US" altLang="en-US" sz="2800" dirty="0">
                <a:ea typeface="ＭＳ Ｐゴシック" charset="-128"/>
              </a:rPr>
              <a:t>More likely to understand </a:t>
            </a:r>
            <a:r>
              <a:rPr lang="en-US" altLang="en-US" sz="2800" b="1" dirty="0">
                <a:ea typeface="ＭＳ Ｐゴシック" charset="-128"/>
              </a:rPr>
              <a:t>logical rules </a:t>
            </a:r>
            <a:r>
              <a:rPr lang="en-US" altLang="en-US" sz="2800" dirty="0">
                <a:ea typeface="ＭＳ Ｐゴシック" charset="-128"/>
              </a:rPr>
              <a:t>and express thinking in </a:t>
            </a:r>
            <a:r>
              <a:rPr lang="en-US" altLang="en-US" sz="2800" b="1" dirty="0">
                <a:ea typeface="ＭＳ Ｐゴシック" charset="-128"/>
              </a:rPr>
              <a:t>logical sequencing; numerical ability </a:t>
            </a:r>
            <a:r>
              <a:rPr lang="en-US" altLang="en-US" sz="2800" dirty="0">
                <a:ea typeface="ＭＳ Ｐゴシック" charset="-128"/>
              </a:rPr>
              <a:t>improves</a:t>
            </a:r>
            <a:endParaRPr lang="en-US" altLang="en-US" sz="2800" b="1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Char char="l"/>
              <a:defRPr/>
            </a:pPr>
            <a:endParaRPr lang="en-US" altLang="en-US" sz="2800" b="1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Char char="l"/>
              <a:defRPr/>
            </a:pPr>
            <a:r>
              <a:rPr lang="en-US" altLang="en-US" sz="2800" dirty="0">
                <a:ea typeface="ＭＳ Ｐゴシック" charset="-128"/>
              </a:rPr>
              <a:t>Many students continue to be challenged thinking abstractly and hypothetically </a:t>
            </a:r>
          </a:p>
          <a:p>
            <a:pPr lvl="1" eaLnBrk="1" hangingPunct="1">
              <a:buFont typeface="Wingdings" charset="2"/>
              <a:buChar char="à"/>
              <a:defRPr/>
            </a:pPr>
            <a:endParaRPr lang="en-US" altLang="en-US" sz="2200" dirty="0">
              <a:ea typeface="ＭＳ Ｐゴシック" charset="-128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F74094F-1D47-362B-8790-7EB8EFF9992F}"/>
              </a:ext>
            </a:extLst>
          </p:cNvPr>
          <p:cNvSpPr txBox="1">
            <a:spLocks noChangeArrowheads="1"/>
          </p:cNvSpPr>
          <p:nvPr/>
        </p:nvSpPr>
        <p:spPr>
          <a:xfrm>
            <a:off x="4011" y="0"/>
            <a:ext cx="8001000" cy="6556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 algn="ctr" eaLnBrk="1" hangingPunct="1"/>
            <a:r>
              <a:rPr lang="en-US" altLang="en-US" b="0" u="sng" kern="0" dirty="0">
                <a:ea typeface="ＭＳ Ｐゴシック" panose="020B0600070205080204" pitchFamily="34" charset="-128"/>
              </a:rPr>
              <a:t>Assumptions of Piaget</a:t>
            </a:r>
            <a:r>
              <a:rPr lang="ja-JP" altLang="en-US" b="0" u="sng" kern="0">
                <a:ea typeface="ＭＳ Ｐゴシック" panose="020B0600070205080204" pitchFamily="34" charset="-128"/>
              </a:rPr>
              <a:t>’</a:t>
            </a:r>
            <a:r>
              <a:rPr lang="en-US" altLang="ja-JP" b="0" u="sng" kern="0" dirty="0">
                <a:ea typeface="ＭＳ Ｐゴシック" panose="020B0600070205080204" pitchFamily="34" charset="-128"/>
              </a:rPr>
              <a:t>s Theory: Stage Theory</a:t>
            </a:r>
            <a:endParaRPr lang="en-US" altLang="en-US" sz="3300" b="0" u="sng" kern="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>
            <a:extLst>
              <a:ext uri="{FF2B5EF4-FFF2-40B4-BE49-F238E27FC236}">
                <a16:creationId xmlns:a16="http://schemas.microsoft.com/office/drawing/2014/main" id="{EAD29AFD-61DE-EBF4-8D6B-88A76E3880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763000" cy="5638800"/>
          </a:xfrm>
        </p:spPr>
        <p:txBody>
          <a:bodyPr/>
          <a:lstStyle/>
          <a:p>
            <a:pPr algn="ctr" eaLnBrk="1" hangingPunct="1">
              <a:buFont typeface="Symbol" charset="2"/>
              <a:buNone/>
              <a:defRPr/>
            </a:pPr>
            <a:r>
              <a:rPr lang="en-US" altLang="en-US" b="1" u="sng" dirty="0">
                <a:ea typeface="ＭＳ Ｐゴシック" charset="-128"/>
              </a:rPr>
              <a:t>Formal Operational</a:t>
            </a:r>
            <a:r>
              <a:rPr lang="en-US" altLang="en-US" b="1" dirty="0">
                <a:ea typeface="ＭＳ Ｐゴシック" charset="-128"/>
              </a:rPr>
              <a:t> </a:t>
            </a:r>
            <a:r>
              <a:rPr lang="en-US" altLang="en-US" i="1" dirty="0">
                <a:ea typeface="ＭＳ Ｐゴシック" charset="-128"/>
              </a:rPr>
              <a:t>(11 onward)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l"/>
              <a:defRPr/>
            </a:pPr>
            <a:r>
              <a:rPr lang="en-US" altLang="en-US" sz="2400" dirty="0">
                <a:ea typeface="ＭＳ Ｐゴシック" charset="-128"/>
              </a:rPr>
              <a:t>Increased capacity to think </a:t>
            </a:r>
            <a:r>
              <a:rPr lang="en-US" altLang="en-US" sz="2400" b="1" dirty="0">
                <a:ea typeface="ＭＳ Ｐゴシック" charset="-128"/>
              </a:rPr>
              <a:t>abstractly </a:t>
            </a:r>
            <a:r>
              <a:rPr lang="en-US" altLang="en-US" sz="2400" dirty="0">
                <a:ea typeface="ＭＳ Ｐゴシック" charset="-128"/>
              </a:rPr>
              <a:t>&amp; </a:t>
            </a:r>
            <a:r>
              <a:rPr lang="en-US" altLang="en-US" sz="2400" b="1" dirty="0">
                <a:ea typeface="ＭＳ Ｐゴシック" charset="-128"/>
              </a:rPr>
              <a:t>hypothetically </a:t>
            </a:r>
            <a:r>
              <a:rPr lang="en-US" altLang="en-US" sz="2400" dirty="0">
                <a:ea typeface="ＭＳ Ｐゴシック" charset="-128"/>
              </a:rPr>
              <a:t>(use symbols related to abstract concepts, such as algebra)</a:t>
            </a:r>
            <a:endParaRPr lang="en-US" altLang="en-US" sz="2400" b="1" dirty="0">
              <a:ea typeface="ＭＳ Ｐゴシック" charset="-128"/>
            </a:endParaRPr>
          </a:p>
          <a:p>
            <a:pPr lvl="3" eaLnBrk="1" hangingPunct="1">
              <a:lnSpc>
                <a:spcPct val="90000"/>
              </a:lnSpc>
              <a:buFont typeface="Wingdings" charset="2"/>
              <a:buChar char="l"/>
              <a:defRPr/>
            </a:pPr>
            <a:r>
              <a:rPr lang="en-US" altLang="en-US" sz="2100" dirty="0">
                <a:ea typeface="ＭＳ Ｐゴシック" charset="-128"/>
              </a:rPr>
              <a:t>2x + 5 = 9</a:t>
            </a:r>
          </a:p>
          <a:p>
            <a:pPr lvl="3" eaLnBrk="1" hangingPunct="1">
              <a:lnSpc>
                <a:spcPct val="90000"/>
              </a:lnSpc>
              <a:buFont typeface="Wingdings" charset="2"/>
              <a:buChar char="l"/>
              <a:defRPr/>
            </a:pPr>
            <a:r>
              <a:rPr lang="en-US" altLang="en-US" sz="2100" dirty="0">
                <a:ea typeface="ＭＳ Ｐゴシック" charset="-128"/>
              </a:rPr>
              <a:t>2x + 5 = 11</a:t>
            </a:r>
          </a:p>
          <a:p>
            <a:pPr marL="693737" lvl="2" indent="0" eaLnBrk="1" hangingPunct="1">
              <a:lnSpc>
                <a:spcPct val="90000"/>
              </a:lnSpc>
              <a:buNone/>
              <a:defRPr/>
            </a:pPr>
            <a:endParaRPr lang="en-US" altLang="en-US" sz="1800" b="1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Char char="l"/>
              <a:defRPr/>
            </a:pPr>
            <a:r>
              <a:rPr lang="en-US" altLang="en-US" sz="2400" dirty="0">
                <a:ea typeface="ＭＳ Ｐゴシック" charset="-128"/>
              </a:rPr>
              <a:t>Increased capacity to </a:t>
            </a:r>
            <a:r>
              <a:rPr lang="en-US" altLang="en-US" sz="2400" b="1" dirty="0">
                <a:ea typeface="ＭＳ Ｐゴシック" charset="-128"/>
              </a:rPr>
              <a:t>hypothetically 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Char char="l"/>
              <a:defRPr/>
            </a:pPr>
            <a:r>
              <a:rPr lang="en-US" altLang="en-US" sz="2100" dirty="0">
                <a:ea typeface="ＭＳ Ｐゴシック" charset="-128"/>
              </a:rPr>
              <a:t>If you could invite four people from any of the historical periods we have studied, who would you invite and why? </a:t>
            </a:r>
            <a:r>
              <a:rPr lang="en-US" altLang="en-US" sz="2100" b="1" dirty="0">
                <a:ea typeface="ＭＳ Ｐゴシック" charset="-128"/>
              </a:rPr>
              <a:t>(Social Studies)</a:t>
            </a:r>
            <a:endParaRPr lang="en-US" altLang="en-US" sz="2100" dirty="0">
              <a:ea typeface="ＭＳ Ｐゴシック" charset="-128"/>
            </a:endParaRPr>
          </a:p>
          <a:p>
            <a:pPr lvl="2" eaLnBrk="1" hangingPunct="1">
              <a:lnSpc>
                <a:spcPct val="90000"/>
              </a:lnSpc>
              <a:buFont typeface="Wingdings" charset="2"/>
              <a:buChar char="l"/>
              <a:defRPr/>
            </a:pPr>
            <a:r>
              <a:rPr lang="en-US" altLang="en-US" sz="2100" dirty="0">
                <a:ea typeface="ＭＳ Ｐゴシック" charset="-128"/>
              </a:rPr>
              <a:t>If you could go back in time and ask Darwin any science question, what would it be and why? </a:t>
            </a:r>
            <a:r>
              <a:rPr lang="en-US" altLang="en-US" sz="2100" b="1" dirty="0">
                <a:ea typeface="ＭＳ Ｐゴシック" charset="-128"/>
              </a:rPr>
              <a:t>(Science)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Char char="l"/>
              <a:defRPr/>
            </a:pPr>
            <a:endParaRPr lang="en-US" altLang="en-US" sz="24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Char char="l"/>
              <a:defRPr/>
            </a:pPr>
            <a:r>
              <a:rPr lang="en-US" altLang="en-US" sz="2400" dirty="0">
                <a:ea typeface="ＭＳ Ｐゴシック" charset="-128"/>
              </a:rPr>
              <a:t>Typically more capable of “thinking like a scientist”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l"/>
              <a:defRPr/>
            </a:pPr>
            <a:r>
              <a:rPr lang="en-US" altLang="en-US" sz="2000" dirty="0">
                <a:ea typeface="ＭＳ Ｐゴシック" charset="-128"/>
              </a:rPr>
              <a:t>Generate hypotheses and systematically test them using experiments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l"/>
              <a:defRPr/>
            </a:pPr>
            <a:endParaRPr lang="en-US" altLang="en-US" sz="2400" dirty="0">
              <a:ea typeface="ＭＳ Ｐゴシック" charset="-128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90C81E6-A522-BB05-2F1E-4CE3F84DBAF5}"/>
              </a:ext>
            </a:extLst>
          </p:cNvPr>
          <p:cNvSpPr txBox="1">
            <a:spLocks noChangeArrowheads="1"/>
          </p:cNvSpPr>
          <p:nvPr/>
        </p:nvSpPr>
        <p:spPr>
          <a:xfrm>
            <a:off x="4011" y="0"/>
            <a:ext cx="8001000" cy="6556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 algn="ctr" eaLnBrk="1" hangingPunct="1"/>
            <a:r>
              <a:rPr lang="en-US" altLang="en-US" b="0" u="sng" kern="0" dirty="0">
                <a:ea typeface="ＭＳ Ｐゴシック" panose="020B0600070205080204" pitchFamily="34" charset="-128"/>
              </a:rPr>
              <a:t>Assumptions of Piaget</a:t>
            </a:r>
            <a:r>
              <a:rPr lang="ja-JP" altLang="en-US" b="0" u="sng" kern="0">
                <a:ea typeface="ＭＳ Ｐゴシック" panose="020B0600070205080204" pitchFamily="34" charset="-128"/>
              </a:rPr>
              <a:t>’</a:t>
            </a:r>
            <a:r>
              <a:rPr lang="en-US" altLang="ja-JP" b="0" u="sng" kern="0" dirty="0">
                <a:ea typeface="ＭＳ Ｐゴシック" panose="020B0600070205080204" pitchFamily="34" charset="-128"/>
              </a:rPr>
              <a:t>s Theory: Stage Theory</a:t>
            </a:r>
            <a:endParaRPr lang="en-US" altLang="en-US" sz="3300" b="0" u="sng" kern="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>
            <a:extLst>
              <a:ext uri="{FF2B5EF4-FFF2-40B4-BE49-F238E27FC236}">
                <a16:creationId xmlns:a16="http://schemas.microsoft.com/office/drawing/2014/main" id="{EAD29AFD-61DE-EBF4-8D6B-88A76E3880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763000" cy="5638800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n-US" u="sng" dirty="0"/>
              <a:t>Children</a:t>
            </a:r>
            <a:r>
              <a:rPr lang="en-US" dirty="0"/>
              <a:t> should be able to do their own </a:t>
            </a:r>
            <a:r>
              <a:rPr lang="en-US" b="1" dirty="0"/>
              <a:t>experimenting</a:t>
            </a:r>
            <a:r>
              <a:rPr lang="en-US" dirty="0"/>
              <a:t> and their own </a:t>
            </a:r>
            <a:r>
              <a:rPr lang="en-US" b="1" dirty="0"/>
              <a:t>research</a:t>
            </a:r>
            <a:r>
              <a:rPr lang="en-US" dirty="0"/>
              <a:t>. </a:t>
            </a:r>
            <a:r>
              <a:rPr lang="en-US" u="sng" dirty="0"/>
              <a:t>Teachers</a:t>
            </a:r>
            <a:r>
              <a:rPr lang="en-US" dirty="0"/>
              <a:t>, of course, can </a:t>
            </a:r>
            <a:r>
              <a:rPr lang="en-US" b="1" dirty="0"/>
              <a:t>guide them </a:t>
            </a:r>
            <a:r>
              <a:rPr lang="en-US" dirty="0"/>
              <a:t>by providing appropriate materials, but the essential thing is that in order for a child to understand something,… [the child] he must re-invent it. Every time we </a:t>
            </a:r>
            <a:r>
              <a:rPr lang="en-US" b="1" dirty="0"/>
              <a:t>teach a child </a:t>
            </a:r>
            <a:r>
              <a:rPr lang="en-US" dirty="0"/>
              <a:t>something, we keep [the student] from inventing it [themselves]. On the other hand, that which we allow [the student] to </a:t>
            </a:r>
            <a:r>
              <a:rPr lang="en-US" b="1" dirty="0"/>
              <a:t>discover</a:t>
            </a:r>
            <a:r>
              <a:rPr lang="en-US" dirty="0"/>
              <a:t> by [themselves] will remain with [the student] visibly”. </a:t>
            </a:r>
            <a:r>
              <a:rPr lang="en-US" i="1" dirty="0"/>
              <a:t>Piaget (1972, p. 27)</a:t>
            </a:r>
            <a:endParaRPr lang="en-US" altLang="en-US" sz="1600" dirty="0">
              <a:ea typeface="ＭＳ Ｐゴシック" charset="-128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90C81E6-A522-BB05-2F1E-4CE3F84DBAF5}"/>
              </a:ext>
            </a:extLst>
          </p:cNvPr>
          <p:cNvSpPr txBox="1">
            <a:spLocks noChangeArrowheads="1"/>
          </p:cNvSpPr>
          <p:nvPr/>
        </p:nvSpPr>
        <p:spPr>
          <a:xfrm>
            <a:off x="4011" y="0"/>
            <a:ext cx="8001000" cy="6556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 algn="ctr" eaLnBrk="1" hangingPunct="1"/>
            <a:r>
              <a:rPr lang="en-US" altLang="en-US" b="0" u="sng" kern="0" dirty="0">
                <a:ea typeface="ＭＳ Ｐゴシック" panose="020B0600070205080204" pitchFamily="34" charset="-128"/>
              </a:rPr>
              <a:t>Implications: Piaget’s Theory</a:t>
            </a:r>
            <a:endParaRPr lang="en-US" altLang="en-US" sz="3300" b="0" u="sng" kern="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0156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>
            <a:extLst>
              <a:ext uri="{FF2B5EF4-FFF2-40B4-BE49-F238E27FC236}">
                <a16:creationId xmlns:a16="http://schemas.microsoft.com/office/drawing/2014/main" id="{EAD29AFD-61DE-EBF4-8D6B-88A76E3880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6042" y="671680"/>
            <a:ext cx="8001000" cy="6186320"/>
          </a:xfrm>
        </p:spPr>
        <p:txBody>
          <a:bodyPr/>
          <a:lstStyle/>
          <a:p>
            <a:r>
              <a:rPr lang="en-US" sz="2200" dirty="0"/>
              <a:t>Learning should be </a:t>
            </a:r>
            <a:r>
              <a:rPr lang="en-US" sz="2200" b="1" dirty="0"/>
              <a:t>student-centered</a:t>
            </a:r>
            <a:r>
              <a:rPr lang="en-US" sz="2200" dirty="0"/>
              <a:t> and accomplished through </a:t>
            </a:r>
            <a:r>
              <a:rPr lang="en-US" sz="2200" b="1" dirty="0"/>
              <a:t>active discovery</a:t>
            </a:r>
            <a:r>
              <a:rPr lang="en-US" sz="2200" dirty="0"/>
              <a:t>. </a:t>
            </a:r>
          </a:p>
          <a:p>
            <a:endParaRPr lang="en-US" sz="2200" dirty="0"/>
          </a:p>
          <a:p>
            <a:r>
              <a:rPr lang="en-US" sz="2200" dirty="0"/>
              <a:t>The teacher’s role is to</a:t>
            </a:r>
            <a:r>
              <a:rPr lang="en-US" sz="2200" b="1" dirty="0"/>
              <a:t> facilitate </a:t>
            </a:r>
            <a:r>
              <a:rPr lang="en-US" sz="2200" dirty="0"/>
              <a:t>learning rather than direct instruction.</a:t>
            </a:r>
          </a:p>
          <a:p>
            <a:endParaRPr lang="en-US" sz="2200" dirty="0"/>
          </a:p>
          <a:p>
            <a:r>
              <a:rPr lang="en-US" sz="2200" dirty="0"/>
              <a:t>Piaget’s theory is based upon biological maturation and stages; the notion of “</a:t>
            </a:r>
            <a:r>
              <a:rPr lang="en-US" sz="2200" b="1" dirty="0"/>
              <a:t>readiness</a:t>
            </a:r>
            <a:r>
              <a:rPr lang="en-US" sz="2200" dirty="0"/>
              <a:t>” is important.</a:t>
            </a:r>
          </a:p>
          <a:p>
            <a:endParaRPr lang="en-US" sz="2200" dirty="0"/>
          </a:p>
          <a:p>
            <a:r>
              <a:rPr lang="en-US" sz="2200" dirty="0"/>
              <a:t>Consequently, education should be </a:t>
            </a:r>
            <a:r>
              <a:rPr lang="en-US" sz="2200" b="1" dirty="0"/>
              <a:t>stage-specific</a:t>
            </a:r>
            <a:r>
              <a:rPr lang="en-US" sz="2200" dirty="0"/>
              <a:t>, with curricula developed to match the age and stage of thinking of the child.</a:t>
            </a:r>
          </a:p>
          <a:p>
            <a:pPr lvl="1"/>
            <a:r>
              <a:rPr lang="en-US" sz="1800" dirty="0"/>
              <a:t>For example, abstract concepts like algebra or atomic structure are not suitable for primary school children.</a:t>
            </a:r>
          </a:p>
          <a:p>
            <a:pPr marL="344487" lvl="1" indent="0">
              <a:buNone/>
            </a:pPr>
            <a:endParaRPr lang="en-US" sz="1800" dirty="0"/>
          </a:p>
          <a:p>
            <a:r>
              <a:rPr lang="en-US" sz="2200" dirty="0"/>
              <a:t>Assimilation and accommodation require </a:t>
            </a:r>
            <a:r>
              <a:rPr lang="en-US" sz="2200" b="1" dirty="0"/>
              <a:t>an active learner</a:t>
            </a:r>
            <a:r>
              <a:rPr lang="en-US" sz="2200" dirty="0"/>
              <a:t>, </a:t>
            </a:r>
            <a:r>
              <a:rPr lang="en-US" sz="2200" u="sng" dirty="0"/>
              <a:t>not</a:t>
            </a:r>
            <a:r>
              <a:rPr lang="en-US" sz="2200" dirty="0"/>
              <a:t> a passive learning</a:t>
            </a:r>
            <a:endParaRPr lang="en-US" altLang="en-US" sz="2200" dirty="0">
              <a:ea typeface="ＭＳ Ｐゴシック" charset="-128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90C81E6-A522-BB05-2F1E-4CE3F84DBAF5}"/>
              </a:ext>
            </a:extLst>
          </p:cNvPr>
          <p:cNvSpPr txBox="1">
            <a:spLocks noChangeArrowheads="1"/>
          </p:cNvSpPr>
          <p:nvPr/>
        </p:nvSpPr>
        <p:spPr>
          <a:xfrm>
            <a:off x="4011" y="0"/>
            <a:ext cx="8001000" cy="6556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 algn="ctr" eaLnBrk="1" hangingPunct="1"/>
            <a:r>
              <a:rPr lang="en-US" altLang="en-US" b="0" u="sng" kern="0" dirty="0">
                <a:ea typeface="ＭＳ Ｐゴシック" panose="020B0600070205080204" pitchFamily="34" charset="-128"/>
              </a:rPr>
              <a:t>Implications: Piaget’s Theory</a:t>
            </a:r>
            <a:endParaRPr lang="en-US" altLang="en-US" sz="3300" b="0" u="sng" kern="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424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>
            <a:extLst>
              <a:ext uri="{FF2B5EF4-FFF2-40B4-BE49-F238E27FC236}">
                <a16:creationId xmlns:a16="http://schemas.microsoft.com/office/drawing/2014/main" id="{EAD29AFD-61DE-EBF4-8D6B-88A76E3880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6042" y="671680"/>
            <a:ext cx="8001000" cy="6186320"/>
          </a:xfrm>
        </p:spPr>
        <p:txBody>
          <a:bodyPr/>
          <a:lstStyle/>
          <a:p>
            <a:endParaRPr lang="en-US" sz="2200" dirty="0"/>
          </a:p>
          <a:p>
            <a:pPr marL="0" indent="0" algn="ctr">
              <a:buNone/>
            </a:pPr>
            <a:r>
              <a:rPr lang="en-US" sz="4000" dirty="0"/>
              <a:t>In your opinion, what is a strategy/approach to teaching that promotes a </a:t>
            </a:r>
            <a:r>
              <a:rPr lang="en-US" sz="4000" b="1" dirty="0"/>
              <a:t>student-centered classroom </a:t>
            </a:r>
            <a:r>
              <a:rPr lang="en-US" sz="4000" dirty="0"/>
              <a:t>in which the teacher </a:t>
            </a:r>
            <a:r>
              <a:rPr lang="en-US" sz="4000" b="1" dirty="0"/>
              <a:t>facilitates </a:t>
            </a:r>
            <a:r>
              <a:rPr lang="en-US" sz="4000" dirty="0"/>
              <a:t>students’ engagement in </a:t>
            </a:r>
            <a:r>
              <a:rPr lang="en-US" sz="4000" b="1" dirty="0"/>
              <a:t>active learning?</a:t>
            </a:r>
            <a:endParaRPr lang="en-US" sz="40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90C81E6-A522-BB05-2F1E-4CE3F84DBAF5}"/>
              </a:ext>
            </a:extLst>
          </p:cNvPr>
          <p:cNvSpPr txBox="1">
            <a:spLocks noChangeArrowheads="1"/>
          </p:cNvSpPr>
          <p:nvPr/>
        </p:nvSpPr>
        <p:spPr>
          <a:xfrm>
            <a:off x="4011" y="0"/>
            <a:ext cx="8001000" cy="6556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 algn="ctr" eaLnBrk="1" hangingPunct="1"/>
            <a:r>
              <a:rPr lang="en-US" altLang="en-US" b="0" u="sng" kern="0" dirty="0">
                <a:ea typeface="ＭＳ Ｐゴシック" panose="020B0600070205080204" pitchFamily="34" charset="-128"/>
              </a:rPr>
              <a:t>Implications: Piaget’s Theory</a:t>
            </a:r>
            <a:endParaRPr lang="en-US" altLang="en-US" sz="3300" b="0" u="sng" kern="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983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C411C073-B1A6-4446-30E2-AA5282730D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4500" y="104775"/>
            <a:ext cx="82550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/>
              <a:t>Piaget: Criticisms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E19EC246-60EE-81D8-0FCF-9158E045ED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60500"/>
            <a:ext cx="9144000" cy="47117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400" i="1" u="sng" dirty="0"/>
              <a:t>Underestimates</a:t>
            </a:r>
            <a:r>
              <a:rPr lang="en-US" altLang="en-US" sz="3400" dirty="0"/>
              <a:t> Children’</a:t>
            </a:r>
            <a:r>
              <a:rPr lang="en-US" altLang="ja-JP" sz="3400" dirty="0"/>
              <a:t>s Capabilities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ja-JP" sz="3400" dirty="0"/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400" i="1" u="sng" dirty="0"/>
              <a:t>Overestimates</a:t>
            </a:r>
            <a:r>
              <a:rPr lang="en-US" altLang="en-US" sz="3400" dirty="0"/>
              <a:t> Adolescents</a:t>
            </a:r>
            <a:r>
              <a:rPr lang="ja-JP" altLang="en-US" sz="3400" dirty="0"/>
              <a:t>’</a:t>
            </a:r>
            <a:r>
              <a:rPr lang="en-US" altLang="ja-JP" sz="3400" dirty="0"/>
              <a:t> Capabilities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ja-JP" sz="3400" dirty="0"/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400" dirty="0"/>
              <a:t>Vague Explanations for Cognitive Growth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3400" dirty="0"/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400" dirty="0"/>
              <a:t>Cultural Differences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3A619AF4-4727-0169-4146-DBE8A4EF67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kumimoji="0" lang="en-US" altLang="en-US" sz="4000" dirty="0"/>
              <a:t>Cognitive Development: Piaget’s </a:t>
            </a:r>
            <a:br>
              <a:rPr kumimoji="0" lang="en-US" altLang="en-US" sz="4000" dirty="0"/>
            </a:br>
            <a:r>
              <a:rPr kumimoji="0" lang="en-US" altLang="en-US" sz="4000" dirty="0"/>
              <a:t>Theory</a:t>
            </a:r>
            <a:endParaRPr kumimoji="0" lang="en-US" altLang="en-US" dirty="0"/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8C8099D1-0F28-4CF8-90AA-E1EBC690D54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kumimoji="0" lang="en-US" altLang="en-US"/>
              <a:t>EDU 330: Educational Psychology</a:t>
            </a:r>
          </a:p>
          <a:p>
            <a:pPr eaLnBrk="1" hangingPunct="1"/>
            <a:r>
              <a:rPr kumimoji="0" lang="en-US" altLang="en-US"/>
              <a:t>Daniel Moos, PhD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269D77D-0E01-6F26-52C8-D292F01CBA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094413" cy="1143000"/>
          </a:xfrm>
        </p:spPr>
        <p:txBody>
          <a:bodyPr/>
          <a:lstStyle/>
          <a:p>
            <a:pPr algn="l"/>
            <a:r>
              <a:rPr lang="en-US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Who is Piaget? </a:t>
            </a:r>
            <a:br>
              <a:rPr lang="en-US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(1896 - 1980)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6B7F78C-5611-57F3-E619-7CEB2EDEB3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9050" y="1981200"/>
            <a:ext cx="6553200" cy="4876800"/>
          </a:xfrm>
        </p:spPr>
        <p:txBody>
          <a:bodyPr/>
          <a:lstStyle/>
          <a:p>
            <a:r>
              <a:rPr lang="en-US" altLang="en-US" sz="2300" dirty="0"/>
              <a:t>Incredibly intellectually curious at a young age</a:t>
            </a:r>
          </a:p>
          <a:p>
            <a:endParaRPr lang="en-US" altLang="en-US" sz="2300" dirty="0"/>
          </a:p>
          <a:p>
            <a:r>
              <a:rPr lang="en-US" altLang="en-US" sz="2300" dirty="0"/>
              <a:t>Published a short scientific paper on the sighting of an albino sparrow…</a:t>
            </a:r>
          </a:p>
          <a:p>
            <a:endParaRPr lang="en-US" altLang="en-US" sz="2300" dirty="0"/>
          </a:p>
          <a:p>
            <a:r>
              <a:rPr lang="en-US" altLang="en-US" sz="2300" dirty="0"/>
              <a:t>…at the age of 10!</a:t>
            </a:r>
          </a:p>
          <a:p>
            <a:endParaRPr lang="en-US" altLang="en-US" sz="2300" dirty="0"/>
          </a:p>
          <a:p>
            <a:r>
              <a:rPr lang="en-US" altLang="en-US" sz="2300" dirty="0"/>
              <a:t>Earned his doctorate in natural sciences at 21</a:t>
            </a:r>
          </a:p>
          <a:p>
            <a:endParaRPr lang="en-US" altLang="en-US" sz="2300" dirty="0"/>
          </a:p>
          <a:p>
            <a:r>
              <a:rPr lang="en-US" altLang="en-US" sz="2300" dirty="0"/>
              <a:t>Developed a theory to explain developmental differences in children’s thinking and behavior</a:t>
            </a:r>
          </a:p>
          <a:p>
            <a:pPr marL="0" indent="0">
              <a:buNone/>
            </a:pPr>
            <a:endParaRPr lang="en-US" altLang="en-US" sz="2300" dirty="0"/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9C5D8DBE-8299-CD9A-43CC-668191756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048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31749" name="Picture 5">
            <a:extLst>
              <a:ext uri="{FF2B5EF4-FFF2-40B4-BE49-F238E27FC236}">
                <a16:creationId xmlns:a16="http://schemas.microsoft.com/office/drawing/2014/main" id="{24E27D09-A61C-3081-B461-08F104EEF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3" y="0"/>
            <a:ext cx="251618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99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3FBFED83-FE45-7CA9-A37B-B93D704DD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11" y="228600"/>
            <a:ext cx="8001000" cy="655638"/>
          </a:xfrm>
        </p:spPr>
        <p:txBody>
          <a:bodyPr/>
          <a:lstStyle/>
          <a:p>
            <a:pPr algn="ctr" eaLnBrk="1" hangingPunct="1"/>
            <a:r>
              <a:rPr lang="en-US" altLang="en-US" b="0" u="sng" dirty="0">
                <a:ea typeface="ＭＳ Ｐゴシック" panose="020B0600070205080204" pitchFamily="34" charset="-128"/>
              </a:rPr>
              <a:t>Assumptions of Piaget</a:t>
            </a:r>
            <a:r>
              <a:rPr lang="ja-JP" altLang="en-US" b="0" u="sng">
                <a:ea typeface="ＭＳ Ｐゴシック" panose="020B0600070205080204" pitchFamily="34" charset="-128"/>
              </a:rPr>
              <a:t>’</a:t>
            </a:r>
            <a:r>
              <a:rPr lang="en-US" altLang="ja-JP" b="0" u="sng" dirty="0">
                <a:ea typeface="ＭＳ Ｐゴシック" panose="020B0600070205080204" pitchFamily="34" charset="-128"/>
              </a:rPr>
              <a:t>s Theory</a:t>
            </a:r>
            <a:endParaRPr lang="en-US" altLang="en-US" sz="3300" b="0" u="sng" dirty="0">
              <a:ea typeface="ＭＳ Ｐゴシック" panose="020B0600070205080204" pitchFamily="34" charset="-128"/>
            </a:endParaRP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AEF3FECA-6B00-B60F-12CA-3434898B62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32084" y="1219200"/>
            <a:ext cx="8763000" cy="5257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“Schemas”</a:t>
            </a:r>
          </a:p>
          <a:p>
            <a:pPr marL="0" indent="0" algn="ctr" eaLnBrk="1" hangingPunct="1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Cognitive framework that helps interpret information </a:t>
            </a:r>
          </a:p>
        </p:txBody>
      </p:sp>
      <p:pic>
        <p:nvPicPr>
          <p:cNvPr id="3" name="Picture 2" descr="A group of fish on a white background&#10;&#10;Description automatically generated">
            <a:extLst>
              <a:ext uri="{FF2B5EF4-FFF2-40B4-BE49-F238E27FC236}">
                <a16:creationId xmlns:a16="http://schemas.microsoft.com/office/drawing/2014/main" id="{ECEEC2C8-071A-F686-D251-313754A2A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717800"/>
            <a:ext cx="4927600" cy="3911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5590118-25B7-8A98-2D28-88E7249DD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0242" y="2857500"/>
            <a:ext cx="2743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-11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-11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-11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-11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en-US" sz="2400" kern="0" dirty="0">
                <a:ea typeface="ＭＳ Ｐゴシック" panose="020B0600070205080204" pitchFamily="34" charset="-128"/>
              </a:rPr>
              <a:t>My daughter grew up with a saltwater fish tank in our basement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7A859D5-256D-4E72-EB22-C78E9B17B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661568"/>
            <a:ext cx="2743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-11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-11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-11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-11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en-US" sz="2400" kern="0" dirty="0">
                <a:ea typeface="ＭＳ Ｐゴシック" panose="020B0600070205080204" pitchFamily="34" charset="-128"/>
              </a:rPr>
              <a:t>What </a:t>
            </a:r>
            <a:r>
              <a:rPr lang="en-US" altLang="en-US" sz="2400" b="1" kern="0" dirty="0">
                <a:ea typeface="ＭＳ Ｐゴシック" panose="020B0600070205080204" pitchFamily="34" charset="-128"/>
              </a:rPr>
              <a:t>schema</a:t>
            </a:r>
            <a:r>
              <a:rPr lang="en-US" altLang="en-US" sz="2400" kern="0" dirty="0">
                <a:ea typeface="ＭＳ Ｐゴシック" panose="020B0600070205080204" pitchFamily="34" charset="-128"/>
              </a:rPr>
              <a:t> did my daughter have of </a:t>
            </a:r>
            <a:r>
              <a:rPr lang="en-US" altLang="en-US" sz="2400" u="sng" kern="0" dirty="0">
                <a:ea typeface="ＭＳ Ｐゴシック" panose="020B0600070205080204" pitchFamily="34" charset="-128"/>
              </a:rPr>
              <a:t>fish?</a:t>
            </a:r>
            <a:endParaRPr lang="en-US" altLang="en-US" sz="2400" kern="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3FBFED83-FE45-7CA9-A37B-B93D704DD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11" y="228600"/>
            <a:ext cx="8001000" cy="655638"/>
          </a:xfrm>
        </p:spPr>
        <p:txBody>
          <a:bodyPr/>
          <a:lstStyle/>
          <a:p>
            <a:pPr algn="ctr" eaLnBrk="1" hangingPunct="1"/>
            <a:r>
              <a:rPr lang="en-US" altLang="en-US" b="0" u="sng" dirty="0">
                <a:ea typeface="ＭＳ Ｐゴシック" panose="020B0600070205080204" pitchFamily="34" charset="-128"/>
              </a:rPr>
              <a:t>Assumptions of Piaget</a:t>
            </a:r>
            <a:r>
              <a:rPr lang="ja-JP" altLang="en-US" b="0" u="sng">
                <a:ea typeface="ＭＳ Ｐゴシック" panose="020B0600070205080204" pitchFamily="34" charset="-128"/>
              </a:rPr>
              <a:t>’</a:t>
            </a:r>
            <a:r>
              <a:rPr lang="en-US" altLang="ja-JP" b="0" u="sng" dirty="0">
                <a:ea typeface="ＭＳ Ｐゴシック" panose="020B0600070205080204" pitchFamily="34" charset="-128"/>
              </a:rPr>
              <a:t>s Theory</a:t>
            </a:r>
            <a:endParaRPr lang="en-US" altLang="en-US" sz="3300" b="0" u="sng" dirty="0">
              <a:ea typeface="ＭＳ Ｐゴシック" panose="020B0600070205080204" pitchFamily="34" charset="-128"/>
            </a:endParaRP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AEF3FECA-6B00-B60F-12CA-3434898B62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32084" y="1219200"/>
            <a:ext cx="8763000" cy="5257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“Disequilibrium”</a:t>
            </a:r>
          </a:p>
          <a:p>
            <a:pPr marL="0" indent="0" algn="ctr" eaLnBrk="1" hangingPunct="1">
              <a:buNone/>
            </a:pPr>
            <a:r>
              <a:rPr lang="en-US" sz="1800" b="0" i="0" dirty="0">
                <a:solidFill>
                  <a:srgbClr val="1F1F1F"/>
                </a:solidFill>
                <a:effectLst/>
              </a:rPr>
              <a:t> </a:t>
            </a:r>
            <a:r>
              <a:rPr lang="en-US" sz="1800" dirty="0">
                <a:solidFill>
                  <a:srgbClr val="040C28"/>
                </a:solidFill>
              </a:rPr>
              <a:t>A</a:t>
            </a:r>
            <a:r>
              <a:rPr lang="en-US" sz="1800" b="0" i="0" dirty="0">
                <a:solidFill>
                  <a:srgbClr val="040C28"/>
                </a:solidFill>
                <a:effectLst/>
              </a:rPr>
              <a:t> state of cognitive imbalance</a:t>
            </a:r>
            <a:r>
              <a:rPr lang="en-US" sz="1800" dirty="0">
                <a:solidFill>
                  <a:srgbClr val="1F1F1F"/>
                </a:solidFill>
              </a:rPr>
              <a:t> that is experienced </a:t>
            </a:r>
            <a:r>
              <a:rPr lang="en-US" sz="1800" b="0" i="0" dirty="0">
                <a:solidFill>
                  <a:srgbClr val="1F1F1F"/>
                </a:solidFill>
                <a:effectLst/>
              </a:rPr>
              <a:t>when encountering information that requires us to develop new schema or modify existing schema</a:t>
            </a: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590118-25B7-8A98-2D28-88E7249DD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2653" y="2548689"/>
            <a:ext cx="2743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-11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-11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-11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-11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en-US" sz="2400" kern="0" dirty="0">
                <a:ea typeface="ＭＳ Ｐゴシック" panose="020B0600070205080204" pitchFamily="34" charset="-128"/>
              </a:rPr>
              <a:t>I took my daughter to a zoo and she saw a dolphin for the first time.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7A859D5-256D-4E72-EB22-C78E9B17B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2653" y="4152900"/>
            <a:ext cx="2743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-11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-11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-11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-11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en-US" sz="2400" kern="0" dirty="0">
                <a:ea typeface="ＭＳ Ｐゴシック" panose="020B0600070205080204" pitchFamily="34" charset="-128"/>
              </a:rPr>
              <a:t>Why did this experience cause </a:t>
            </a:r>
            <a:r>
              <a:rPr lang="en-US" altLang="en-US" sz="2400" b="1" kern="0" dirty="0">
                <a:ea typeface="ＭＳ Ｐゴシック" panose="020B0600070205080204" pitchFamily="34" charset="-128"/>
              </a:rPr>
              <a:t>disequilibrium?</a:t>
            </a:r>
            <a:endParaRPr lang="en-US" altLang="en-US" sz="2400" kern="0" dirty="0">
              <a:ea typeface="ＭＳ Ｐゴシック" panose="020B0600070205080204" pitchFamily="34" charset="-128"/>
            </a:endParaRPr>
          </a:p>
        </p:txBody>
      </p:sp>
      <p:pic>
        <p:nvPicPr>
          <p:cNvPr id="6" name="Picture 5" descr="A dolphin jumping out of the water&#10;&#10;Description automatically generated">
            <a:extLst>
              <a:ext uri="{FF2B5EF4-FFF2-40B4-BE49-F238E27FC236}">
                <a16:creationId xmlns:a16="http://schemas.microsoft.com/office/drawing/2014/main" id="{4EB8A937-6905-3CDB-4C46-4F83CD9C7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21" y="2676692"/>
            <a:ext cx="4584700" cy="3647908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91C3D8B7-0C06-D1C2-5B49-EC2BA43FA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0569" y="5432592"/>
            <a:ext cx="2743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-11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-11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-11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-11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en-US" sz="2400" kern="0" dirty="0">
                <a:ea typeface="ＭＳ Ｐゴシック" panose="020B0600070205080204" pitchFamily="34" charset="-128"/>
              </a:rPr>
              <a:t>Why do you think Piaget assumed </a:t>
            </a:r>
            <a:r>
              <a:rPr lang="en-US" altLang="en-US" sz="2400" b="1" kern="0" dirty="0">
                <a:ea typeface="ＭＳ Ｐゴシック" panose="020B0600070205080204" pitchFamily="34" charset="-128"/>
              </a:rPr>
              <a:t>disequilibrium </a:t>
            </a:r>
            <a:r>
              <a:rPr lang="en-US" altLang="en-US" sz="2400" kern="0" dirty="0">
                <a:ea typeface="ＭＳ Ｐゴシック" panose="020B0600070205080204" pitchFamily="34" charset="-128"/>
              </a:rPr>
              <a:t>leads to learning?</a:t>
            </a:r>
          </a:p>
        </p:txBody>
      </p:sp>
    </p:spTree>
    <p:extLst>
      <p:ext uri="{BB962C8B-B14F-4D97-AF65-F5344CB8AC3E}">
        <p14:creationId xmlns:p14="http://schemas.microsoft.com/office/powerpoint/2010/main" val="214313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F5193B4-1191-BF48-93B5-DFCAF6014DAE}"/>
              </a:ext>
            </a:extLst>
          </p:cNvPr>
          <p:cNvSpPr txBox="1">
            <a:spLocks noChangeArrowheads="1"/>
          </p:cNvSpPr>
          <p:nvPr/>
        </p:nvSpPr>
        <p:spPr>
          <a:xfrm>
            <a:off x="4011" y="228600"/>
            <a:ext cx="8001000" cy="6556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 algn="ctr" eaLnBrk="1" hangingPunct="1"/>
            <a:r>
              <a:rPr lang="en-US" altLang="en-US" b="0" u="sng" kern="0" dirty="0">
                <a:ea typeface="ＭＳ Ｐゴシック" panose="020B0600070205080204" pitchFamily="34" charset="-128"/>
              </a:rPr>
              <a:t>Assumptions of Piaget</a:t>
            </a:r>
            <a:r>
              <a:rPr lang="ja-JP" altLang="en-US" b="0" u="sng" kern="0">
                <a:ea typeface="ＭＳ Ｐゴシック" panose="020B0600070205080204" pitchFamily="34" charset="-128"/>
              </a:rPr>
              <a:t>’</a:t>
            </a:r>
            <a:r>
              <a:rPr lang="en-US" altLang="ja-JP" b="0" u="sng" kern="0" dirty="0">
                <a:ea typeface="ＭＳ Ｐゴシック" panose="020B0600070205080204" pitchFamily="34" charset="-128"/>
              </a:rPr>
              <a:t>s Theory</a:t>
            </a:r>
            <a:endParaRPr lang="en-US" altLang="en-US" sz="3300" b="0" u="sng" kern="0" dirty="0">
              <a:ea typeface="ＭＳ Ｐゴシック" panose="020B0600070205080204" pitchFamily="34" charset="-128"/>
            </a:endParaRPr>
          </a:p>
        </p:txBody>
      </p:sp>
      <p:pic>
        <p:nvPicPr>
          <p:cNvPr id="6" name="Picture 5" descr="A close-up of a chart&#10;&#10;Description automatically generated">
            <a:extLst>
              <a:ext uri="{FF2B5EF4-FFF2-40B4-BE49-F238E27FC236}">
                <a16:creationId xmlns:a16="http://schemas.microsoft.com/office/drawing/2014/main" id="{0CBFC58C-52CD-A672-BECA-27800DAEFD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613"/>
          <a:stretch/>
        </p:blipFill>
        <p:spPr>
          <a:xfrm>
            <a:off x="244643" y="1386287"/>
            <a:ext cx="3717757" cy="5471713"/>
          </a:xfrm>
          <a:prstGeom prst="rect">
            <a:avLst/>
          </a:prstGeom>
        </p:spPr>
      </p:pic>
      <p:pic>
        <p:nvPicPr>
          <p:cNvPr id="8" name="Picture 7" descr="A black dog standing in grass&#10;&#10;Description automatically generated">
            <a:extLst>
              <a:ext uri="{FF2B5EF4-FFF2-40B4-BE49-F238E27FC236}">
                <a16:creationId xmlns:a16="http://schemas.microsoft.com/office/drawing/2014/main" id="{5C63F734-09DA-798D-AA1D-FE51E0655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66952"/>
            <a:ext cx="2743843" cy="19899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89704D-DE5E-A53E-3775-77622E7F3E73}"/>
              </a:ext>
            </a:extLst>
          </p:cNvPr>
          <p:cNvSpPr txBox="1"/>
          <p:nvPr/>
        </p:nvSpPr>
        <p:spPr>
          <a:xfrm>
            <a:off x="4343400" y="3347062"/>
            <a:ext cx="3353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Poodle – what is the child’s </a:t>
            </a:r>
            <a:r>
              <a:rPr lang="en-US" sz="2000" b="1" dirty="0"/>
              <a:t>schema </a:t>
            </a:r>
            <a:r>
              <a:rPr lang="en-US" sz="2000" dirty="0"/>
              <a:t>of a dog</a:t>
            </a:r>
            <a:r>
              <a:rPr lang="en-US" sz="2000" b="1" dirty="0"/>
              <a:t>?</a:t>
            </a:r>
            <a:endParaRPr lang="en-US" sz="2000" dirty="0"/>
          </a:p>
        </p:txBody>
      </p:sp>
      <p:pic>
        <p:nvPicPr>
          <p:cNvPr id="11" name="Picture 10" descr="A dog standing in grass&#10;&#10;Description automatically generated">
            <a:extLst>
              <a:ext uri="{FF2B5EF4-FFF2-40B4-BE49-F238E27FC236}">
                <a16:creationId xmlns:a16="http://schemas.microsoft.com/office/drawing/2014/main" id="{BB617F8E-689C-043F-9AD9-F2CED79FC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271" y="4189852"/>
            <a:ext cx="2679700" cy="1549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090E02-1E1B-FE47-3DB7-E92328D10E26}"/>
              </a:ext>
            </a:extLst>
          </p:cNvPr>
          <p:cNvSpPr txBox="1"/>
          <p:nvPr/>
        </p:nvSpPr>
        <p:spPr>
          <a:xfrm>
            <a:off x="4366054" y="5922425"/>
            <a:ext cx="33534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How does a seeing a dachshund for the first time create </a:t>
            </a:r>
            <a:r>
              <a:rPr lang="en-US" sz="2000" b="1" dirty="0"/>
              <a:t>disequilibrium?</a:t>
            </a:r>
            <a:endParaRPr lang="en-US" sz="20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FC8387F-62EF-1F98-409B-D58B356D38A3}"/>
              </a:ext>
            </a:extLst>
          </p:cNvPr>
          <p:cNvSpPr/>
          <p:nvPr/>
        </p:nvSpPr>
        <p:spPr bwMode="auto">
          <a:xfrm>
            <a:off x="457200" y="3347062"/>
            <a:ext cx="3352800" cy="53913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52DFBCA-05BA-4B6D-2F76-7F259E24AF19}"/>
              </a:ext>
            </a:extLst>
          </p:cNvPr>
          <p:cNvSpPr/>
          <p:nvPr/>
        </p:nvSpPr>
        <p:spPr bwMode="auto">
          <a:xfrm>
            <a:off x="457200" y="4439702"/>
            <a:ext cx="3352800" cy="196109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F5193B4-1191-BF48-93B5-DFCAF6014DAE}"/>
              </a:ext>
            </a:extLst>
          </p:cNvPr>
          <p:cNvSpPr txBox="1">
            <a:spLocks noChangeArrowheads="1"/>
          </p:cNvSpPr>
          <p:nvPr/>
        </p:nvSpPr>
        <p:spPr>
          <a:xfrm>
            <a:off x="4011" y="228600"/>
            <a:ext cx="8001000" cy="6556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 algn="ctr" eaLnBrk="1" hangingPunct="1"/>
            <a:r>
              <a:rPr lang="en-US" altLang="en-US" b="0" u="sng" kern="0">
                <a:ea typeface="ＭＳ Ｐゴシック" panose="020B0600070205080204" pitchFamily="34" charset="-128"/>
              </a:rPr>
              <a:t>Assumptions of Piaget</a:t>
            </a:r>
            <a:r>
              <a:rPr lang="ja-JP" altLang="en-US" b="0" u="sng" kern="0">
                <a:ea typeface="ＭＳ Ｐゴシック" panose="020B0600070205080204" pitchFamily="34" charset="-128"/>
              </a:rPr>
              <a:t>’</a:t>
            </a:r>
            <a:r>
              <a:rPr lang="en-US" altLang="ja-JP" b="0" u="sng" kern="0">
                <a:ea typeface="ＭＳ Ｐゴシック" panose="020B0600070205080204" pitchFamily="34" charset="-128"/>
              </a:rPr>
              <a:t>s Theory</a:t>
            </a:r>
            <a:endParaRPr lang="en-US" altLang="en-US" sz="3300" b="0" u="sng" kern="0" dirty="0">
              <a:ea typeface="ＭＳ Ｐゴシック" panose="020B0600070205080204" pitchFamily="34" charset="-128"/>
            </a:endParaRPr>
          </a:p>
        </p:txBody>
      </p:sp>
      <p:pic>
        <p:nvPicPr>
          <p:cNvPr id="8" name="Picture 7" descr="A black dog standing in grass&#10;&#10;Description automatically generated">
            <a:extLst>
              <a:ext uri="{FF2B5EF4-FFF2-40B4-BE49-F238E27FC236}">
                <a16:creationId xmlns:a16="http://schemas.microsoft.com/office/drawing/2014/main" id="{5C63F734-09DA-798D-AA1D-FE51E0655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66952"/>
            <a:ext cx="2743843" cy="19899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89704D-DE5E-A53E-3775-77622E7F3E73}"/>
              </a:ext>
            </a:extLst>
          </p:cNvPr>
          <p:cNvSpPr txBox="1"/>
          <p:nvPr/>
        </p:nvSpPr>
        <p:spPr>
          <a:xfrm>
            <a:off x="4343400" y="3347062"/>
            <a:ext cx="3353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Poodle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090E02-1E1B-FE47-3DB7-E92328D10E26}"/>
              </a:ext>
            </a:extLst>
          </p:cNvPr>
          <p:cNvSpPr txBox="1"/>
          <p:nvPr/>
        </p:nvSpPr>
        <p:spPr>
          <a:xfrm>
            <a:off x="4374075" y="5580906"/>
            <a:ext cx="47779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How does a seeing a cat for the first time create a different type of </a:t>
            </a:r>
            <a:r>
              <a:rPr lang="en-US" sz="2000" b="1" dirty="0"/>
              <a:t>disequilibrium </a:t>
            </a:r>
            <a:r>
              <a:rPr lang="en-US" sz="2000" dirty="0"/>
              <a:t>than seeing a dachshund for the first time?</a:t>
            </a:r>
          </a:p>
        </p:txBody>
      </p:sp>
      <p:pic>
        <p:nvPicPr>
          <p:cNvPr id="3" name="Picture 2" descr="A close-up of a chart&#10;&#10;Description automatically generated">
            <a:extLst>
              <a:ext uri="{FF2B5EF4-FFF2-40B4-BE49-F238E27FC236}">
                <a16:creationId xmlns:a16="http://schemas.microsoft.com/office/drawing/2014/main" id="{6766D4A6-A44B-4A00-423D-9C93743CDC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818" r="162" b="1336"/>
          <a:stretch/>
        </p:blipFill>
        <p:spPr>
          <a:xfrm>
            <a:off x="372980" y="1273498"/>
            <a:ext cx="3962399" cy="5624113"/>
          </a:xfrm>
          <a:prstGeom prst="rect">
            <a:avLst/>
          </a:prstGeom>
        </p:spPr>
      </p:pic>
      <p:pic>
        <p:nvPicPr>
          <p:cNvPr id="5" name="Picture 4" descr="A cat sitting looking at the camera&#10;&#10;Description automatically generated">
            <a:extLst>
              <a:ext uri="{FF2B5EF4-FFF2-40B4-BE49-F238E27FC236}">
                <a16:creationId xmlns:a16="http://schemas.microsoft.com/office/drawing/2014/main" id="{EDC255ED-711D-6133-F460-596186E1C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6971" y="3654901"/>
            <a:ext cx="2277977" cy="1956089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8226C4F-2995-99F1-200F-A0AA6AF1DF0A}"/>
              </a:ext>
            </a:extLst>
          </p:cNvPr>
          <p:cNvSpPr/>
          <p:nvPr/>
        </p:nvSpPr>
        <p:spPr bwMode="auto">
          <a:xfrm>
            <a:off x="563479" y="3251659"/>
            <a:ext cx="3581400" cy="95790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AE82F66-3A60-656A-2B93-CD4048B5EA44}"/>
              </a:ext>
            </a:extLst>
          </p:cNvPr>
          <p:cNvSpPr/>
          <p:nvPr/>
        </p:nvSpPr>
        <p:spPr bwMode="auto">
          <a:xfrm>
            <a:off x="563479" y="4546434"/>
            <a:ext cx="3581400" cy="223140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0D6DA4-1A0D-9477-3E7E-F64A0499F800}"/>
              </a:ext>
            </a:extLst>
          </p:cNvPr>
          <p:cNvSpPr txBox="1"/>
          <p:nvPr/>
        </p:nvSpPr>
        <p:spPr>
          <a:xfrm>
            <a:off x="7315843" y="3884714"/>
            <a:ext cx="1675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Climbs a tree when the child tries to pet it! </a:t>
            </a:r>
          </a:p>
        </p:txBody>
      </p:sp>
    </p:spTree>
    <p:extLst>
      <p:ext uri="{BB962C8B-B14F-4D97-AF65-F5344CB8AC3E}">
        <p14:creationId xmlns:p14="http://schemas.microsoft.com/office/powerpoint/2010/main" val="397110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7" grpId="0" animBg="1"/>
      <p:bldP spid="10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F5193B4-1191-BF48-93B5-DFCAF6014DAE}"/>
              </a:ext>
            </a:extLst>
          </p:cNvPr>
          <p:cNvSpPr txBox="1">
            <a:spLocks noChangeArrowheads="1"/>
          </p:cNvSpPr>
          <p:nvPr/>
        </p:nvSpPr>
        <p:spPr>
          <a:xfrm>
            <a:off x="4011" y="228600"/>
            <a:ext cx="8001000" cy="6556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 algn="ctr" eaLnBrk="1" hangingPunct="1"/>
            <a:r>
              <a:rPr lang="en-US" altLang="en-US" b="0" u="sng" kern="0">
                <a:ea typeface="ＭＳ Ｐゴシック" panose="020B0600070205080204" pitchFamily="34" charset="-128"/>
              </a:rPr>
              <a:t>Assumptions of Piaget</a:t>
            </a:r>
            <a:r>
              <a:rPr lang="ja-JP" altLang="en-US" b="0" u="sng" kern="0">
                <a:ea typeface="ＭＳ Ｐゴシック" panose="020B0600070205080204" pitchFamily="34" charset="-128"/>
              </a:rPr>
              <a:t>’</a:t>
            </a:r>
            <a:r>
              <a:rPr lang="en-US" altLang="ja-JP" b="0" u="sng" kern="0">
                <a:ea typeface="ＭＳ Ｐゴシック" panose="020B0600070205080204" pitchFamily="34" charset="-128"/>
              </a:rPr>
              <a:t>s Theory</a:t>
            </a:r>
            <a:endParaRPr lang="en-US" altLang="en-US" sz="3300" b="0" u="sng" kern="0" dirty="0">
              <a:ea typeface="ＭＳ Ｐゴシック" panose="020B0600070205080204" pitchFamily="34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090E02-1E1B-FE47-3DB7-E92328D10E26}"/>
              </a:ext>
            </a:extLst>
          </p:cNvPr>
          <p:cNvSpPr txBox="1"/>
          <p:nvPr/>
        </p:nvSpPr>
        <p:spPr>
          <a:xfrm>
            <a:off x="32084" y="1066800"/>
            <a:ext cx="7972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Assimilation &amp; Accommodation </a:t>
            </a:r>
          </a:p>
          <a:p>
            <a:pPr algn="ctr"/>
            <a:r>
              <a:rPr lang="en-US" dirty="0"/>
              <a:t>in an </a:t>
            </a:r>
            <a:r>
              <a:rPr lang="en-US" b="1" dirty="0"/>
              <a:t>Elementary Classroom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DBCF1EF-E5E5-7222-CA9C-0D0D6A704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370680"/>
              </p:ext>
            </p:extLst>
          </p:nvPr>
        </p:nvGraphicFramePr>
        <p:xfrm>
          <a:off x="32084" y="1812386"/>
          <a:ext cx="8915400" cy="4805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424910818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87084892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89972372"/>
                    </a:ext>
                  </a:extLst>
                </a:gridCol>
              </a:tblGrid>
              <a:tr h="95511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Math Problems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algn="ctr"/>
                      <a:r>
                        <a:rPr lang="en-US" dirty="0"/>
                        <a:t>What is the student’s division schema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algn="ctr"/>
                      <a:r>
                        <a:rPr lang="en-US" dirty="0"/>
                        <a:t>How does this relate to assimilation &amp; accommodation?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862834"/>
                  </a:ext>
                </a:extLst>
              </a:tr>
              <a:tr h="955116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880545"/>
                  </a:ext>
                </a:extLst>
              </a:tr>
              <a:tr h="955116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882059"/>
                  </a:ext>
                </a:extLst>
              </a:tr>
              <a:tr h="9551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06759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505791-7199-C80E-A88A-F9DF9C6A8BF6}"/>
              </a:ext>
            </a:extLst>
          </p:cNvPr>
          <p:cNvSpPr txBox="1"/>
          <p:nvPr/>
        </p:nvSpPr>
        <p:spPr>
          <a:xfrm>
            <a:off x="44116" y="3124200"/>
            <a:ext cx="3003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4 ➗ 2 </a:t>
            </a:r>
          </a:p>
          <a:p>
            <a:pPr algn="ctr"/>
            <a:r>
              <a:rPr lang="en-US" sz="1600" dirty="0"/>
              <a:t>9 ➗ 3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904B86-42A3-79BC-F64E-1661B64A3906}"/>
              </a:ext>
            </a:extLst>
          </p:cNvPr>
          <p:cNvSpPr txBox="1"/>
          <p:nvPr/>
        </p:nvSpPr>
        <p:spPr>
          <a:xfrm>
            <a:off x="3048000" y="30480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Single digit divisions </a:t>
            </a:r>
            <a:r>
              <a:rPr lang="en-US" sz="1600" dirty="0"/>
              <a:t>result in a </a:t>
            </a:r>
            <a:r>
              <a:rPr lang="en-US" sz="1600" b="1" dirty="0"/>
              <a:t>smaller number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CD30E4-FA2F-0777-11B2-447F5AFCFE88}"/>
              </a:ext>
            </a:extLst>
          </p:cNvPr>
          <p:cNvSpPr txBox="1"/>
          <p:nvPr/>
        </p:nvSpPr>
        <p:spPr>
          <a:xfrm>
            <a:off x="5943600" y="3048000"/>
            <a:ext cx="3003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X</a:t>
            </a:r>
          </a:p>
          <a:p>
            <a:pPr algn="ctr"/>
            <a:r>
              <a:rPr lang="en-US" sz="1600" dirty="0"/>
              <a:t>(Developing initial schema of division)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77FEA5-E992-9DF0-4C34-66C181D2AADC}"/>
              </a:ext>
            </a:extLst>
          </p:cNvPr>
          <p:cNvSpPr txBox="1"/>
          <p:nvPr/>
        </p:nvSpPr>
        <p:spPr>
          <a:xfrm>
            <a:off x="32084" y="4126739"/>
            <a:ext cx="3015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50 ➗ 25 </a:t>
            </a:r>
          </a:p>
          <a:p>
            <a:pPr algn="ctr"/>
            <a:r>
              <a:rPr lang="en-US" sz="1600" dirty="0"/>
              <a:t>1000 ➗ 200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5D894-C1DF-E8BD-C482-97ABD1CC57AB}"/>
              </a:ext>
            </a:extLst>
          </p:cNvPr>
          <p:cNvSpPr txBox="1"/>
          <p:nvPr/>
        </p:nvSpPr>
        <p:spPr>
          <a:xfrm>
            <a:off x="3048000" y="3907829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rgbClr val="FF0000"/>
                </a:solidFill>
              </a:rPr>
              <a:t>Any digit division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results in a </a:t>
            </a:r>
            <a:r>
              <a:rPr lang="en-US" sz="1600" b="1" dirty="0"/>
              <a:t>smaller number</a:t>
            </a:r>
          </a:p>
          <a:p>
            <a:pPr algn="ctr"/>
            <a:r>
              <a:rPr lang="en-US" sz="1600" b="0" dirty="0"/>
              <a:t>(integrate new information into existing schema)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A6255D-CFAC-9687-8EFF-83E98776AC29}"/>
              </a:ext>
            </a:extLst>
          </p:cNvPr>
          <p:cNvSpPr txBox="1"/>
          <p:nvPr/>
        </p:nvSpPr>
        <p:spPr>
          <a:xfrm>
            <a:off x="5943600" y="3907829"/>
            <a:ext cx="3003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How do these problems present “new” but “congruent” information?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/>
              <a:t>Assimilation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67F840-5354-C79A-B16E-A567182A554F}"/>
              </a:ext>
            </a:extLst>
          </p:cNvPr>
          <p:cNvSpPr txBox="1"/>
          <p:nvPr/>
        </p:nvSpPr>
        <p:spPr>
          <a:xfrm>
            <a:off x="32084" y="5498812"/>
            <a:ext cx="3003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10 ➗ 0.5 = 20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20 ➗ 0.2 = 100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CBEFDB-3824-9DCC-2070-7014EA5DE56F}"/>
              </a:ext>
            </a:extLst>
          </p:cNvPr>
          <p:cNvSpPr txBox="1"/>
          <p:nvPr/>
        </p:nvSpPr>
        <p:spPr>
          <a:xfrm>
            <a:off x="3048000" y="4985047"/>
            <a:ext cx="289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u="sng" dirty="0">
                <a:solidFill>
                  <a:srgbClr val="FF0000"/>
                </a:solidFill>
              </a:rPr>
              <a:t>Digit division</a:t>
            </a:r>
            <a:r>
              <a:rPr lang="en-US" sz="1600" dirty="0"/>
              <a:t> can result in </a:t>
            </a:r>
            <a:r>
              <a:rPr lang="en-US" sz="1600" b="1" u="sng" dirty="0">
                <a:solidFill>
                  <a:srgbClr val="FF0000"/>
                </a:solidFill>
              </a:rPr>
              <a:t>larger OR smaller number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dirty="0"/>
              <a:t>(Develops new schema/significantly modifies current schema to accommodate)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479006-4A45-0EED-2F59-0C9EFC37E889}"/>
              </a:ext>
            </a:extLst>
          </p:cNvPr>
          <p:cNvSpPr txBox="1"/>
          <p:nvPr/>
        </p:nvSpPr>
        <p:spPr>
          <a:xfrm>
            <a:off x="5943600" y="5183901"/>
            <a:ext cx="3003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How do these problems present new information that contradicts the current schema?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/>
              <a:t>Accommodation</a:t>
            </a:r>
          </a:p>
        </p:txBody>
      </p:sp>
    </p:spTree>
    <p:extLst>
      <p:ext uri="{BB962C8B-B14F-4D97-AF65-F5344CB8AC3E}">
        <p14:creationId xmlns:p14="http://schemas.microsoft.com/office/powerpoint/2010/main" val="302018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>
            <a:extLst>
              <a:ext uri="{FF2B5EF4-FFF2-40B4-BE49-F238E27FC236}">
                <a16:creationId xmlns:a16="http://schemas.microsoft.com/office/drawing/2014/main" id="{34A3DFB8-9D74-8CB8-F954-BCB2D7FA7A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763000" cy="5638800"/>
          </a:xfrm>
        </p:spPr>
        <p:txBody>
          <a:bodyPr/>
          <a:lstStyle/>
          <a:p>
            <a:pPr algn="ctr" eaLnBrk="1" hangingPunct="1">
              <a:buFont typeface="Symbol" pitchFamily="2" charset="2"/>
              <a:buNone/>
            </a:pPr>
            <a:r>
              <a:rPr lang="en-US" altLang="en-US" b="1" u="sng" dirty="0">
                <a:ea typeface="ＭＳ Ｐゴシック" panose="020B0600070205080204" pitchFamily="34" charset="-128"/>
              </a:rPr>
              <a:t>Sensorimotor</a:t>
            </a:r>
            <a:r>
              <a:rPr lang="en-US" altLang="en-US" b="1" dirty="0">
                <a:ea typeface="ＭＳ Ｐゴシック" panose="020B0600070205080204" pitchFamily="34" charset="-128"/>
              </a:rPr>
              <a:t> </a:t>
            </a:r>
            <a:r>
              <a:rPr lang="en-US" altLang="en-US" i="1" dirty="0">
                <a:ea typeface="ＭＳ Ｐゴシック" panose="020B0600070205080204" pitchFamily="34" charset="-128"/>
              </a:rPr>
              <a:t>(birth – 2)</a:t>
            </a:r>
          </a:p>
          <a:p>
            <a:pPr eaLnBrk="1" hangingPunct="1">
              <a:buFont typeface="Symbol" pitchFamily="2" charset="2"/>
              <a:buChar char="·"/>
            </a:pPr>
            <a:r>
              <a:rPr lang="en-US" altLang="en-US" sz="2600" dirty="0">
                <a:ea typeface="ＭＳ Ｐゴシック" panose="020B0600070205080204" pitchFamily="34" charset="-128"/>
              </a:rPr>
              <a:t>Child explores world through </a:t>
            </a:r>
            <a:r>
              <a:rPr lang="en-US" altLang="en-US" sz="2600" b="1" dirty="0">
                <a:ea typeface="ＭＳ Ｐゴシック" panose="020B0600070205080204" pitchFamily="34" charset="-128"/>
              </a:rPr>
              <a:t>senses </a:t>
            </a:r>
            <a:r>
              <a:rPr lang="en-US" altLang="en-US" sz="2600" dirty="0">
                <a:ea typeface="ＭＳ Ｐゴシック" panose="020B0600070205080204" pitchFamily="34" charset="-128"/>
              </a:rPr>
              <a:t>and </a:t>
            </a:r>
            <a:r>
              <a:rPr lang="en-US" altLang="en-US" sz="2600" b="1" dirty="0">
                <a:ea typeface="ＭＳ Ｐゴシック" panose="020B0600070205080204" pitchFamily="34" charset="-128"/>
              </a:rPr>
              <a:t>physical motor movements</a:t>
            </a:r>
          </a:p>
          <a:p>
            <a:pPr eaLnBrk="1" hangingPunct="1">
              <a:buFont typeface="Symbol" pitchFamily="2" charset="2"/>
              <a:buChar char="·"/>
            </a:pPr>
            <a:endParaRPr lang="en-US" altLang="en-US" sz="2600" dirty="0">
              <a:ea typeface="ＭＳ Ｐゴシック" panose="020B0600070205080204" pitchFamily="34" charset="-128"/>
            </a:endParaRPr>
          </a:p>
          <a:p>
            <a:pPr eaLnBrk="1" hangingPunct="1">
              <a:buFont typeface="Symbol" pitchFamily="2" charset="2"/>
              <a:buChar char="·"/>
            </a:pPr>
            <a:r>
              <a:rPr lang="en-US" altLang="en-US" sz="2600" dirty="0">
                <a:ea typeface="ＭＳ Ｐゴシック" panose="020B0600070205080204" pitchFamily="34" charset="-128"/>
              </a:rPr>
              <a:t>Child coordinates </a:t>
            </a:r>
            <a:r>
              <a:rPr lang="en-US" altLang="en-US" sz="2600" b="1" dirty="0">
                <a:ea typeface="ＭＳ Ｐゴシック" panose="020B0600070205080204" pitchFamily="34" charset="-128"/>
              </a:rPr>
              <a:t>motor movements</a:t>
            </a:r>
            <a:r>
              <a:rPr lang="en-US" altLang="en-US" sz="2600" dirty="0">
                <a:ea typeface="ＭＳ Ｐゴシック" panose="020B0600070205080204" pitchFamily="34" charset="-128"/>
              </a:rPr>
              <a:t> into increasingly long chains of behavior</a:t>
            </a:r>
          </a:p>
          <a:p>
            <a:pPr eaLnBrk="1" hangingPunct="1">
              <a:buFont typeface="Symbol" pitchFamily="2" charset="2"/>
              <a:buChar char="·"/>
            </a:pPr>
            <a:endParaRPr lang="en-US" altLang="en-US" sz="2600" dirty="0">
              <a:ea typeface="ＭＳ Ｐゴシック" panose="020B0600070205080204" pitchFamily="34" charset="-128"/>
            </a:endParaRPr>
          </a:p>
          <a:p>
            <a:pPr eaLnBrk="1" hangingPunct="1">
              <a:buFont typeface="Symbol" pitchFamily="2" charset="2"/>
              <a:buChar char="·"/>
            </a:pPr>
            <a:r>
              <a:rPr lang="en-US" altLang="en-US" sz="2600" dirty="0">
                <a:ea typeface="ＭＳ Ｐゴシック" panose="020B0600070205080204" pitchFamily="34" charset="-128"/>
              </a:rPr>
              <a:t>Begin to understand </a:t>
            </a:r>
            <a:r>
              <a:rPr lang="en-US" altLang="en-US" sz="2600" b="1" dirty="0">
                <a:ea typeface="ＭＳ Ｐゴシック" panose="020B0600070205080204" pitchFamily="34" charset="-128"/>
              </a:rPr>
              <a:t>cause &amp; effect</a:t>
            </a:r>
          </a:p>
          <a:p>
            <a:pPr eaLnBrk="1" hangingPunct="1">
              <a:buFont typeface="Symbol" pitchFamily="2" charset="2"/>
              <a:buChar char="·"/>
            </a:pPr>
            <a:endParaRPr lang="en-US" altLang="en-US" sz="2600" b="1" dirty="0">
              <a:ea typeface="ＭＳ Ｐゴシック" panose="020B0600070205080204" pitchFamily="34" charset="-128"/>
            </a:endParaRPr>
          </a:p>
          <a:p>
            <a:pPr eaLnBrk="1" hangingPunct="1">
              <a:buFont typeface="Symbol" pitchFamily="2" charset="2"/>
              <a:buChar char="·"/>
            </a:pPr>
            <a:r>
              <a:rPr lang="en-US" altLang="en-US" sz="2600" dirty="0">
                <a:ea typeface="ＭＳ Ｐゴシック" panose="020B0600070205080204" pitchFamily="34" charset="-128"/>
              </a:rPr>
              <a:t>Emergence of </a:t>
            </a:r>
            <a:r>
              <a:rPr lang="en-US" altLang="en-US" sz="2600" b="1" dirty="0">
                <a:ea typeface="ＭＳ Ｐゴシック" panose="020B0600070205080204" pitchFamily="34" charset="-128"/>
              </a:rPr>
              <a:t>object permanence </a:t>
            </a:r>
            <a:r>
              <a:rPr lang="en-US" altLang="en-US" sz="2600" dirty="0">
                <a:ea typeface="ＭＳ Ｐゴシック" panose="020B0600070205080204" pitchFamily="34" charset="-128"/>
              </a:rPr>
              <a:t>towards </a:t>
            </a:r>
            <a:r>
              <a:rPr lang="en-US" altLang="en-US" sz="2600" u="sng" dirty="0">
                <a:ea typeface="ＭＳ Ｐゴシック" panose="020B0600070205080204" pitchFamily="34" charset="-128"/>
              </a:rPr>
              <a:t>end of this period</a:t>
            </a:r>
            <a:r>
              <a:rPr lang="en-US" altLang="en-US" sz="2600" dirty="0">
                <a:ea typeface="ＭＳ Ｐゴシック" panose="020B0600070205080204" pitchFamily="34" charset="-128"/>
              </a:rPr>
              <a:t> (early on, infants believe something exists only if they can see it)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831ABA-9414-C837-8EB2-D780D509A7C5}"/>
              </a:ext>
            </a:extLst>
          </p:cNvPr>
          <p:cNvSpPr txBox="1">
            <a:spLocks noChangeArrowheads="1"/>
          </p:cNvSpPr>
          <p:nvPr/>
        </p:nvSpPr>
        <p:spPr>
          <a:xfrm>
            <a:off x="4011" y="0"/>
            <a:ext cx="8001000" cy="6556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 algn="ctr" eaLnBrk="1" hangingPunct="1"/>
            <a:r>
              <a:rPr lang="en-US" altLang="en-US" b="0" u="sng" kern="0" dirty="0">
                <a:ea typeface="ＭＳ Ｐゴシック" panose="020B0600070205080204" pitchFamily="34" charset="-128"/>
              </a:rPr>
              <a:t>Assumptions of Piaget</a:t>
            </a:r>
            <a:r>
              <a:rPr lang="ja-JP" altLang="en-US" b="0" u="sng" kern="0">
                <a:ea typeface="ＭＳ Ｐゴシック" panose="020B0600070205080204" pitchFamily="34" charset="-128"/>
              </a:rPr>
              <a:t>’</a:t>
            </a:r>
            <a:r>
              <a:rPr lang="en-US" altLang="ja-JP" b="0" u="sng" kern="0" dirty="0">
                <a:ea typeface="ＭＳ Ｐゴシック" panose="020B0600070205080204" pitchFamily="34" charset="-128"/>
              </a:rPr>
              <a:t>s Theory: Stage Theory</a:t>
            </a:r>
            <a:endParaRPr lang="en-US" altLang="en-US" sz="3300" b="0" u="sng" kern="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ortfolio">
  <a:themeElements>
    <a:clrScheme name="Portfolio 1">
      <a:dk1>
        <a:srgbClr val="212164"/>
      </a:dk1>
      <a:lt1>
        <a:srgbClr val="E6DED3"/>
      </a:lt1>
      <a:dk2>
        <a:srgbClr val="5D2204"/>
      </a:dk2>
      <a:lt2>
        <a:srgbClr val="808080"/>
      </a:lt2>
      <a:accent1>
        <a:srgbClr val="D9B18D"/>
      </a:accent1>
      <a:accent2>
        <a:srgbClr val="697B99"/>
      </a:accent2>
      <a:accent3>
        <a:srgbClr val="F0ECE6"/>
      </a:accent3>
      <a:accent4>
        <a:srgbClr val="1B1B54"/>
      </a:accent4>
      <a:accent5>
        <a:srgbClr val="E9D5C5"/>
      </a:accent5>
      <a:accent6>
        <a:srgbClr val="5E6F8A"/>
      </a:accent6>
      <a:hlink>
        <a:srgbClr val="995421"/>
      </a:hlink>
      <a:folHlink>
        <a:srgbClr val="719F68"/>
      </a:folHlink>
    </a:clrScheme>
    <a:fontScheme name="Portfolio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Portfolio 1">
        <a:dk1>
          <a:srgbClr val="212164"/>
        </a:dk1>
        <a:lt1>
          <a:srgbClr val="E6DED3"/>
        </a:lt1>
        <a:dk2>
          <a:srgbClr val="5D2204"/>
        </a:dk2>
        <a:lt2>
          <a:srgbClr val="808080"/>
        </a:lt2>
        <a:accent1>
          <a:srgbClr val="D9B18D"/>
        </a:accent1>
        <a:accent2>
          <a:srgbClr val="697B99"/>
        </a:accent2>
        <a:accent3>
          <a:srgbClr val="F0ECE6"/>
        </a:accent3>
        <a:accent4>
          <a:srgbClr val="1B1B54"/>
        </a:accent4>
        <a:accent5>
          <a:srgbClr val="E9D5C5"/>
        </a:accent5>
        <a:accent6>
          <a:srgbClr val="5E6F8A"/>
        </a:accent6>
        <a:hlink>
          <a:srgbClr val="995421"/>
        </a:hlink>
        <a:folHlink>
          <a:srgbClr val="719F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1326</TotalTime>
  <Words>962</Words>
  <Application>Microsoft Macintosh PowerPoint</Application>
  <PresentationFormat>On-screen Show (4:3)</PresentationFormat>
  <Paragraphs>139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Ｐゴシック</vt:lpstr>
      <vt:lpstr>Arial</vt:lpstr>
      <vt:lpstr>Symbol</vt:lpstr>
      <vt:lpstr>Times New Roman</vt:lpstr>
      <vt:lpstr>Wingdings</vt:lpstr>
      <vt:lpstr>Network</vt:lpstr>
      <vt:lpstr>Portfolio</vt:lpstr>
      <vt:lpstr>Blank Presentation</vt:lpstr>
      <vt:lpstr>Emotional Check-In</vt:lpstr>
      <vt:lpstr>Cognitive Development: Piaget’s  Theory</vt:lpstr>
      <vt:lpstr>Who is Piaget?  (1896 - 1980)</vt:lpstr>
      <vt:lpstr>Assumptions of Piaget’s Theory</vt:lpstr>
      <vt:lpstr>Assumptions of Piaget’s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Piaget: Criticisms</vt:lpstr>
    </vt:vector>
  </TitlesOfParts>
  <Company>Gustavus Adolphus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Educational Psychology: Developing a Professional Knowledge Base</dc:title>
  <dc:creator>Gustavus Adolphus</dc:creator>
  <cp:lastModifiedBy>Daniel Moos</cp:lastModifiedBy>
  <cp:revision>227</cp:revision>
  <dcterms:created xsi:type="dcterms:W3CDTF">2010-02-10T16:52:52Z</dcterms:created>
  <dcterms:modified xsi:type="dcterms:W3CDTF">2025-08-07T19:03:35Z</dcterms:modified>
</cp:coreProperties>
</file>