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  <p:sldMasterId id="2147483653" r:id="rId2"/>
  </p:sldMasterIdLst>
  <p:notesMasterIdLst>
    <p:notesMasterId r:id="rId18"/>
  </p:notesMasterIdLst>
  <p:handoutMasterIdLst>
    <p:handoutMasterId r:id="rId19"/>
  </p:handoutMasterIdLst>
  <p:sldIdLst>
    <p:sldId id="443" r:id="rId3"/>
    <p:sldId id="451" r:id="rId4"/>
    <p:sldId id="408" r:id="rId5"/>
    <p:sldId id="257" r:id="rId6"/>
    <p:sldId id="259" r:id="rId7"/>
    <p:sldId id="260" r:id="rId8"/>
    <p:sldId id="457" r:id="rId9"/>
    <p:sldId id="456" r:id="rId10"/>
    <p:sldId id="458" r:id="rId11"/>
    <p:sldId id="261" r:id="rId12"/>
    <p:sldId id="462" r:id="rId13"/>
    <p:sldId id="463" r:id="rId14"/>
    <p:sldId id="464" r:id="rId15"/>
    <p:sldId id="452" r:id="rId16"/>
    <p:sldId id="465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93116"/>
  </p:normalViewPr>
  <p:slideViewPr>
    <p:cSldViewPr>
      <p:cViewPr varScale="1">
        <p:scale>
          <a:sx n="111" d="100"/>
          <a:sy n="111" d="100"/>
        </p:scale>
        <p:origin x="69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>
            <a:extLst>
              <a:ext uri="{FF2B5EF4-FFF2-40B4-BE49-F238E27FC236}">
                <a16:creationId xmlns:a16="http://schemas.microsoft.com/office/drawing/2014/main" id="{4DF8CDAE-29EF-D7C3-CF47-47D290AD1AB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63" name="Rectangle 3">
            <a:extLst>
              <a:ext uri="{FF2B5EF4-FFF2-40B4-BE49-F238E27FC236}">
                <a16:creationId xmlns:a16="http://schemas.microsoft.com/office/drawing/2014/main" id="{75B8088C-ED51-EB37-A01C-D64694D1753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64" name="Rectangle 4">
            <a:extLst>
              <a:ext uri="{FF2B5EF4-FFF2-40B4-BE49-F238E27FC236}">
                <a16:creationId xmlns:a16="http://schemas.microsoft.com/office/drawing/2014/main" id="{021483DB-834D-D709-E669-DBCF9AB2254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65" name="Rectangle 5">
            <a:extLst>
              <a:ext uri="{FF2B5EF4-FFF2-40B4-BE49-F238E27FC236}">
                <a16:creationId xmlns:a16="http://schemas.microsoft.com/office/drawing/2014/main" id="{4DBFF8E4-82EF-4860-A94B-F49F5EEDCEA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B4F8BE3-A3DB-1D4B-B550-D50B57ED1C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2227E4E-EE18-D12B-9FD0-515EB91DFE7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6EE5EB7-3B06-6E0D-BA9F-633F7008F58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76775E46-90A1-27E0-F3F2-9FAF4C3FAE0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AB0554A-1A2D-CFC0-E2F3-27510FCF349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016131E-7C71-855A-04D1-A6FF6DBCA0C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AAEEB7F0-75D3-D4DF-4909-40D4506146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3FBF6A3-7474-AB4C-B9A0-1F206DDDB5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>
            <a:extLst>
              <a:ext uri="{FF2B5EF4-FFF2-40B4-BE49-F238E27FC236}">
                <a16:creationId xmlns:a16="http://schemas.microsoft.com/office/drawing/2014/main" id="{A78213E9-8DF6-6665-BC24-AA423EB13A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B8FC89E-4878-4242-A29C-3AAC99BEED35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40BED514-E4EB-1107-D600-235DF3DDD0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067CF819-BC70-2D59-ABA5-32B435381F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7BCC371D-902F-6F38-FB82-39128BAE2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1746" name="Rectangle 3">
            <a:extLst>
              <a:ext uri="{FF2B5EF4-FFF2-40B4-BE49-F238E27FC236}">
                <a16:creationId xmlns:a16="http://schemas.microsoft.com/office/drawing/2014/main" id="{CFBE27B0-C40D-452E-A48D-9D490BC8BC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en-US" sz="1200"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31747" name="Rectangle 4">
            <a:extLst>
              <a:ext uri="{FF2B5EF4-FFF2-40B4-BE49-F238E27FC236}">
                <a16:creationId xmlns:a16="http://schemas.microsoft.com/office/drawing/2014/main" id="{A1B3CB48-A32A-65C7-9484-8FC442AFA9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1748" name="Rectangle 5">
            <a:extLst>
              <a:ext uri="{FF2B5EF4-FFF2-40B4-BE49-F238E27FC236}">
                <a16:creationId xmlns:a16="http://schemas.microsoft.com/office/drawing/2014/main" id="{146BAC82-C0D2-747C-2EAE-AEDBF4E53D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1749" name="Rectangle 6">
            <a:extLst>
              <a:ext uri="{FF2B5EF4-FFF2-40B4-BE49-F238E27FC236}">
                <a16:creationId xmlns:a16="http://schemas.microsoft.com/office/drawing/2014/main" id="{941757E2-659D-0E2A-E3AB-12CDA280BF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1750" name="Rectangle 7">
            <a:extLst>
              <a:ext uri="{FF2B5EF4-FFF2-40B4-BE49-F238E27FC236}">
                <a16:creationId xmlns:a16="http://schemas.microsoft.com/office/drawing/2014/main" id="{F725F818-D9FF-77C3-D935-BDEB0F5680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>
            <a:extLst>
              <a:ext uri="{FF2B5EF4-FFF2-40B4-BE49-F238E27FC236}">
                <a16:creationId xmlns:a16="http://schemas.microsoft.com/office/drawing/2014/main" id="{623D17C4-55B3-1015-73EE-F6DC1C08909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8">
            <a:extLst>
              <a:ext uri="{FF2B5EF4-FFF2-40B4-BE49-F238E27FC236}">
                <a16:creationId xmlns:a16="http://schemas.microsoft.com/office/drawing/2014/main" id="{0F96EB1D-08D5-2042-6B8F-6B14FFFB159D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4" name="Oval 9">
              <a:extLst>
                <a:ext uri="{FF2B5EF4-FFF2-40B4-BE49-F238E27FC236}">
                  <a16:creationId xmlns:a16="http://schemas.microsoft.com/office/drawing/2014/main" id="{B75E3361-F26E-9A6B-129A-100DFCAA29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5" name="Oval 10">
              <a:extLst>
                <a:ext uri="{FF2B5EF4-FFF2-40B4-BE49-F238E27FC236}">
                  <a16:creationId xmlns:a16="http://schemas.microsoft.com/office/drawing/2014/main" id="{F0BAC52F-CFE5-11DD-2BD8-E72BA3B02E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6" name="Oval 11">
              <a:extLst>
                <a:ext uri="{FF2B5EF4-FFF2-40B4-BE49-F238E27FC236}">
                  <a16:creationId xmlns:a16="http://schemas.microsoft.com/office/drawing/2014/main" id="{EA78BA6F-9135-7BDB-6E74-F4DE5A5663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7" name="Oval 12">
              <a:extLst>
                <a:ext uri="{FF2B5EF4-FFF2-40B4-BE49-F238E27FC236}">
                  <a16:creationId xmlns:a16="http://schemas.microsoft.com/office/drawing/2014/main" id="{72818FE2-0EC6-BE55-EEA6-5806800545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8" name="Oval 13">
              <a:extLst>
                <a:ext uri="{FF2B5EF4-FFF2-40B4-BE49-F238E27FC236}">
                  <a16:creationId xmlns:a16="http://schemas.microsoft.com/office/drawing/2014/main" id="{2A7C87F3-2FFA-C150-E766-EBC2B815FE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9" name="Oval 14">
              <a:extLst>
                <a:ext uri="{FF2B5EF4-FFF2-40B4-BE49-F238E27FC236}">
                  <a16:creationId xmlns:a16="http://schemas.microsoft.com/office/drawing/2014/main" id="{6FB36E6D-6344-4676-713E-87FD1200B6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" name="Oval 15">
              <a:extLst>
                <a:ext uri="{FF2B5EF4-FFF2-40B4-BE49-F238E27FC236}">
                  <a16:creationId xmlns:a16="http://schemas.microsoft.com/office/drawing/2014/main" id="{6C37BE1C-8EAE-81D2-6D58-33C4313D05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1" name="Oval 16">
              <a:extLst>
                <a:ext uri="{FF2B5EF4-FFF2-40B4-BE49-F238E27FC236}">
                  <a16:creationId xmlns:a16="http://schemas.microsoft.com/office/drawing/2014/main" id="{C56AA85F-85BF-3A88-6272-2D07A61CA9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2" name="Oval 17">
              <a:extLst>
                <a:ext uri="{FF2B5EF4-FFF2-40B4-BE49-F238E27FC236}">
                  <a16:creationId xmlns:a16="http://schemas.microsoft.com/office/drawing/2014/main" id="{E1FD1174-E241-A6F9-500B-ABC3FAD466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3" name="Oval 18">
              <a:extLst>
                <a:ext uri="{FF2B5EF4-FFF2-40B4-BE49-F238E27FC236}">
                  <a16:creationId xmlns:a16="http://schemas.microsoft.com/office/drawing/2014/main" id="{2B850F72-8BB3-FD84-63CF-746E5CC605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4" name="Oval 19">
              <a:extLst>
                <a:ext uri="{FF2B5EF4-FFF2-40B4-BE49-F238E27FC236}">
                  <a16:creationId xmlns:a16="http://schemas.microsoft.com/office/drawing/2014/main" id="{6A8F45DF-8F92-A4B6-2EFF-C976CA463D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5" name="Oval 20">
              <a:extLst>
                <a:ext uri="{FF2B5EF4-FFF2-40B4-BE49-F238E27FC236}">
                  <a16:creationId xmlns:a16="http://schemas.microsoft.com/office/drawing/2014/main" id="{759E6FA1-244E-ED20-F598-1DF39CCE4C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6" name="Oval 21">
              <a:extLst>
                <a:ext uri="{FF2B5EF4-FFF2-40B4-BE49-F238E27FC236}">
                  <a16:creationId xmlns:a16="http://schemas.microsoft.com/office/drawing/2014/main" id="{9320A0F3-F2C1-3C05-1B13-1D1BF732D3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7" name="Oval 22">
              <a:extLst>
                <a:ext uri="{FF2B5EF4-FFF2-40B4-BE49-F238E27FC236}">
                  <a16:creationId xmlns:a16="http://schemas.microsoft.com/office/drawing/2014/main" id="{1C3EC5FE-F018-3DF9-9DE1-C329F07875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8" name="Oval 23">
              <a:extLst>
                <a:ext uri="{FF2B5EF4-FFF2-40B4-BE49-F238E27FC236}">
                  <a16:creationId xmlns:a16="http://schemas.microsoft.com/office/drawing/2014/main" id="{17B61426-01F7-BB4D-ADAF-B2DE9A3BF5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9" name="Oval 24">
              <a:extLst>
                <a:ext uri="{FF2B5EF4-FFF2-40B4-BE49-F238E27FC236}">
                  <a16:creationId xmlns:a16="http://schemas.microsoft.com/office/drawing/2014/main" id="{0FC43F7C-43B4-70AA-4C1A-64CC66EA79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0" name="Oval 25">
              <a:extLst>
                <a:ext uri="{FF2B5EF4-FFF2-40B4-BE49-F238E27FC236}">
                  <a16:creationId xmlns:a16="http://schemas.microsoft.com/office/drawing/2014/main" id="{29FA27DB-1E7C-695D-26BF-7AD580C433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1" name="Oval 26">
              <a:extLst>
                <a:ext uri="{FF2B5EF4-FFF2-40B4-BE49-F238E27FC236}">
                  <a16:creationId xmlns:a16="http://schemas.microsoft.com/office/drawing/2014/main" id="{33B9CA3D-C583-25FB-D8AB-B082F0CB79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2" name="Oval 27">
              <a:extLst>
                <a:ext uri="{FF2B5EF4-FFF2-40B4-BE49-F238E27FC236}">
                  <a16:creationId xmlns:a16="http://schemas.microsoft.com/office/drawing/2014/main" id="{5098ED07-2CA2-9AF5-5B43-227F10EB7F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3" name="Oval 28">
              <a:extLst>
                <a:ext uri="{FF2B5EF4-FFF2-40B4-BE49-F238E27FC236}">
                  <a16:creationId xmlns:a16="http://schemas.microsoft.com/office/drawing/2014/main" id="{D061ED80-78EC-30CB-CEB4-31E009A646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4" name="Oval 29">
              <a:extLst>
                <a:ext uri="{FF2B5EF4-FFF2-40B4-BE49-F238E27FC236}">
                  <a16:creationId xmlns:a16="http://schemas.microsoft.com/office/drawing/2014/main" id="{2AE9B8F9-C860-A806-454A-874928D456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5" name="Oval 30">
              <a:extLst>
                <a:ext uri="{FF2B5EF4-FFF2-40B4-BE49-F238E27FC236}">
                  <a16:creationId xmlns:a16="http://schemas.microsoft.com/office/drawing/2014/main" id="{333E6AE4-B59B-C21C-0064-FE99567B9D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6" name="Oval 31">
              <a:extLst>
                <a:ext uri="{FF2B5EF4-FFF2-40B4-BE49-F238E27FC236}">
                  <a16:creationId xmlns:a16="http://schemas.microsoft.com/office/drawing/2014/main" id="{BD390FEA-835E-BE28-8394-C0AB0A475B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7" name="Oval 32">
              <a:extLst>
                <a:ext uri="{FF2B5EF4-FFF2-40B4-BE49-F238E27FC236}">
                  <a16:creationId xmlns:a16="http://schemas.microsoft.com/office/drawing/2014/main" id="{E5827D8F-DF70-07E1-306B-93FCE1EBCB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8" name="Oval 33">
              <a:extLst>
                <a:ext uri="{FF2B5EF4-FFF2-40B4-BE49-F238E27FC236}">
                  <a16:creationId xmlns:a16="http://schemas.microsoft.com/office/drawing/2014/main" id="{35BC0D14-AE8E-04D0-4DA1-6E0C9B9C61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9" name="Oval 34">
              <a:extLst>
                <a:ext uri="{FF2B5EF4-FFF2-40B4-BE49-F238E27FC236}">
                  <a16:creationId xmlns:a16="http://schemas.microsoft.com/office/drawing/2014/main" id="{2098C7C3-FD15-9143-1F59-BA4E1D61D8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0" name="Oval 35">
              <a:extLst>
                <a:ext uri="{FF2B5EF4-FFF2-40B4-BE49-F238E27FC236}">
                  <a16:creationId xmlns:a16="http://schemas.microsoft.com/office/drawing/2014/main" id="{D3403B23-9D7E-D9AE-6671-FDD5C57FCC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1" name="Oval 36">
              <a:extLst>
                <a:ext uri="{FF2B5EF4-FFF2-40B4-BE49-F238E27FC236}">
                  <a16:creationId xmlns:a16="http://schemas.microsoft.com/office/drawing/2014/main" id="{F4BE6C7D-D992-84B7-2401-D0846E9655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2" name="Oval 37">
              <a:extLst>
                <a:ext uri="{FF2B5EF4-FFF2-40B4-BE49-F238E27FC236}">
                  <a16:creationId xmlns:a16="http://schemas.microsoft.com/office/drawing/2014/main" id="{AD967A5E-64DB-0993-6960-573C936643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3" name="Oval 38">
              <a:extLst>
                <a:ext uri="{FF2B5EF4-FFF2-40B4-BE49-F238E27FC236}">
                  <a16:creationId xmlns:a16="http://schemas.microsoft.com/office/drawing/2014/main" id="{FBFFA6B1-6A51-7910-240E-6E4946CDC3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4" name="Oval 39">
              <a:extLst>
                <a:ext uri="{FF2B5EF4-FFF2-40B4-BE49-F238E27FC236}">
                  <a16:creationId xmlns:a16="http://schemas.microsoft.com/office/drawing/2014/main" id="{512784DF-17DC-3B03-17F0-C3B685AE60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35" name="Line 40">
            <a:extLst>
              <a:ext uri="{FF2B5EF4-FFF2-40B4-BE49-F238E27FC236}">
                <a16:creationId xmlns:a16="http://schemas.microsoft.com/office/drawing/2014/main" id="{4DB2B65B-87F0-02A2-CA7F-F9586A83B5E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-107" charset="2"/>
              <a:buNone/>
              <a:defRPr sz="32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6" name="Rectangle 5">
            <a:extLst>
              <a:ext uri="{FF2B5EF4-FFF2-40B4-BE49-F238E27FC236}">
                <a16:creationId xmlns:a16="http://schemas.microsoft.com/office/drawing/2014/main" id="{6EE0591E-7F7F-1F20-F1FF-6C52318D64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" name="Rectangle 6">
            <a:extLst>
              <a:ext uri="{FF2B5EF4-FFF2-40B4-BE49-F238E27FC236}">
                <a16:creationId xmlns:a16="http://schemas.microsoft.com/office/drawing/2014/main" id="{55665C12-1C36-506B-F81D-7543275832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" name="Rectangle 7">
            <a:extLst>
              <a:ext uri="{FF2B5EF4-FFF2-40B4-BE49-F238E27FC236}">
                <a16:creationId xmlns:a16="http://schemas.microsoft.com/office/drawing/2014/main" id="{1473069A-440D-A0DC-1627-A897C0AF92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BEA1B-7252-D74A-A62B-3CC90897A8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6050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CF9FDAD-A841-B1B9-2ECF-9E7CAEC263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158BB93-F77C-87E9-1A93-7A84792292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353DBDE1-8C9B-8D2E-0981-273BD77309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9DD97-E75B-9E48-855B-9D66482CE1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1896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A3F4FF0-9DB8-0DC9-3C97-0FF95AF304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CC1B42-E5B1-D68F-0690-0913E624A8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7A61768-C518-6E11-3FEF-63B373BEFD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17B2C-5A49-DB40-A9B8-90F6B541B1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2524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49DE1C41-624D-9CFF-A5BA-4D56CAAEE5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31FFA5-8B4A-190C-39E3-4A99AD13C8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2BCAF10-4DA4-8293-F85D-36CB89D88D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1CD83-317F-1541-8900-E511E95813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4494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6BDE92-1589-225D-4779-CF8E2C7A76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3496BD-4494-9366-9BD0-BB15C1E4D1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D7A49DB-AA57-7CDE-2974-14BE7068E7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FCBED-9D6D-C847-AAAF-8AFE14296B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80820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1ACED4-3DC6-56F7-2A2A-86344A34B6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CB36639-1C46-ACF7-35F2-B9DE6EA940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36A18DC-F7D0-E79E-FD7C-A235C0EED8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5D1A2-CABD-BB4C-B6D2-F1B9DBF8CB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20993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BF58CC-E176-13F6-F4F8-F03EA3CE64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11EC72-D104-CF20-6A56-86E9C36E9B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F4C97C-1243-85FA-D9F3-80994155FF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3057DB-15A9-AF43-9A03-5347C64643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10884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4AF5A06-395B-8A49-A083-85AFF2A918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C0662D3-6DB5-28FB-6AA0-BD8B046C1F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3254C24-B45C-887A-601F-0C1C6204CD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EC9A7-5375-CE4A-AD74-6E58934BB6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6296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38617CE-D970-07A8-4DA9-11BA366D28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5E17593-634D-D1A3-C9A8-894CE6E3CD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1395C74-824B-B57D-4389-820B810F18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E4494-AF2B-EC40-8176-8C78467261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5590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3D0D22C-EABC-4987-D349-712A4D0D5D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4B2B8BD-35A9-B834-04F0-15FD2799CA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F565947-E689-1B8E-2CF0-9442D49035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2C3A3-DBDD-FA48-A632-BFF78B8BA3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67090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3516D21-51CE-20CA-A35B-196EBAAA98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95B429-3235-540B-DECA-51392C3A85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42F98B-7B65-2806-39D6-96F9A60E13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AB80B-D097-1544-991B-623542599A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4187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8756F1F-5D23-D503-026C-E33497B8CB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3D6B6E4-C711-5E39-5989-6662BEF694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65D614F-A19B-7E67-C02D-604C47CA59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05E53-B219-CB41-8C03-E2D9E367AF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08363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E7406C-CE60-5E25-95A3-58FDAB09FB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6940AD-DAEF-796E-5DDF-FD1849E296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42BFDA-5724-AB78-8277-8DEC101063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11A54-FC0E-BC4C-B537-1D4E7FB08E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8905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B6675E-C6CD-DE72-7224-995EDB73B6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525F995-98A0-FA38-4488-57B724D8BD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4A08C6-C7CA-0654-1482-126613EEC1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AD38F-BAC8-DF45-A884-D78374A94D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92613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E0DC631-19BB-DFD5-E834-96E19F58E1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FCB578-C853-44F4-C219-5CEA39B477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065B3B-54F1-03C6-C26E-6BBE64E8BA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29AFB-6535-5949-B367-B895525CA3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2777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A1D34A4-74C9-1E75-81F4-2306A5EC57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22C1073-5A01-DC0B-5657-D3B5599D24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1FC9C0C-FDE7-694E-0EF9-2DF678B546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3798D-16F9-6841-8130-4F10EC229E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7167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E118393-7469-2660-6553-4AAEDAA222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B8A8439-6773-666F-5514-1EEEFDE771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474CB76B-8751-28FB-2AEF-7CE1139C84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8A787-C0FE-4943-97C9-70E06BAE67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2815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0088C522-3DAA-4684-1A80-309387E2D6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49AC955E-4967-F74C-9F76-E8E901C579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4C22623A-916E-D91A-E4C7-75217C1789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D6F55-4EEF-E24B-BA71-AA46EB7080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7847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8758645-6085-1C8B-70E3-6A2C3BC744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CAF485B-E479-D390-14FF-649EC4EC58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FC4F7C2-669E-B5A6-7186-CD029479C5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5A03B-1C24-584A-B698-FF22568459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3346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E78DC1D-0A70-233D-AF17-D63F0472F8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84BBDA8E-3B56-293B-CCD4-EDCB4784AB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90E7326E-E691-1446-01F3-CAD436BEFF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D7E63-1950-3549-9021-32C46BA670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364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ED4E2C9-7AAE-71DB-DD06-DD379B9B23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D5FF08D-CE81-EC3E-7724-2FFCA02658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7AC12A0C-EB8F-D532-E080-5D4A086782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DE49F-7C61-974E-8E22-8B7662890A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4358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F0103E-DAFB-7D85-5B65-DDA2834EB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C993A4-6882-DB90-8CED-8A531B456B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ED00497-CACA-0949-F233-CF6E16DD91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76821-18B8-534D-9D39-5E4E81AA33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4996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>
            <a:extLst>
              <a:ext uri="{FF2B5EF4-FFF2-40B4-BE49-F238E27FC236}">
                <a16:creationId xmlns:a16="http://schemas.microsoft.com/office/drawing/2014/main" id="{E380F267-4F5F-EDFA-F0B2-98B23784822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7F35504-72D1-0DCB-B4A4-2212ACE1EA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C92C36D-727A-687F-8E95-1702F3EF6D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A020F416-7129-738C-66D5-32D42C66AB8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DDF2889-8379-01BA-C279-634CBDED31E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A0E6AF0A-DB71-C1D6-16CD-9451CFA3522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F0F2F823-D5FC-2E45-A5E0-768B082FB3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E832025C-6B78-5F46-917F-D770CD9C92C0}"/>
              </a:ext>
            </a:extLst>
          </p:cNvPr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>
              <a:extLst>
                <a:ext uri="{FF2B5EF4-FFF2-40B4-BE49-F238E27FC236}">
                  <a16:creationId xmlns:a16="http://schemas.microsoft.com/office/drawing/2014/main" id="{D9FA5272-E985-6078-7013-8FE45EBAE6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4" name="Oval 10">
              <a:extLst>
                <a:ext uri="{FF2B5EF4-FFF2-40B4-BE49-F238E27FC236}">
                  <a16:creationId xmlns:a16="http://schemas.microsoft.com/office/drawing/2014/main" id="{A0BD8A07-657F-FC72-AB65-F95DAD355A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5" name="Oval 11">
              <a:extLst>
                <a:ext uri="{FF2B5EF4-FFF2-40B4-BE49-F238E27FC236}">
                  <a16:creationId xmlns:a16="http://schemas.microsoft.com/office/drawing/2014/main" id="{F767AF1B-06EF-7737-E98D-76C8FDF5A5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6" name="Oval 12">
              <a:extLst>
                <a:ext uri="{FF2B5EF4-FFF2-40B4-BE49-F238E27FC236}">
                  <a16:creationId xmlns:a16="http://schemas.microsoft.com/office/drawing/2014/main" id="{17D9D0EA-BEC1-75CC-AA20-C70DD58FDD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7" name="Oval 13">
              <a:extLst>
                <a:ext uri="{FF2B5EF4-FFF2-40B4-BE49-F238E27FC236}">
                  <a16:creationId xmlns:a16="http://schemas.microsoft.com/office/drawing/2014/main" id="{67432193-E52F-2FB8-76EF-642C0E35FE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8" name="Oval 14">
              <a:extLst>
                <a:ext uri="{FF2B5EF4-FFF2-40B4-BE49-F238E27FC236}">
                  <a16:creationId xmlns:a16="http://schemas.microsoft.com/office/drawing/2014/main" id="{036AC9FA-3B94-CD3E-930A-505FEACFA6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9" name="Oval 15">
              <a:extLst>
                <a:ext uri="{FF2B5EF4-FFF2-40B4-BE49-F238E27FC236}">
                  <a16:creationId xmlns:a16="http://schemas.microsoft.com/office/drawing/2014/main" id="{396A83B0-2A14-E3BE-7A41-1E659B4616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0" name="Oval 16">
              <a:extLst>
                <a:ext uri="{FF2B5EF4-FFF2-40B4-BE49-F238E27FC236}">
                  <a16:creationId xmlns:a16="http://schemas.microsoft.com/office/drawing/2014/main" id="{03E37B52-4CF1-A16B-EE5F-13B18C8B4F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1" name="Oval 17">
              <a:extLst>
                <a:ext uri="{FF2B5EF4-FFF2-40B4-BE49-F238E27FC236}">
                  <a16:creationId xmlns:a16="http://schemas.microsoft.com/office/drawing/2014/main" id="{12728F5E-212F-C832-5CA7-104FCAC885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2" name="Oval 18">
              <a:extLst>
                <a:ext uri="{FF2B5EF4-FFF2-40B4-BE49-F238E27FC236}">
                  <a16:creationId xmlns:a16="http://schemas.microsoft.com/office/drawing/2014/main" id="{59479FC0-E9CD-F63C-D8F3-B690EAE3A8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3" name="Oval 19">
              <a:extLst>
                <a:ext uri="{FF2B5EF4-FFF2-40B4-BE49-F238E27FC236}">
                  <a16:creationId xmlns:a16="http://schemas.microsoft.com/office/drawing/2014/main" id="{C6B057C5-19FD-F2AE-AEF8-BA9D0EE478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4" name="Oval 20">
              <a:extLst>
                <a:ext uri="{FF2B5EF4-FFF2-40B4-BE49-F238E27FC236}">
                  <a16:creationId xmlns:a16="http://schemas.microsoft.com/office/drawing/2014/main" id="{FC1FC37D-2412-D2FF-7979-A3BCF355A5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5" name="Oval 21">
              <a:extLst>
                <a:ext uri="{FF2B5EF4-FFF2-40B4-BE49-F238E27FC236}">
                  <a16:creationId xmlns:a16="http://schemas.microsoft.com/office/drawing/2014/main" id="{CD8D9276-A6B5-8495-93F2-BAA1D2A40F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6" name="Oval 22">
              <a:extLst>
                <a:ext uri="{FF2B5EF4-FFF2-40B4-BE49-F238E27FC236}">
                  <a16:creationId xmlns:a16="http://schemas.microsoft.com/office/drawing/2014/main" id="{C2C187C5-0C5A-D64F-07E1-869AF6C9CE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7" name="Oval 23">
              <a:extLst>
                <a:ext uri="{FF2B5EF4-FFF2-40B4-BE49-F238E27FC236}">
                  <a16:creationId xmlns:a16="http://schemas.microsoft.com/office/drawing/2014/main" id="{69721505-3D97-0514-46F6-E83ED3ADEB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8" name="Oval 24">
              <a:extLst>
                <a:ext uri="{FF2B5EF4-FFF2-40B4-BE49-F238E27FC236}">
                  <a16:creationId xmlns:a16="http://schemas.microsoft.com/office/drawing/2014/main" id="{C2D107DF-0856-921B-DF53-58159DE05C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9" name="Oval 25">
              <a:extLst>
                <a:ext uri="{FF2B5EF4-FFF2-40B4-BE49-F238E27FC236}">
                  <a16:creationId xmlns:a16="http://schemas.microsoft.com/office/drawing/2014/main" id="{29622A38-9567-88F7-54F5-5EC20DE282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50" name="Oval 26">
              <a:extLst>
                <a:ext uri="{FF2B5EF4-FFF2-40B4-BE49-F238E27FC236}">
                  <a16:creationId xmlns:a16="http://schemas.microsoft.com/office/drawing/2014/main" id="{0596F866-1811-89F5-F039-5D3FAAB005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51" name="Oval 27">
              <a:extLst>
                <a:ext uri="{FF2B5EF4-FFF2-40B4-BE49-F238E27FC236}">
                  <a16:creationId xmlns:a16="http://schemas.microsoft.com/office/drawing/2014/main" id="{2112E17C-25C0-EECD-471A-4F989CC656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52" name="Oval 28">
              <a:extLst>
                <a:ext uri="{FF2B5EF4-FFF2-40B4-BE49-F238E27FC236}">
                  <a16:creationId xmlns:a16="http://schemas.microsoft.com/office/drawing/2014/main" id="{E55DA9C8-BC12-045A-8DF5-441EA8385B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53" name="Oval 29">
              <a:extLst>
                <a:ext uri="{FF2B5EF4-FFF2-40B4-BE49-F238E27FC236}">
                  <a16:creationId xmlns:a16="http://schemas.microsoft.com/office/drawing/2014/main" id="{DBD5A8F7-FAB4-6A4E-8A47-D197B7BBAB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54" name="Oval 30">
              <a:extLst>
                <a:ext uri="{FF2B5EF4-FFF2-40B4-BE49-F238E27FC236}">
                  <a16:creationId xmlns:a16="http://schemas.microsoft.com/office/drawing/2014/main" id="{B9C229BB-FC83-9CD0-6FB2-DC3FD36C69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55" name="Oval 31">
              <a:extLst>
                <a:ext uri="{FF2B5EF4-FFF2-40B4-BE49-F238E27FC236}">
                  <a16:creationId xmlns:a16="http://schemas.microsoft.com/office/drawing/2014/main" id="{7A78FAF0-6608-1D90-A87C-BE59F41C10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56" name="Oval 32">
              <a:extLst>
                <a:ext uri="{FF2B5EF4-FFF2-40B4-BE49-F238E27FC236}">
                  <a16:creationId xmlns:a16="http://schemas.microsoft.com/office/drawing/2014/main" id="{F7E270D4-5C3D-AEAD-35A4-4F6A74A6AB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57" name="Oval 33">
              <a:extLst>
                <a:ext uri="{FF2B5EF4-FFF2-40B4-BE49-F238E27FC236}">
                  <a16:creationId xmlns:a16="http://schemas.microsoft.com/office/drawing/2014/main" id="{572D98E0-BD49-7E78-F689-39E628C40B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58" name="Oval 34">
              <a:extLst>
                <a:ext uri="{FF2B5EF4-FFF2-40B4-BE49-F238E27FC236}">
                  <a16:creationId xmlns:a16="http://schemas.microsoft.com/office/drawing/2014/main" id="{2196BC4F-8222-ED06-8BE2-3704A644F6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59" name="Oval 35">
              <a:extLst>
                <a:ext uri="{FF2B5EF4-FFF2-40B4-BE49-F238E27FC236}">
                  <a16:creationId xmlns:a16="http://schemas.microsoft.com/office/drawing/2014/main" id="{EBFF9392-799D-C0C4-598E-6A92B8533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60" name="Oval 36">
              <a:extLst>
                <a:ext uri="{FF2B5EF4-FFF2-40B4-BE49-F238E27FC236}">
                  <a16:creationId xmlns:a16="http://schemas.microsoft.com/office/drawing/2014/main" id="{C7EB0A1A-1D70-289C-3E05-66291BC8D4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61" name="Oval 37">
              <a:extLst>
                <a:ext uri="{FF2B5EF4-FFF2-40B4-BE49-F238E27FC236}">
                  <a16:creationId xmlns:a16="http://schemas.microsoft.com/office/drawing/2014/main" id="{27EF8E54-1341-2670-CA0F-38839FFA1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62" name="Oval 38">
              <a:extLst>
                <a:ext uri="{FF2B5EF4-FFF2-40B4-BE49-F238E27FC236}">
                  <a16:creationId xmlns:a16="http://schemas.microsoft.com/office/drawing/2014/main" id="{B1620410-9BD0-E135-D149-0F1A0B559A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63" name="Oval 39">
              <a:extLst>
                <a:ext uri="{FF2B5EF4-FFF2-40B4-BE49-F238E27FC236}">
                  <a16:creationId xmlns:a16="http://schemas.microsoft.com/office/drawing/2014/main" id="{4D3B6B0A-8816-DC82-3920-DCA080AE0C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3" r:id="rId1"/>
    <p:sldLayoutId id="2147484652" r:id="rId2"/>
    <p:sldLayoutId id="2147484653" r:id="rId3"/>
    <p:sldLayoutId id="2147484654" r:id="rId4"/>
    <p:sldLayoutId id="2147484655" r:id="rId5"/>
    <p:sldLayoutId id="2147484656" r:id="rId6"/>
    <p:sldLayoutId id="2147484657" r:id="rId7"/>
    <p:sldLayoutId id="2147484658" r:id="rId8"/>
    <p:sldLayoutId id="2147484659" r:id="rId9"/>
    <p:sldLayoutId id="2147484660" r:id="rId10"/>
    <p:sldLayoutId id="214748466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  <a:ea typeface="ＭＳ Ｐゴシック" pitchFamily="-112" charset="-128"/>
          <a:cs typeface="ＭＳ Ｐゴシック" pitchFamily="-11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  <a:ea typeface="ＭＳ Ｐゴシック" pitchFamily="-112" charset="-128"/>
          <a:cs typeface="ＭＳ Ｐゴシック" pitchFamily="-11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  <a:ea typeface="ＭＳ Ｐゴシック" pitchFamily="-112" charset="-128"/>
          <a:cs typeface="ＭＳ Ｐゴシック" pitchFamily="-11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  <a:ea typeface="ＭＳ Ｐゴシック" pitchFamily="-112" charset="-128"/>
          <a:cs typeface="ＭＳ Ｐゴシック" pitchFamily="-11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ea typeface="ＭＳ Ｐゴシック" pitchFamily="-107" charset="-128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ea typeface="ＭＳ Ｐゴシック" pitchFamily="-107" charset="-128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AA4500C-C2E7-B6A8-21F9-DAEDDF6C95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52E2326-82DB-FD0C-50B8-FD084F06D1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5716" name="Rectangle 4">
            <a:extLst>
              <a:ext uri="{FF2B5EF4-FFF2-40B4-BE49-F238E27FC236}">
                <a16:creationId xmlns:a16="http://schemas.microsoft.com/office/drawing/2014/main" id="{2B4B6EF5-639C-D67B-4784-57EA445100B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11" charset="0"/>
                <a:ea typeface="Osaka" pitchFamily="-111" charset="-128"/>
                <a:cs typeface="Osaka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7" name="Rectangle 5">
            <a:extLst>
              <a:ext uri="{FF2B5EF4-FFF2-40B4-BE49-F238E27FC236}">
                <a16:creationId xmlns:a16="http://schemas.microsoft.com/office/drawing/2014/main" id="{DC6A62A7-84F7-5290-D049-A08701C5DBB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-111" charset="0"/>
                <a:ea typeface="Osaka" pitchFamily="-111" charset="-128"/>
                <a:cs typeface="Osaka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8" name="Rectangle 6">
            <a:extLst>
              <a:ext uri="{FF2B5EF4-FFF2-40B4-BE49-F238E27FC236}">
                <a16:creationId xmlns:a16="http://schemas.microsoft.com/office/drawing/2014/main" id="{984B7DB3-A6AE-7708-87A6-EDEBC28C4CA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Osaka" panose="020B0600000000000000" pitchFamily="34" charset="-128"/>
              </a:defRPr>
            </a:lvl1pPr>
          </a:lstStyle>
          <a:p>
            <a:pPr>
              <a:defRPr/>
            </a:pPr>
            <a:fld id="{D373527D-45D3-964B-A5D1-6494697E15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62" r:id="rId1"/>
    <p:sldLayoutId id="2147484663" r:id="rId2"/>
    <p:sldLayoutId id="2147484664" r:id="rId3"/>
    <p:sldLayoutId id="2147484665" r:id="rId4"/>
    <p:sldLayoutId id="2147484666" r:id="rId5"/>
    <p:sldLayoutId id="2147484667" r:id="rId6"/>
    <p:sldLayoutId id="2147484668" r:id="rId7"/>
    <p:sldLayoutId id="2147484669" r:id="rId8"/>
    <p:sldLayoutId id="2147484670" r:id="rId9"/>
    <p:sldLayoutId id="2147484671" r:id="rId10"/>
    <p:sldLayoutId id="2147484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Osaka" pitchFamily="-107" charset="-128"/>
          <a:cs typeface="Osaka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Osaka" pitchFamily="-107" charset="-128"/>
          <a:cs typeface="Osaka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Osaka" pitchFamily="-107" charset="-128"/>
          <a:cs typeface="Osaka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Osaka" pitchFamily="-107" charset="-128"/>
          <a:cs typeface="Osaka" pitchFamily="-107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Osaka" pitchFamily="-107" charset="-128"/>
          <a:cs typeface="Osaka" pitchFamily="-107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Osaka" pitchFamily="-107" charset="-128"/>
          <a:cs typeface="Osaka" pitchFamily="-107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Osaka" pitchFamily="-107" charset="-128"/>
          <a:cs typeface="Osaka" pitchFamily="-107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Osaka" pitchFamily="-107" charset="-128"/>
          <a:cs typeface="Osaka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selective+attention+test+examples&amp;rlz=1C5GCEM_en&amp;oq=selective+attention+test+examples+&amp;gs_lcrp=EgZjaHJvbWUyCggAEEUYFhgeGDkyCAgBEAAYFhgeMg0IAhAAGIYDGIAEGIoFMg0IAxAAGIYDGIAEGIoFMg0IBBAAGIYDGIAEGIoFMgoIBRAAGIAEGKIEMgoIBhAAGKIEGIkF0gEINTkyMGowajeoAgiwAgHxBW8cwE-xweTp8QVvHMBPscHk6Q&amp;sourceid=chrome&amp;ie=UTF-8#fpstate=ive&amp;vld=cid:2d04d56b,vid:_bnnmWYI0lM,st: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_A8g-Gk91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>
            <a:extLst>
              <a:ext uri="{FF2B5EF4-FFF2-40B4-BE49-F238E27FC236}">
                <a16:creationId xmlns:a16="http://schemas.microsoft.com/office/drawing/2014/main" id="{89DA7648-0B2B-22F5-51FE-1B1E4C8AF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7362" y="143334"/>
            <a:ext cx="3540125" cy="863952"/>
          </a:xfrm>
        </p:spPr>
        <p:txBody>
          <a:bodyPr/>
          <a:lstStyle/>
          <a:p>
            <a:pPr algn="ctr" eaLnBrk="1" hangingPunct="1"/>
            <a:r>
              <a:rPr lang="en-US" altLang="en-US" sz="2800" b="0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Please stand up</a:t>
            </a:r>
            <a:endParaRPr lang="en-US" altLang="en-US" sz="2400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F6A5E56-7E43-4C54-45D3-0D953A490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506" y="2059438"/>
            <a:ext cx="3143634" cy="152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1647663D-D69E-80F6-B986-085C0003B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6906" y="885398"/>
            <a:ext cx="5791200" cy="863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ＭＳ Ｐゴシック" pitchFamily="-112" charset="-128"/>
                <a:cs typeface="ＭＳ Ｐゴシック" pitchFamily="-11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9pPr>
          </a:lstStyle>
          <a:p>
            <a:pPr algn="ctr" eaLnBrk="1" hangingPunct="1"/>
            <a:r>
              <a:rPr lang="en-US" altLang="en-US" sz="2800" b="0" i="1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Find a partner from a different table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22E47B9-8D73-3F9A-4910-3618524D6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325" y="2457037"/>
            <a:ext cx="4537076" cy="863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ＭＳ Ｐゴシック" pitchFamily="-112" charset="-128"/>
                <a:cs typeface="ＭＳ Ｐゴシック" pitchFamily="-11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9pPr>
          </a:lstStyle>
          <a:p>
            <a:pPr algn="ctr" eaLnBrk="1" hangingPunct="1"/>
            <a:r>
              <a:rPr lang="en-US" altLang="en-US" sz="2800" b="0" i="1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Play Rock-Paper-Scissors</a:t>
            </a:r>
          </a:p>
          <a:p>
            <a:pPr algn="ctr" eaLnBrk="1" hangingPunct="1"/>
            <a:r>
              <a:rPr lang="en-US" altLang="en-US" sz="2000" b="0" i="1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Best 2 out of 3</a:t>
            </a:r>
          </a:p>
          <a:p>
            <a:pPr algn="ctr" eaLnBrk="1" hangingPunct="1"/>
            <a:endParaRPr lang="en-US" altLang="en-US" sz="1400" b="0" i="1" kern="0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CD6F8C1-DA4D-6525-3DE7-07772780D2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29472"/>
            <a:ext cx="9144000" cy="1229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ＭＳ Ｐゴシック" pitchFamily="-112" charset="-128"/>
                <a:cs typeface="ＭＳ Ｐゴシック" pitchFamily="-11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9pPr>
          </a:lstStyle>
          <a:p>
            <a:pPr algn="ctr" eaLnBrk="1" hangingPunct="1"/>
            <a:r>
              <a:rPr lang="en-US" altLang="en-US" sz="2800" b="0" i="1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Win? </a:t>
            </a:r>
            <a:r>
              <a:rPr lang="en-US" altLang="en-US" sz="2800" b="0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Raise your hand &amp; Find another winner to play</a:t>
            </a:r>
          </a:p>
          <a:p>
            <a:pPr algn="ctr" eaLnBrk="1" hangingPunct="1"/>
            <a:r>
              <a:rPr lang="en-US" altLang="en-US" sz="2800" b="0" i="1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Lose? </a:t>
            </a:r>
            <a:r>
              <a:rPr lang="en-US" altLang="en-US" sz="2800" b="0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Find someone to cheer on</a:t>
            </a:r>
            <a:endParaRPr lang="en-US" altLang="en-US" sz="2800" b="0" i="1" kern="0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algn="ctr" eaLnBrk="1" hangingPunct="1"/>
            <a:endParaRPr lang="en-US" altLang="en-US" sz="1400" b="0" i="1" kern="0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A8F18E8C-EE33-0A60-6021-8D5872453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10" y="4271536"/>
            <a:ext cx="9153646" cy="863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ＭＳ Ｐゴシック" pitchFamily="-112" charset="-128"/>
                <a:cs typeface="ＭＳ Ｐゴシック" pitchFamily="-11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9pPr>
          </a:lstStyle>
          <a:p>
            <a:pPr algn="ctr" eaLnBrk="1" hangingPunct="1"/>
            <a:r>
              <a:rPr lang="en-US" altLang="en-US" sz="2800" b="0" i="1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Keep going into we have an EDU 330 Champion! </a:t>
            </a:r>
            <a:endParaRPr lang="en-US" altLang="en-US" sz="2800" b="0" kern="0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091BCA19-8584-86E0-7EEE-A3F1C0024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10" y="4770740"/>
            <a:ext cx="9153646" cy="863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ＭＳ Ｐゴシック" pitchFamily="-112" charset="-128"/>
                <a:cs typeface="ＭＳ Ｐゴシック" pitchFamily="-11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9pPr>
          </a:lstStyle>
          <a:p>
            <a:pPr algn="ctr" eaLnBrk="1" hangingPunct="1"/>
            <a:r>
              <a:rPr lang="en-US" altLang="en-US" sz="2800" b="0" i="1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Return to original partner</a:t>
            </a:r>
            <a:endParaRPr lang="en-US" altLang="en-US" sz="2800" b="0" kern="0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E90DE860-1D85-63C8-DD6F-D875B2CE9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578" y="5232477"/>
            <a:ext cx="9153646" cy="863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ＭＳ Ｐゴシック" pitchFamily="-112" charset="-128"/>
                <a:cs typeface="ＭＳ Ｐゴシック" pitchFamily="-11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9pPr>
          </a:lstStyle>
          <a:p>
            <a:pPr algn="ctr" eaLnBrk="1" hangingPunct="1"/>
            <a:r>
              <a:rPr lang="en-US" altLang="en-US" sz="2800" b="0" i="1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Winner gets….</a:t>
            </a:r>
            <a:endParaRPr lang="en-US" altLang="en-US" sz="2800" b="0" kern="0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D00C8BBA-3C4B-7BED-90B5-307454FAFE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7362" y="5972602"/>
            <a:ext cx="9153646" cy="863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ＭＳ Ｐゴシック" pitchFamily="-112" charset="-128"/>
                <a:cs typeface="ＭＳ Ｐゴシック" pitchFamily="-11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9pPr>
          </a:lstStyle>
          <a:p>
            <a:pPr algn="ctr" eaLnBrk="1" hangingPunct="1"/>
            <a:r>
              <a:rPr lang="en-US" altLang="en-US" sz="4000" i="1" u="sng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To Teach! </a:t>
            </a:r>
            <a:endParaRPr lang="en-US" altLang="en-US" sz="4000" u="sng" kern="0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5" grpId="0"/>
      <p:bldP spid="4" grpId="0"/>
      <p:bldP spid="5" grpId="0"/>
      <p:bldP spid="6" grpId="0"/>
      <p:bldP spid="9" grpId="0"/>
      <p:bldP spid="10" grpId="0"/>
      <p:bldP spid="11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Classroom Strategies for Teaching Metacognition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1662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/>
              <a:t>Teach students how to </a:t>
            </a:r>
            <a:r>
              <a:rPr lang="en-US" sz="2800" b="1" dirty="0"/>
              <a:t>plan, monitor &amp; evaluate</a:t>
            </a:r>
          </a:p>
          <a:p>
            <a:pPr marL="0" indent="0" algn="ctr">
              <a:buNone/>
            </a:pPr>
            <a:endParaRPr sz="2800" dirty="0"/>
          </a:p>
          <a:p>
            <a:pPr>
              <a:buNone/>
            </a:pPr>
            <a:r>
              <a:rPr lang="en-US" sz="2400" b="1" dirty="0"/>
              <a:t>Teach Students How to </a:t>
            </a:r>
            <a:r>
              <a:rPr lang="en-US" sz="2400" b="1" u="sng" dirty="0"/>
              <a:t>Plan</a:t>
            </a:r>
          </a:p>
          <a:p>
            <a:r>
              <a:rPr lang="en-US" sz="2200" b="1" i="1" dirty="0"/>
              <a:t>Goal setting</a:t>
            </a:r>
            <a:r>
              <a:rPr lang="en-US" sz="2200" b="1" dirty="0"/>
              <a:t>:</a:t>
            </a:r>
            <a:r>
              <a:rPr lang="en-US" sz="2200" dirty="0"/>
              <a:t> Have students write </a:t>
            </a:r>
            <a:r>
              <a:rPr lang="en-US" sz="2200" i="1" dirty="0"/>
              <a:t>“Before I start, my goal is…”</a:t>
            </a:r>
            <a:r>
              <a:rPr lang="en-US" sz="2200" dirty="0"/>
              <a:t> in journals.</a:t>
            </a:r>
          </a:p>
          <a:p>
            <a:endParaRPr lang="en-US" sz="2200" dirty="0"/>
          </a:p>
          <a:p>
            <a:r>
              <a:rPr lang="en-US" sz="2200" b="1" i="1" dirty="0"/>
              <a:t>Strategy checklist</a:t>
            </a:r>
            <a:r>
              <a:rPr lang="en-US" sz="2200" b="1" dirty="0"/>
              <a:t>:</a:t>
            </a:r>
            <a:r>
              <a:rPr lang="en-US" sz="2200" dirty="0"/>
              <a:t> Provide a list of strategies (e.g., </a:t>
            </a:r>
            <a:r>
              <a:rPr lang="en-US" sz="2200" i="1" dirty="0"/>
              <a:t>underline key words, make an outline, draw a diagram</a:t>
            </a:r>
            <a:r>
              <a:rPr lang="en-US" sz="2200" dirty="0"/>
              <a:t>) and ask students to choose which they’ll use before starting.</a:t>
            </a:r>
          </a:p>
          <a:p>
            <a:endParaRPr lang="en-US" sz="2200" dirty="0"/>
          </a:p>
          <a:p>
            <a:r>
              <a:rPr lang="en-US" sz="2200" b="1" i="1" dirty="0"/>
              <a:t>Think-aloud modeling</a:t>
            </a:r>
            <a:r>
              <a:rPr lang="en-US" sz="2200" b="1" dirty="0"/>
              <a:t>:</a:t>
            </a:r>
            <a:r>
              <a:rPr lang="en-US" sz="2200" dirty="0"/>
              <a:t> Teacher verbalizes: </a:t>
            </a:r>
            <a:r>
              <a:rPr lang="en-US" sz="2200" i="1" dirty="0"/>
              <a:t>“First I’ll skim the text to get the big idea. Then I’ll highlight unfamiliar terms.”</a:t>
            </a:r>
          </a:p>
          <a:p>
            <a:pPr marL="0" indent="0">
              <a:buNone/>
            </a:pP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98A211-2AA6-E38D-D4F9-9FCAB5C215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13CFA-4949-3515-4311-754BCE92E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Classroom Strategies for Teaching Metacognition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418E7-3BEE-8741-7E4C-0712532CE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11662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/>
              <a:t>Teach students how to </a:t>
            </a:r>
            <a:r>
              <a:rPr lang="en-US" sz="2800" b="1" dirty="0"/>
              <a:t>plan, monitor &amp; evaluate</a:t>
            </a:r>
          </a:p>
          <a:p>
            <a:pPr marL="0" indent="0" algn="ctr">
              <a:buNone/>
            </a:pPr>
            <a:endParaRPr sz="2800" dirty="0"/>
          </a:p>
          <a:p>
            <a:pPr>
              <a:buNone/>
            </a:pPr>
            <a:r>
              <a:rPr lang="en-US" sz="2400" b="1" dirty="0"/>
              <a:t>Teach Students How to </a:t>
            </a:r>
            <a:r>
              <a:rPr lang="en-US" sz="2400" b="1" u="sng" dirty="0"/>
              <a:t>Monitor</a:t>
            </a:r>
          </a:p>
          <a:p>
            <a:r>
              <a:rPr lang="en-US" sz="2200" b="1" dirty="0"/>
              <a:t>Self-questioning prompts:</a:t>
            </a:r>
            <a:r>
              <a:rPr lang="en-US" sz="2200" dirty="0"/>
              <a:t> Give students cards or posters with questions like </a:t>
            </a:r>
            <a:r>
              <a:rPr lang="en-US" sz="2200" i="1" dirty="0"/>
              <a:t>“Does this make sense?” “What should I do next?” “Am I stuck?”</a:t>
            </a:r>
          </a:p>
          <a:p>
            <a:endParaRPr lang="en-US" sz="2200" dirty="0"/>
          </a:p>
          <a:p>
            <a:r>
              <a:rPr lang="en-US" sz="2200" b="1" dirty="0"/>
              <a:t>Traffic light system:</a:t>
            </a:r>
            <a:r>
              <a:rPr lang="en-US" sz="2200" dirty="0"/>
              <a:t> While working, students hold up red (confused), yellow (unsure), green (confident) cards to reflect on understanding.</a:t>
            </a:r>
          </a:p>
          <a:p>
            <a:endParaRPr lang="en-US" sz="2200" dirty="0"/>
          </a:p>
          <a:p>
            <a:r>
              <a:rPr lang="en-US" sz="2200" b="1" dirty="0"/>
              <a:t>Mid-task pause:</a:t>
            </a:r>
            <a:r>
              <a:rPr lang="en-US" sz="2200" dirty="0"/>
              <a:t> Stop halfway through a lesson and ask students to summarize progress so far in 1–2 sentences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43987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C65498-803B-548B-6241-5EF19A4FB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ECA93-FB04-D412-B28E-F979DC783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Classroom Strategies for Teaching Metacognition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75FB5-D470-8043-9A06-933530471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11662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/>
              <a:t>Teach students how to </a:t>
            </a:r>
            <a:r>
              <a:rPr lang="en-US" sz="2800" b="1" dirty="0"/>
              <a:t>plan, monitor &amp; evaluate</a:t>
            </a:r>
          </a:p>
          <a:p>
            <a:pPr marL="0" indent="0" algn="ctr">
              <a:buNone/>
            </a:pPr>
            <a:endParaRPr sz="2800" dirty="0"/>
          </a:p>
          <a:p>
            <a:pPr>
              <a:buNone/>
            </a:pPr>
            <a:r>
              <a:rPr lang="en-US" sz="2400" b="1" dirty="0"/>
              <a:t>Teach Students How to </a:t>
            </a:r>
            <a:r>
              <a:rPr lang="en-US" sz="2400" b="1" u="sng" dirty="0"/>
              <a:t>Evaluate</a:t>
            </a:r>
          </a:p>
          <a:p>
            <a:r>
              <a:rPr lang="en-US" sz="2300" b="1" dirty="0"/>
              <a:t>Exit tickets:</a:t>
            </a:r>
            <a:r>
              <a:rPr lang="en-US" sz="2300" dirty="0"/>
              <a:t> Ask students to answer </a:t>
            </a:r>
            <a:r>
              <a:rPr lang="en-US" sz="2300" i="1" dirty="0"/>
              <a:t>“What strategy worked best today? What would you change next time?”</a:t>
            </a:r>
          </a:p>
          <a:p>
            <a:endParaRPr lang="en-US" sz="2300" dirty="0"/>
          </a:p>
          <a:p>
            <a:r>
              <a:rPr lang="en-US" sz="2300" b="1" dirty="0"/>
              <a:t>Error analysis:</a:t>
            </a:r>
            <a:r>
              <a:rPr lang="en-US" sz="2300" dirty="0"/>
              <a:t> After math problems or writing drafts, have students circle mistakes and explain how they’ll fix them. Ask music students to identify sections that need more rehearsal.</a:t>
            </a:r>
          </a:p>
          <a:p>
            <a:endParaRPr lang="en-US" sz="2300" dirty="0"/>
          </a:p>
          <a:p>
            <a:r>
              <a:rPr lang="en-US" sz="2300" b="1" dirty="0"/>
              <a:t>Reflection journals:</a:t>
            </a:r>
            <a:r>
              <a:rPr lang="en-US" sz="2300" dirty="0"/>
              <a:t> Weekly reflection: </a:t>
            </a:r>
            <a:r>
              <a:rPr lang="en-US" sz="2300" i="1" dirty="0"/>
              <a:t>“What did I learn? How well did I stick to my plan? What will I do differently?”</a:t>
            </a:r>
            <a:endParaRPr lang="en-US" sz="2300" dirty="0"/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92956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6F1867-F628-823F-4BEB-85E220DD8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17159-CED7-F4B4-CECE-DA161FA5E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Classroom Strategies for Teaching Metacognition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1ED0B-435A-813A-9A66-A8E8885B7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211762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/>
              <a:t>Encourage &amp; support </a:t>
            </a:r>
            <a:r>
              <a:rPr lang="en-US" sz="2800" b="1" dirty="0"/>
              <a:t>peer teaching</a:t>
            </a:r>
            <a:endParaRPr sz="2800" dirty="0"/>
          </a:p>
          <a:p>
            <a:r>
              <a:rPr lang="en-US" sz="2600" b="1" dirty="0"/>
              <a:t>For the “teacher”:</a:t>
            </a:r>
            <a:endParaRPr lang="en-US" sz="2600" dirty="0"/>
          </a:p>
          <a:p>
            <a:pPr lvl="1"/>
            <a:r>
              <a:rPr lang="en-US" sz="2200" dirty="0"/>
              <a:t>Explaining content to a peer supports the student’s </a:t>
            </a:r>
            <a:r>
              <a:rPr lang="en-US" sz="2200" i="1" u="sng" dirty="0"/>
              <a:t>planning</a:t>
            </a:r>
            <a:r>
              <a:rPr lang="en-US" sz="2200" i="1" dirty="0"/>
              <a:t> (</a:t>
            </a:r>
            <a:r>
              <a:rPr lang="en-US" sz="2200" dirty="0"/>
              <a:t>how to present), </a:t>
            </a:r>
            <a:r>
              <a:rPr lang="en-US" sz="2200" i="1" dirty="0"/>
              <a:t>monitoring </a:t>
            </a:r>
            <a:r>
              <a:rPr lang="en-US" sz="2200" dirty="0"/>
              <a:t>(their peer’s understanding), </a:t>
            </a:r>
            <a:r>
              <a:rPr lang="en-US" sz="2200" i="1" u="sng" dirty="0"/>
              <a:t>evaluation</a:t>
            </a:r>
            <a:r>
              <a:rPr lang="en-US" sz="2200" i="1" dirty="0"/>
              <a:t> (</a:t>
            </a:r>
            <a:r>
              <a:rPr lang="en-US" sz="2200" dirty="0"/>
              <a:t>their explanation).</a:t>
            </a:r>
          </a:p>
          <a:p>
            <a:pPr lvl="1"/>
            <a:r>
              <a:rPr lang="en-US" sz="2200" dirty="0"/>
              <a:t>It makes their </a:t>
            </a:r>
            <a:r>
              <a:rPr lang="en-US" sz="2200" b="1" dirty="0"/>
              <a:t>own thinking visible </a:t>
            </a:r>
            <a:r>
              <a:rPr lang="en-US" sz="2200" dirty="0"/>
              <a:t>— gaps in knowledge become clearer when they struggle to explain.</a:t>
            </a:r>
          </a:p>
          <a:p>
            <a:pPr marL="344487" lvl="1" indent="0">
              <a:buNone/>
            </a:pPr>
            <a:endParaRPr lang="en-US" sz="2200" dirty="0"/>
          </a:p>
          <a:p>
            <a:r>
              <a:rPr lang="en-US" sz="2600" b="1" dirty="0"/>
              <a:t>For the “learner”:</a:t>
            </a:r>
            <a:endParaRPr lang="en-US" sz="2600" dirty="0"/>
          </a:p>
          <a:p>
            <a:pPr lvl="1"/>
            <a:r>
              <a:rPr lang="en-US" sz="2200" dirty="0"/>
              <a:t>Listening to a peer’s reasoning </a:t>
            </a:r>
            <a:r>
              <a:rPr lang="en-US" sz="2200" b="1" dirty="0"/>
              <a:t>models </a:t>
            </a:r>
            <a:r>
              <a:rPr lang="en-US" sz="2200" dirty="0"/>
              <a:t>another way of thinking.</a:t>
            </a:r>
          </a:p>
          <a:p>
            <a:pPr lvl="1"/>
            <a:r>
              <a:rPr lang="en-US" sz="2200" dirty="0"/>
              <a:t>Asking clarifying questions helps the learner practice </a:t>
            </a:r>
            <a:r>
              <a:rPr lang="en-US" sz="2200" b="1" dirty="0"/>
              <a:t>monitoring their own understanding</a:t>
            </a:r>
            <a:r>
              <a:rPr lang="en-US" sz="2200" dirty="0"/>
              <a:t>.</a:t>
            </a:r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01488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832960-C71C-6B51-6FA8-2C3BB8F26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5BA7B-4CA4-90C3-B089-5E617D2C2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Classroom Strategies for Teaching Metacognition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551CD3-BD40-7F55-712A-731F0501CA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Use </a:t>
            </a:r>
            <a:r>
              <a:rPr lang="en-US" b="1" dirty="0"/>
              <a:t>formative assessments </a:t>
            </a:r>
            <a:endParaRPr dirty="0"/>
          </a:p>
          <a:p>
            <a:pPr marL="0" indent="0">
              <a:buNone/>
            </a:pPr>
            <a:endParaRPr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E17D6CA-0FF8-002E-A884-684CF7052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438400"/>
            <a:ext cx="8229600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+mn-lt"/>
                <a:ea typeface="ＭＳ Ｐゴシック" pitchFamily="-112" charset="-128"/>
                <a:cs typeface="ＭＳ Ｐゴシック" pitchFamily="-112" charset="-128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r>
              <a:rPr lang="en-US" altLang="en-US" b="1" kern="0" dirty="0">
                <a:ea typeface="ＭＳ Ｐゴシック" panose="020B0600070205080204" pitchFamily="34" charset="-128"/>
              </a:rPr>
              <a:t>Exit Cards</a:t>
            </a:r>
          </a:p>
        </p:txBody>
      </p:sp>
      <p:pic>
        <p:nvPicPr>
          <p:cNvPr id="5" name="Picture 4" descr="Screen Shot 2015-02-11 at 2.32.49 PM.png">
            <a:extLst>
              <a:ext uri="{FF2B5EF4-FFF2-40B4-BE49-F238E27FC236}">
                <a16:creationId xmlns:a16="http://schemas.microsoft.com/office/drawing/2014/main" id="{F457F105-2567-17FD-C742-D61B65CA82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4071937"/>
            <a:ext cx="4127500" cy="238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Screen Shot 2015-02-11 at 2.32.49 PM.png">
            <a:extLst>
              <a:ext uri="{FF2B5EF4-FFF2-40B4-BE49-F238E27FC236}">
                <a16:creationId xmlns:a16="http://schemas.microsoft.com/office/drawing/2014/main" id="{CE6B60FE-1EBF-003C-382A-182812217A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148137"/>
            <a:ext cx="4127500" cy="238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30B8C4-0E3B-A2EF-9E10-3794CD67A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386137"/>
            <a:ext cx="381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I understand….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10B534-5139-5509-D85A-0B74DE916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386137"/>
            <a:ext cx="381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I do </a:t>
            </a:r>
            <a:r>
              <a:rPr lang="en-US" altLang="en-US" b="1" dirty="0"/>
              <a:t>NOT</a:t>
            </a:r>
            <a:r>
              <a:rPr lang="en-US" altLang="en-US" dirty="0"/>
              <a:t> understand….</a:t>
            </a:r>
          </a:p>
        </p:txBody>
      </p:sp>
    </p:spTree>
    <p:extLst>
      <p:ext uri="{BB962C8B-B14F-4D97-AF65-F5344CB8AC3E}">
        <p14:creationId xmlns:p14="http://schemas.microsoft.com/office/powerpoint/2010/main" val="101726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DE258-F4A8-14A3-8C53-37B68C8E9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3FBB9-E84F-A3BD-10DB-C7FBC7FFB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Classroom Strategies for Teaching Metacognition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132FFDC-66DB-BCFC-69BB-351C83DA83B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926431"/>
            <a:ext cx="8229600" cy="3005137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en-US" altLang="en-US" sz="2000" b="1" dirty="0">
                <a:ea typeface="ＭＳ Ｐゴシック" panose="020B0600070205080204" pitchFamily="34" charset="-128"/>
              </a:rPr>
              <a:t>KWL Charts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altLang="en-US" sz="2000" i="1" dirty="0">
                <a:ea typeface="ＭＳ Ｐゴシック" panose="020B0600070205080204" pitchFamily="34" charset="-128"/>
              </a:rPr>
              <a:t>what they know (K);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altLang="en-US" sz="2000" i="1" dirty="0">
                <a:ea typeface="ＭＳ Ｐゴシック" panose="020B0600070205080204" pitchFamily="34" charset="-128"/>
              </a:rPr>
              <a:t>want to know (W);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altLang="en-US" sz="2000" i="1" dirty="0">
                <a:ea typeface="ＭＳ Ｐゴシック" panose="020B0600070205080204" pitchFamily="34" charset="-128"/>
              </a:rPr>
              <a:t> have learned (L)</a:t>
            </a:r>
            <a:endParaRPr lang="en-US" altLang="en-US" sz="2000" b="1" i="1" dirty="0">
              <a:ea typeface="ＭＳ Ｐゴシック" panose="020B0600070205080204" pitchFamily="34" charset="-128"/>
            </a:endParaRPr>
          </a:p>
        </p:txBody>
      </p:sp>
      <p:pic>
        <p:nvPicPr>
          <p:cNvPr id="11" name="Picture 5" descr="Macintosh HD:Users:dmoos:Desktop:Screen Shot 2015-02-11 at 1.48.28 PM.png">
            <a:extLst>
              <a:ext uri="{FF2B5EF4-FFF2-40B4-BE49-F238E27FC236}">
                <a16:creationId xmlns:a16="http://schemas.microsoft.com/office/drawing/2014/main" id="{BD953BEA-EEEE-F77B-5DB9-F8BC6E4D2A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86200"/>
            <a:ext cx="9144000" cy="323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580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FDA58-8EE2-C40F-62A1-9ED782BB81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932738" cy="914400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TEACH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(teacher claps twice)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8ABF78F-726C-91D1-EC32-5FBD41FFC24C}"/>
              </a:ext>
            </a:extLst>
          </p:cNvPr>
          <p:cNvSpPr txBox="1">
            <a:spLocks/>
          </p:cNvSpPr>
          <p:nvPr/>
        </p:nvSpPr>
        <p:spPr bwMode="auto">
          <a:xfrm>
            <a:off x="74613" y="914400"/>
            <a:ext cx="7932737" cy="9144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+mn-lt"/>
                <a:ea typeface="ＭＳ Ｐゴシック" pitchFamily="-112" charset="-128"/>
                <a:cs typeface="ＭＳ Ｐゴシック" pitchFamily="-112" charset="-128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9pPr>
          </a:lstStyle>
          <a:p>
            <a:pPr marL="0" indent="0" algn="ctr">
              <a:buFont typeface="Wingdings" pitchFamily="2" charset="2"/>
              <a:buNone/>
              <a:defRPr/>
            </a:pPr>
            <a:r>
              <a:rPr lang="en-US" sz="2000" kern="0" dirty="0">
                <a:solidFill>
                  <a:srgbClr val="FF0000"/>
                </a:solidFill>
              </a:rPr>
              <a:t>OKAY</a:t>
            </a:r>
            <a:endParaRPr lang="en-US" sz="2000" kern="0" dirty="0"/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2000" kern="0" dirty="0"/>
              <a:t>(Students clap twice)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B110D40-5023-83E5-A8FF-BB0FBD2028CB}"/>
              </a:ext>
            </a:extLst>
          </p:cNvPr>
          <p:cNvSpPr txBox="1">
            <a:spLocks/>
          </p:cNvSpPr>
          <p:nvPr/>
        </p:nvSpPr>
        <p:spPr bwMode="auto">
          <a:xfrm>
            <a:off x="82550" y="1860550"/>
            <a:ext cx="7932738" cy="12192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+mn-lt"/>
                <a:ea typeface="ＭＳ Ｐゴシック" pitchFamily="-112" charset="-128"/>
                <a:cs typeface="ＭＳ Ｐゴシック" pitchFamily="-112" charset="-128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9pPr>
          </a:lstStyle>
          <a:p>
            <a:pPr marL="0" indent="0" algn="ctr">
              <a:buFont typeface="Wingdings" pitchFamily="2" charset="2"/>
              <a:buNone/>
              <a:defRPr/>
            </a:pPr>
            <a:r>
              <a:rPr lang="en-US" sz="2000" kern="0" dirty="0">
                <a:solidFill>
                  <a:srgbClr val="FF0000"/>
                </a:solidFill>
              </a:rPr>
              <a:t>First student “teaches” second student</a:t>
            </a:r>
            <a:endParaRPr lang="en-US" sz="2000" kern="0" dirty="0"/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2000" kern="0" dirty="0"/>
              <a:t>(second student actively listens)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7837865-95C3-5F14-A015-DE948D21B718}"/>
              </a:ext>
            </a:extLst>
          </p:cNvPr>
          <p:cNvSpPr txBox="1">
            <a:spLocks/>
          </p:cNvSpPr>
          <p:nvPr/>
        </p:nvSpPr>
        <p:spPr bwMode="auto">
          <a:xfrm>
            <a:off x="300830" y="2779426"/>
            <a:ext cx="7932738" cy="12192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+mn-lt"/>
                <a:ea typeface="ＭＳ Ｐゴシック" pitchFamily="-112" charset="-128"/>
                <a:cs typeface="ＭＳ Ｐゴシック" pitchFamily="-112" charset="-128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9pPr>
          </a:lstStyle>
          <a:p>
            <a:pPr marL="0" indent="0" algn="ctr">
              <a:buFont typeface="Wingdings" pitchFamily="2" charset="2"/>
              <a:buNone/>
              <a:defRPr/>
            </a:pPr>
            <a:r>
              <a:rPr lang="en-US" sz="2000" kern="0" dirty="0">
                <a:solidFill>
                  <a:srgbClr val="FF0000"/>
                </a:solidFill>
              </a:rPr>
              <a:t>Second student starts with “this is what I heard”, summarizes and then adds and modifies</a:t>
            </a:r>
            <a:endParaRPr lang="en-US" sz="2000" kern="0" dirty="0"/>
          </a:p>
        </p:txBody>
      </p:sp>
      <p:pic>
        <p:nvPicPr>
          <p:cNvPr id="7" name="Picture 37">
            <a:extLst>
              <a:ext uri="{FF2B5EF4-FFF2-40B4-BE49-F238E27FC236}">
                <a16:creationId xmlns:a16="http://schemas.microsoft.com/office/drawing/2014/main" id="{58015C48-5865-7997-76E9-3E579A17D9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78251"/>
            <a:ext cx="9144001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DEDCB3B3-77B3-BC3B-04E6-5B23AAB177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4500" y="104775"/>
            <a:ext cx="7404100" cy="1143000"/>
          </a:xfr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What is Metacognition and why is it important?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A724038E-DDCF-70B2-57B1-9B99487413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3492500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2"/>
              <a:buChar char="l"/>
              <a:defRPr/>
            </a:pPr>
            <a:endParaRPr lang="en-US" altLang="en-US" sz="2800" dirty="0"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Char char="l"/>
              <a:defRPr/>
            </a:pPr>
            <a:r>
              <a:rPr lang="en-US" altLang="en-US" b="1" dirty="0">
                <a:ea typeface="ＭＳ Ｐゴシック" charset="-128"/>
              </a:rPr>
              <a:t>Selective Attention </a:t>
            </a:r>
            <a:r>
              <a:rPr lang="en-US" altLang="en-US" b="1" dirty="0">
                <a:ea typeface="ＭＳ Ｐゴシック" charset="-128"/>
                <a:hlinkClick r:id="rId3"/>
              </a:rPr>
              <a:t>example #1</a:t>
            </a:r>
            <a:r>
              <a:rPr lang="en-US" altLang="en-US" b="1" dirty="0">
                <a:ea typeface="ＭＳ Ｐゴシック" charset="-128"/>
              </a:rPr>
              <a:t>:</a:t>
            </a:r>
          </a:p>
          <a:p>
            <a:pPr>
              <a:lnSpc>
                <a:spcPct val="90000"/>
              </a:lnSpc>
              <a:buFont typeface="Wingdings" charset="2"/>
              <a:buChar char="l"/>
              <a:defRPr/>
            </a:pPr>
            <a:r>
              <a:rPr lang="en-US" altLang="en-US" b="1" dirty="0">
                <a:ea typeface="ＭＳ Ｐゴシック" charset="-128"/>
              </a:rPr>
              <a:t>Selective Attention example #2: </a:t>
            </a:r>
          </a:p>
          <a:p>
            <a:pPr marL="858837" lvl="1" indent="-51435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altLang="en-US" dirty="0">
                <a:ea typeface="ＭＳ Ｐゴシック" charset="-128"/>
              </a:rPr>
              <a:t>Write your name as many times as possible in 15 seconds</a:t>
            </a:r>
          </a:p>
          <a:p>
            <a:pPr marL="858837" lvl="1" indent="-51435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altLang="en-US" dirty="0">
                <a:ea typeface="ＭＳ Ｐゴシック" charset="-128"/>
              </a:rPr>
              <a:t>Multiply number by 4; what is your number?</a:t>
            </a:r>
          </a:p>
          <a:p>
            <a:pPr marL="858837" lvl="1" indent="-51435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dirty="0"/>
              <a:t>Teachers present content about an average of</a:t>
            </a:r>
            <a:r>
              <a:rPr lang="en-US" b="1" dirty="0"/>
              <a:t> 110</a:t>
            </a:r>
            <a:r>
              <a:rPr lang="en-US" dirty="0"/>
              <a:t> word per minute during a lecture</a:t>
            </a:r>
          </a:p>
          <a:p>
            <a:pPr marL="858837" lvl="1" indent="-51435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dirty="0"/>
              <a:t>Presentation rates </a:t>
            </a:r>
            <a:r>
              <a:rPr lang="en-US" b="1" dirty="0"/>
              <a:t>substantially </a:t>
            </a:r>
            <a:r>
              <a:rPr lang="en-US" dirty="0"/>
              <a:t>faster than what students can write… in other words, students cannot write down everything!</a:t>
            </a:r>
            <a:endParaRPr lang="en-US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Char char="l"/>
              <a:defRPr/>
            </a:pPr>
            <a:endParaRPr lang="en-US" altLang="en-US" dirty="0">
              <a:ea typeface="ＭＳ Ｐゴシック" charset="-128"/>
            </a:endParaRPr>
          </a:p>
          <a:p>
            <a:pPr marL="865188" lvl="1" indent="-407988">
              <a:lnSpc>
                <a:spcPct val="90000"/>
              </a:lnSpc>
              <a:buFont typeface="Zapf Dingbats" charset="0"/>
              <a:buChar char="ã"/>
              <a:defRPr/>
            </a:pPr>
            <a:endParaRPr lang="en-US" altLang="en-US" dirty="0">
              <a:ea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Metacognition?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5138737"/>
          </a:xfrm>
        </p:spPr>
        <p:txBody>
          <a:bodyPr/>
          <a:lstStyle/>
          <a:p>
            <a:r>
              <a:rPr dirty="0"/>
              <a:t>Metacognition is </a:t>
            </a:r>
            <a:r>
              <a:rPr b="1" i="1" dirty="0"/>
              <a:t>'thinking about thinking</a:t>
            </a:r>
            <a:r>
              <a:rPr dirty="0"/>
              <a:t>’</a:t>
            </a:r>
            <a:endParaRPr lang="en-US" dirty="0"/>
          </a:p>
          <a:p>
            <a:pPr lvl="1"/>
            <a:r>
              <a:rPr lang="en-US" sz="2000" dirty="0"/>
              <a:t>“</a:t>
            </a:r>
            <a:r>
              <a:rPr lang="en-US" sz="2000" i="1" dirty="0"/>
              <a:t>Okay, I am starting to understand this…” </a:t>
            </a:r>
            <a:r>
              <a:rPr lang="en-US" sz="1600" i="1" dirty="0"/>
              <a:t>(a 7</a:t>
            </a:r>
            <a:r>
              <a:rPr lang="en-US" sz="1600" i="1" baseline="30000" dirty="0"/>
              <a:t>th</a:t>
            </a:r>
            <a:r>
              <a:rPr lang="en-US" sz="1600" i="1" dirty="0"/>
              <a:t> grade math student)</a:t>
            </a:r>
          </a:p>
          <a:p>
            <a:pPr lvl="1"/>
            <a:r>
              <a:rPr lang="en-US" sz="2000" i="1" dirty="0"/>
              <a:t>“I need to practice this section more!” </a:t>
            </a:r>
            <a:r>
              <a:rPr lang="en-US" sz="1600" i="1" dirty="0"/>
              <a:t>(a 10</a:t>
            </a:r>
            <a:r>
              <a:rPr lang="en-US" sz="1600" i="1" baseline="30000" dirty="0"/>
              <a:t>th</a:t>
            </a:r>
            <a:r>
              <a:rPr lang="en-US" sz="1600" i="1" dirty="0"/>
              <a:t> grade band student)</a:t>
            </a:r>
          </a:p>
          <a:p>
            <a:pPr lvl="1"/>
            <a:r>
              <a:rPr lang="en-US" sz="2000" i="1" dirty="0"/>
              <a:t>“I do not know what to do here…” </a:t>
            </a:r>
            <a:r>
              <a:rPr lang="en-US" sz="1200" i="1" dirty="0"/>
              <a:t>(</a:t>
            </a:r>
            <a:r>
              <a:rPr lang="en-US" sz="1600" i="1" dirty="0"/>
              <a:t>a 3</a:t>
            </a:r>
            <a:r>
              <a:rPr lang="en-US" sz="1600" i="1" baseline="30000" dirty="0"/>
              <a:t>rd</a:t>
            </a:r>
            <a:r>
              <a:rPr lang="en-US" sz="1600" i="1" dirty="0"/>
              <a:t> grader at a learning station)</a:t>
            </a:r>
          </a:p>
          <a:p>
            <a:pPr marL="344487" lvl="1" indent="0">
              <a:buNone/>
            </a:pPr>
            <a:endParaRPr sz="1600" dirty="0"/>
          </a:p>
          <a:p>
            <a:r>
              <a:rPr lang="en-US" dirty="0"/>
              <a:t>Metacognition involves </a:t>
            </a:r>
            <a:r>
              <a:rPr b="1" dirty="0"/>
              <a:t>awareness</a:t>
            </a:r>
            <a:r>
              <a:rPr dirty="0"/>
              <a:t> and </a:t>
            </a:r>
            <a:r>
              <a:rPr b="1" dirty="0"/>
              <a:t>control</a:t>
            </a:r>
            <a:r>
              <a:rPr dirty="0"/>
              <a:t> of one’s </a:t>
            </a:r>
            <a:r>
              <a:rPr b="1" dirty="0"/>
              <a:t>cognitive processes</a:t>
            </a:r>
            <a:r>
              <a:rPr dirty="0"/>
              <a:t>.</a:t>
            </a:r>
            <a:endParaRPr lang="en-US" dirty="0"/>
          </a:p>
          <a:p>
            <a:pPr marL="0" indent="0">
              <a:buNone/>
            </a:pPr>
            <a:endParaRPr dirty="0"/>
          </a:p>
          <a:p>
            <a:r>
              <a:rPr dirty="0"/>
              <a:t>Two key components:</a:t>
            </a:r>
            <a:endParaRPr lang="en-US" dirty="0"/>
          </a:p>
          <a:p>
            <a:pPr lvl="1"/>
            <a:r>
              <a:rPr b="1" dirty="0"/>
              <a:t>Knowledge of cognition</a:t>
            </a:r>
            <a:endParaRPr lang="en-US" b="1" dirty="0"/>
          </a:p>
          <a:p>
            <a:pPr lvl="1"/>
            <a:r>
              <a:rPr b="1" dirty="0"/>
              <a:t>Regulation of cognition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u="sng" dirty="0"/>
              <a:t>Knowledge</a:t>
            </a:r>
            <a:r>
              <a:rPr dirty="0"/>
              <a:t> of Cognition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43537"/>
          </a:xfrm>
        </p:spPr>
        <p:txBody>
          <a:bodyPr/>
          <a:lstStyle/>
          <a:p>
            <a:r>
              <a:rPr lang="en-US" dirty="0"/>
              <a:t>Includes knowledge about…</a:t>
            </a:r>
          </a:p>
          <a:p>
            <a:pPr lvl="1"/>
            <a:r>
              <a:rPr lang="en-US" sz="2400" b="1" u="sng" dirty="0"/>
              <a:t>Strategies</a:t>
            </a:r>
            <a:r>
              <a:rPr lang="en-US" sz="2400" b="1" dirty="0"/>
              <a:t>: </a:t>
            </a:r>
            <a:r>
              <a:rPr lang="en-US" altLang="en-US" sz="2400" i="1" dirty="0">
                <a:ea typeface="ＭＳ Ｐゴシック" charset="-128"/>
              </a:rPr>
              <a:t>understanding approaches to learning</a:t>
            </a:r>
          </a:p>
          <a:p>
            <a:pPr lvl="2"/>
            <a:r>
              <a:rPr lang="en-US" altLang="en-US" sz="2000" i="1" dirty="0">
                <a:ea typeface="ＭＳ Ｐゴシック" charset="-128"/>
              </a:rPr>
              <a:t>“I </a:t>
            </a:r>
            <a:r>
              <a:rPr lang="en-US" altLang="en-US" sz="2000" b="1" i="1" dirty="0">
                <a:ea typeface="ＭＳ Ｐゴシック" charset="-128"/>
              </a:rPr>
              <a:t>know</a:t>
            </a:r>
            <a:r>
              <a:rPr lang="en-US" altLang="en-US" sz="2000" i="1" dirty="0">
                <a:ea typeface="ＭＳ Ｐゴシック" charset="-128"/>
              </a:rPr>
              <a:t> it is helpful to stop the video and make sure I understand the material by reviewing my notes.”</a:t>
            </a:r>
          </a:p>
          <a:p>
            <a:pPr lvl="1">
              <a:lnSpc>
                <a:spcPct val="90000"/>
              </a:lnSpc>
              <a:buFont typeface="Wingdings" charset="2"/>
              <a:buChar char="l"/>
              <a:defRPr/>
            </a:pPr>
            <a:r>
              <a:rPr lang="en-US" altLang="en-US" sz="2400" b="1" u="sng" dirty="0">
                <a:ea typeface="ＭＳ Ｐゴシック" charset="-128"/>
              </a:rPr>
              <a:t>Tasks</a:t>
            </a:r>
            <a:r>
              <a:rPr lang="en-US" altLang="en-US" sz="2400" b="1" dirty="0">
                <a:ea typeface="ＭＳ Ｐゴシック" charset="-128"/>
              </a:rPr>
              <a:t>: </a:t>
            </a:r>
            <a:r>
              <a:rPr lang="en-US" altLang="en-US" sz="2400" i="1" dirty="0">
                <a:ea typeface="ＭＳ Ｐゴシック" charset="-128"/>
              </a:rPr>
              <a:t>understanding task demands and what is required to complete them</a:t>
            </a:r>
            <a:endParaRPr lang="en-US" altLang="en-US" sz="2400" b="1" i="1" u="sng" dirty="0">
              <a:ea typeface="ＭＳ Ｐゴシック" charset="-128"/>
            </a:endParaRPr>
          </a:p>
          <a:p>
            <a:pPr lvl="2">
              <a:lnSpc>
                <a:spcPct val="90000"/>
              </a:lnSpc>
              <a:buFont typeface="Wingdings" charset="2"/>
              <a:buChar char="l"/>
              <a:defRPr/>
            </a:pPr>
            <a:r>
              <a:rPr lang="en-US" altLang="en-US" sz="2000" i="1" dirty="0">
                <a:ea typeface="ＭＳ Ｐゴシック" charset="-128"/>
              </a:rPr>
              <a:t>“I </a:t>
            </a:r>
            <a:r>
              <a:rPr lang="en-US" altLang="en-US" sz="2000" b="1" i="1" dirty="0">
                <a:ea typeface="ＭＳ Ｐゴシック" charset="-128"/>
              </a:rPr>
              <a:t>know</a:t>
            </a:r>
            <a:r>
              <a:rPr lang="en-US" altLang="en-US" sz="2000" i="1" dirty="0">
                <a:ea typeface="ＭＳ Ｐゴシック" charset="-128"/>
              </a:rPr>
              <a:t> that reading this newspaper article for homework will be more difficult than reading my textbook”</a:t>
            </a:r>
          </a:p>
          <a:p>
            <a:pPr lvl="1">
              <a:lnSpc>
                <a:spcPct val="90000"/>
              </a:lnSpc>
              <a:buFont typeface="Wingdings" charset="2"/>
              <a:buChar char="l"/>
              <a:defRPr/>
            </a:pPr>
            <a:r>
              <a:rPr lang="en-US" altLang="en-US" sz="2400" b="1" u="sng" dirty="0">
                <a:ea typeface="ＭＳ Ｐゴシック" charset="-128"/>
              </a:rPr>
              <a:t>Self/Knowledge:</a:t>
            </a:r>
            <a:r>
              <a:rPr lang="en-US" altLang="en-US" sz="2400" b="1" dirty="0">
                <a:ea typeface="ＭＳ Ｐゴシック" charset="-128"/>
              </a:rPr>
              <a:t> </a:t>
            </a:r>
            <a:r>
              <a:rPr lang="en-US" altLang="en-US" sz="2400" i="1" dirty="0">
                <a:ea typeface="ＭＳ Ｐゴシック" charset="-128"/>
              </a:rPr>
              <a:t>understanding what one knows and what one does not know (strengths/ weaknesses)</a:t>
            </a:r>
          </a:p>
          <a:p>
            <a:pPr lvl="2">
              <a:lnSpc>
                <a:spcPct val="90000"/>
              </a:lnSpc>
              <a:buFont typeface="Wingdings" charset="2"/>
              <a:buChar char="l"/>
              <a:defRPr/>
            </a:pPr>
            <a:r>
              <a:rPr lang="en-US" altLang="en-US" sz="2000" i="1" dirty="0">
                <a:ea typeface="ＭＳ Ｐゴシック" charset="-128"/>
              </a:rPr>
              <a:t>“I </a:t>
            </a:r>
            <a:r>
              <a:rPr lang="en-US" altLang="en-US" sz="2000" b="1" i="1" dirty="0">
                <a:ea typeface="ＭＳ Ｐゴシック" charset="-128"/>
              </a:rPr>
              <a:t>know</a:t>
            </a:r>
            <a:r>
              <a:rPr lang="en-US" altLang="en-US" sz="2000" i="1" dirty="0">
                <a:ea typeface="ＭＳ Ｐゴシック" charset="-128"/>
              </a:rPr>
              <a:t> that I understand that plants need sunlight, but I do not know why.”</a:t>
            </a:r>
          </a:p>
          <a:p>
            <a:pPr marL="693737" lvl="2" indent="0">
              <a:lnSpc>
                <a:spcPct val="90000"/>
              </a:lnSpc>
              <a:buNone/>
              <a:defRPr/>
            </a:pPr>
            <a:endParaRPr lang="en-US" altLang="en-US" sz="2000" dirty="0">
              <a:ea typeface="ＭＳ Ｐゴシック" charset="-128"/>
            </a:endParaRPr>
          </a:p>
          <a:p>
            <a:pPr marL="0" indent="0" algn="ctr">
              <a:lnSpc>
                <a:spcPct val="90000"/>
              </a:lnSpc>
              <a:buFont typeface="Wingdings" charset="2"/>
              <a:buNone/>
              <a:defRPr/>
            </a:pPr>
            <a:r>
              <a:rPr lang="en-US" altLang="en-US" sz="2400" i="1" dirty="0">
                <a:ea typeface="ＭＳ Ｐゴシック" charset="-128"/>
              </a:rPr>
              <a:t>What is one personal example of how you demonstrated awareness of </a:t>
            </a:r>
            <a:r>
              <a:rPr lang="en-US" altLang="en-US" sz="2400" i="1" u="sng" dirty="0">
                <a:ea typeface="ＭＳ Ｐゴシック" charset="-128"/>
              </a:rPr>
              <a:t>strategies, tasks, self/knowledge</a:t>
            </a:r>
            <a:r>
              <a:rPr lang="en-US" altLang="en-US" sz="2400" i="1" dirty="0">
                <a:ea typeface="ＭＳ Ｐゴシック" charset="-128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u="sng" dirty="0"/>
              <a:t>Regulation</a:t>
            </a:r>
            <a:r>
              <a:rPr dirty="0"/>
              <a:t> of Cognition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Includes abilities to:</a:t>
            </a:r>
            <a:endParaRPr lang="en-US" dirty="0"/>
          </a:p>
          <a:p>
            <a:endParaRPr lang="en-US" dirty="0"/>
          </a:p>
          <a:p>
            <a:pPr lvl="1"/>
            <a:r>
              <a:rPr b="1" u="sng" dirty="0"/>
              <a:t>Plan</a:t>
            </a:r>
            <a:r>
              <a:rPr lang="en-US" dirty="0"/>
              <a:t>: S</a:t>
            </a:r>
            <a:r>
              <a:rPr dirty="0"/>
              <a:t>et goals</a:t>
            </a:r>
            <a:r>
              <a:rPr lang="en-US" dirty="0"/>
              <a:t> &amp; </a:t>
            </a:r>
            <a:r>
              <a:rPr dirty="0"/>
              <a:t>choose strategies</a:t>
            </a:r>
            <a:endParaRPr lang="en-US" dirty="0"/>
          </a:p>
          <a:p>
            <a:pPr marL="344487" lvl="1" indent="0">
              <a:buNone/>
            </a:pPr>
            <a:endParaRPr lang="en-US" dirty="0"/>
          </a:p>
          <a:p>
            <a:pPr lvl="1"/>
            <a:r>
              <a:rPr b="1" u="sng" dirty="0"/>
              <a:t>Monitor</a:t>
            </a:r>
            <a:r>
              <a:rPr lang="en-US" dirty="0"/>
              <a:t>: C</a:t>
            </a:r>
            <a:r>
              <a:rPr dirty="0"/>
              <a:t>heck understanding</a:t>
            </a:r>
            <a:r>
              <a:rPr lang="en-US" dirty="0"/>
              <a:t> &amp; t</a:t>
            </a:r>
            <a:r>
              <a:rPr dirty="0"/>
              <a:t>rack progress</a:t>
            </a:r>
            <a:endParaRPr lang="en-US" dirty="0"/>
          </a:p>
          <a:p>
            <a:pPr lvl="1"/>
            <a:endParaRPr lang="en-US" dirty="0"/>
          </a:p>
          <a:p>
            <a:pPr lvl="1"/>
            <a:r>
              <a:rPr b="1" u="sng" dirty="0"/>
              <a:t>Evaluate</a:t>
            </a:r>
            <a:r>
              <a:rPr lang="en-US" b="1" dirty="0"/>
              <a:t>: </a:t>
            </a:r>
            <a:r>
              <a:rPr lang="en-US" dirty="0"/>
              <a:t>R</a:t>
            </a:r>
            <a:r>
              <a:rPr dirty="0"/>
              <a:t>eflect on outcomes</a:t>
            </a:r>
            <a:r>
              <a:rPr lang="en-US" dirty="0"/>
              <a:t> &amp; </a:t>
            </a:r>
            <a:r>
              <a:rPr dirty="0"/>
              <a:t>adjust strategies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94C57-E612-1E15-85BF-D97132D48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5CD99-BBC5-39B0-18CC-2C1BCF58B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Classroom Strategies for Teaching Metacognition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E9B90-EC7B-426D-8146-4B8A1E6F6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u="sng" dirty="0"/>
              <a:t>Model metacognitive thinking aloud</a:t>
            </a:r>
            <a:endParaRPr lang="en-US" u="sng" dirty="0"/>
          </a:p>
          <a:p>
            <a:pPr>
              <a:buNone/>
            </a:pPr>
            <a:r>
              <a:rPr lang="en-US" dirty="0"/>
              <a:t>Teacher verbalizing their thinking at each step, including…</a:t>
            </a:r>
          </a:p>
          <a:p>
            <a:r>
              <a:rPr lang="en-US" u="sng" dirty="0"/>
              <a:t>choices </a:t>
            </a:r>
            <a:r>
              <a:rPr lang="en-US" dirty="0"/>
              <a:t>to consider/ decisions in the learning process</a:t>
            </a:r>
          </a:p>
          <a:p>
            <a:r>
              <a:rPr lang="en-US" u="sng" dirty="0"/>
              <a:t>questions</a:t>
            </a:r>
            <a:r>
              <a:rPr lang="en-US" dirty="0"/>
              <a:t> they ask themselves</a:t>
            </a:r>
          </a:p>
          <a:p>
            <a:r>
              <a:rPr lang="en-US" u="sng" dirty="0"/>
              <a:t>uncertainty</a:t>
            </a:r>
            <a:r>
              <a:rPr lang="en-US" dirty="0"/>
              <a:t> they might feel</a:t>
            </a:r>
          </a:p>
          <a:p>
            <a:r>
              <a:rPr lang="en-US" u="sng" dirty="0"/>
              <a:t>checking</a:t>
            </a:r>
            <a:r>
              <a:rPr lang="en-US" dirty="0"/>
              <a:t> their work</a:t>
            </a:r>
          </a:p>
          <a:p>
            <a:r>
              <a:rPr lang="en-US" u="sng" dirty="0"/>
              <a:t>adjusting</a:t>
            </a:r>
            <a:r>
              <a:rPr lang="en-US" dirty="0"/>
              <a:t> their approach</a:t>
            </a:r>
          </a:p>
          <a:p>
            <a:pPr marL="0" indent="0" algn="ctr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463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3E760D-8B18-9F16-DEF8-F5849469E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13463-42EA-3813-BDB2-797E3C48B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Classroom Strategies for Teaching Metacognition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1964C-844F-95F2-AC65-1E4B2E8EF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u="sng" dirty="0"/>
              <a:t>Model metacognitive thinking aloud</a:t>
            </a:r>
            <a:endParaRPr lang="en-US" u="sng" dirty="0"/>
          </a:p>
          <a:p>
            <a:pPr>
              <a:buNone/>
            </a:pPr>
            <a:r>
              <a:rPr lang="en-US" dirty="0"/>
              <a:t>Why this strategy is effective…</a:t>
            </a:r>
          </a:p>
          <a:p>
            <a:r>
              <a:rPr lang="en-US" sz="2400" dirty="0"/>
              <a:t>It makes </a:t>
            </a:r>
            <a:r>
              <a:rPr lang="en-US" sz="2400" b="1" dirty="0"/>
              <a:t>hidden thinking visible</a:t>
            </a:r>
            <a:r>
              <a:rPr lang="en-US" sz="2400" dirty="0"/>
              <a:t> — students often only see the final answer, not all the reasoning that led there.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It gives them a model of </a:t>
            </a:r>
            <a:r>
              <a:rPr lang="en-US" sz="2400" b="1" dirty="0"/>
              <a:t>metacognitive regulation</a:t>
            </a:r>
            <a:r>
              <a:rPr lang="en-US" sz="2400" dirty="0"/>
              <a:t> (planning, monitoring, evaluating) that they can emulate.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It supports them in becoming more </a:t>
            </a:r>
            <a:r>
              <a:rPr lang="en-US" sz="2400" b="1" dirty="0"/>
              <a:t>self-aware learners</a:t>
            </a:r>
            <a:r>
              <a:rPr lang="en-US" sz="2400" dirty="0"/>
              <a:t>: noticing when they don’t understand, asking questions, deciding to change strategy, etc.</a:t>
            </a:r>
          </a:p>
          <a:p>
            <a:pPr marL="0" indent="0" algn="ctr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2960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A53C48-D685-A407-FEEE-D82685FBD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8C23C-D7FB-96E4-6E5C-1BBA2276F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Classroom Strategies for Teaching Metacognition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EE26A-FE42-0B91-2DB6-628F8C74E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u="sng" dirty="0"/>
              <a:t>Model metacognitive thinking aloud</a:t>
            </a:r>
            <a:endParaRPr lang="en-US" u="sng" dirty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dirty="0">
                <a:hlinkClick r:id="rId2"/>
              </a:rPr>
              <a:t>Example from an Elementary Classroom</a:t>
            </a:r>
            <a:endParaRPr lang="en-US" dirty="0"/>
          </a:p>
          <a:p>
            <a:pPr algn="ctr">
              <a:buNone/>
            </a:pPr>
            <a:endParaRPr lang="en-US" sz="2400" dirty="0"/>
          </a:p>
          <a:p>
            <a:pPr algn="ctr">
              <a:buNone/>
            </a:pPr>
            <a:r>
              <a:rPr lang="en-US" sz="2200" dirty="0"/>
              <a:t>Can you think of a topic from your content area that would lend itself well for modeling a metacognitive think-aloud?</a:t>
            </a:r>
          </a:p>
          <a:p>
            <a:pPr algn="ctr">
              <a:buNone/>
            </a:pPr>
            <a:r>
              <a:rPr lang="en-US" sz="2200" i="1" dirty="0"/>
              <a:t>OR </a:t>
            </a:r>
          </a:p>
          <a:p>
            <a:pPr algn="ctr">
              <a:buNone/>
            </a:pPr>
            <a:r>
              <a:rPr lang="en-US" sz="2200" dirty="0"/>
              <a:t>Have you had a teacher model metacognitive thinking aloud?</a:t>
            </a:r>
          </a:p>
          <a:p>
            <a:pPr marL="0" indent="0" algn="ctr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4903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Osaka"/>
        <a:cs typeface="Osaka"/>
      </a:majorFont>
      <a:minorFont>
        <a:latin typeface="Arial"/>
        <a:ea typeface="Osaka"/>
        <a:cs typeface="Osak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3289</TotalTime>
  <Words>1003</Words>
  <Application>Microsoft Macintosh PowerPoint</Application>
  <PresentationFormat>On-screen Show (4:3)</PresentationFormat>
  <Paragraphs>126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ＭＳ Ｐゴシック</vt:lpstr>
      <vt:lpstr>Zapf Dingbats</vt:lpstr>
      <vt:lpstr>Arial</vt:lpstr>
      <vt:lpstr>Times New Roman</vt:lpstr>
      <vt:lpstr>Wingdings</vt:lpstr>
      <vt:lpstr>Network</vt:lpstr>
      <vt:lpstr>Blank Presentation</vt:lpstr>
      <vt:lpstr>Please stand up</vt:lpstr>
      <vt:lpstr>PowerPoint Presentation</vt:lpstr>
      <vt:lpstr>What is Metacognition and why is it important?</vt:lpstr>
      <vt:lpstr>What is Metacognition?</vt:lpstr>
      <vt:lpstr>Knowledge of Cognition</vt:lpstr>
      <vt:lpstr>Regulation of Cognition</vt:lpstr>
      <vt:lpstr>Classroom Strategies for Teaching Metacognition</vt:lpstr>
      <vt:lpstr>Classroom Strategies for Teaching Metacognition</vt:lpstr>
      <vt:lpstr>Classroom Strategies for Teaching Metacognition</vt:lpstr>
      <vt:lpstr>Classroom Strategies for Teaching Metacognition</vt:lpstr>
      <vt:lpstr>Classroom Strategies for Teaching Metacognition</vt:lpstr>
      <vt:lpstr>Classroom Strategies for Teaching Metacognition</vt:lpstr>
      <vt:lpstr>Classroom Strategies for Teaching Metacognition</vt:lpstr>
      <vt:lpstr>Classroom Strategies for Teaching Metacognition</vt:lpstr>
      <vt:lpstr>Classroom Strategies for Teaching Metacognition</vt:lpstr>
    </vt:vector>
  </TitlesOfParts>
  <Company>Gustavus Adolphus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Educational Psychology: Developing a Professional Knowledge Base</dc:title>
  <dc:creator>Gustavus Adolphus</dc:creator>
  <cp:lastModifiedBy>Daniel Moos</cp:lastModifiedBy>
  <cp:revision>702</cp:revision>
  <dcterms:created xsi:type="dcterms:W3CDTF">2011-01-04T15:52:43Z</dcterms:created>
  <dcterms:modified xsi:type="dcterms:W3CDTF">2026-01-24T15:14:56Z</dcterms:modified>
</cp:coreProperties>
</file>