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317" r:id="rId2"/>
    <p:sldId id="256" r:id="rId3"/>
    <p:sldId id="275" r:id="rId4"/>
    <p:sldId id="266" r:id="rId5"/>
    <p:sldId id="268" r:id="rId6"/>
    <p:sldId id="269" r:id="rId7"/>
    <p:sldId id="270" r:id="rId8"/>
    <p:sldId id="271" r:id="rId9"/>
    <p:sldId id="272" r:id="rId10"/>
    <p:sldId id="274" r:id="rId11"/>
    <p:sldId id="263" r:id="rId12"/>
    <p:sldId id="264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4"/>
    <p:restoredTop sz="93096"/>
  </p:normalViewPr>
  <p:slideViewPr>
    <p:cSldViewPr snapToGrid="0" snapToObjects="1">
      <p:cViewPr varScale="1">
        <p:scale>
          <a:sx n="132" d="100"/>
          <a:sy n="132" d="100"/>
        </p:scale>
        <p:origin x="96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b0978828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b0978828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Text Slide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To edit the type of question, go back to the "Ask Students a Question" in the Pear Deck sidebar.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b0978828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b0978828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6613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latin typeface="Times New Roman" charset="0"/>
              </a:rPr>
              <a:t>3</a:t>
            </a:r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4506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4506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1559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latin typeface="Times New Roman" charset="0"/>
              </a:rPr>
              <a:t>3</a:t>
            </a:r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4506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4506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402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latin typeface="Times New Roman" charset="0"/>
              </a:rPr>
              <a:t>3</a:t>
            </a:r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4506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4506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4004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latin typeface="Times New Roman" charset="0"/>
              </a:rPr>
              <a:t>3</a:t>
            </a:r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4506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4506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9534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latin typeface="Times New Roman" charset="0"/>
              </a:rPr>
              <a:t>3</a:t>
            </a:r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4506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4506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466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latin typeface="Times New Roman" charset="0"/>
              </a:rPr>
              <a:t>3</a:t>
            </a:r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4506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4506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350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latin typeface="Times New Roman" charset="0"/>
              </a:rPr>
              <a:t>3</a:t>
            </a:r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4506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4506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7600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2BA0B-C903-9E48-A2AD-9E5905435F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857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8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entimeter.com/" TargetMode="External"/><Relationship Id="rId13" Type="http://schemas.openxmlformats.org/officeDocument/2006/relationships/hyperlink" Target="https://www.peardeck.com/" TargetMode="External"/><Relationship Id="rId3" Type="http://schemas.openxmlformats.org/officeDocument/2006/relationships/hyperlink" Target="https://plickers.com/" TargetMode="External"/><Relationship Id="rId7" Type="http://schemas.openxmlformats.org/officeDocument/2006/relationships/hyperlink" Target="https://socrative.com/" TargetMode="External"/><Relationship Id="rId12" Type="http://schemas.openxmlformats.org/officeDocument/2006/relationships/hyperlink" Target="https://nearpod.com/" TargetMode="External"/><Relationship Id="rId17" Type="http://schemas.openxmlformats.org/officeDocument/2006/relationships/hyperlink" Target="http://dontchangethislink.peardeckmagic.zone?eyJ0eXBlIjoiZ29vZ2xlLXNsaWRlcy1hZGRvbi1yZXNwb25zZS1mb290ZXIiLCJsYXN0RWRpdGVkQnkiOiIxMDg5Nzc4NjA0Nzk3Njg3NjI2MzQiLCJwcmVzZW50YXRpb25JZCI6IjF1RlN6RzViS1dqYzdQRmtaOEJHN3paRnlrYUxIdzZXTTZNZHNIUWdSdnNjIiwiY29udGVudElkIjoiY3VzdG9tLXJlc3BvbnNlLWZyZWVSZXNwb25zZS10ZXh0Iiwic2xpZGVJZCI6ImczNWIwOTc4ODI4XzBfNjgiLCJjb250ZW50SW5zdGFuY2VJZCI6IjF1RlN6RzViS1dqYzdQRmtaOEJHN3paRnlrYUxIdzZXTTZNZHNIUWdSdnNjLzlmYjM4ZGMyLTdiYjAtNDQxYi04YmFlLWJhMjUzODIyOGEyMCJ9pearId=magic-pear-metadata-identifier" TargetMode="Externa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olleverywhere.com/" TargetMode="External"/><Relationship Id="rId11" Type="http://schemas.openxmlformats.org/officeDocument/2006/relationships/hyperlink" Target="https://quizlet.com/" TargetMode="External"/><Relationship Id="rId5" Type="http://schemas.openxmlformats.org/officeDocument/2006/relationships/hyperlink" Target="https://kahoot.com/welcomeback/" TargetMode="External"/><Relationship Id="rId15" Type="http://schemas.openxmlformats.org/officeDocument/2006/relationships/hyperlink" Target="http://dontchangethislink.peardeckmagic.zone?eyJ0eXBlIjoiZnJlZVJlc3BvbnNlLXRleHQiLCJkcmFnZ2FibGVzIjpbeyJpZCI6ImRyYWdnYWJsZTAiLCJ0eXBlIjoiaWNvbiIsImljb24iOnsiaWQiOiJkZWZhdWx0LWNpcmNsZSJ9LCJjb2xvciI6IiNENTFEMjgifV0sImRyYWdnYWJsZVNpemUiOjEyLjU1LCJlbWJlZGRhYmxlVXJsIjoiaHR0cHM6Ly8iLCJhbnN3ZXJzIjpbXX0=pearId=magic-pear-shape-identifier" TargetMode="External"/><Relationship Id="rId10" Type="http://schemas.openxmlformats.org/officeDocument/2006/relationships/hyperlink" Target="https://gsuite.google.com/marketplace/app/slides_poll/1056915074982" TargetMode="External"/><Relationship Id="rId4" Type="http://schemas.openxmlformats.org/officeDocument/2006/relationships/hyperlink" Target="https://info.flipgrid.com/" TargetMode="External"/><Relationship Id="rId9" Type="http://schemas.openxmlformats.org/officeDocument/2006/relationships/hyperlink" Target="https://www.google.com/forms/about/" TargetMode="External"/><Relationship Id="rId14" Type="http://schemas.openxmlformats.org/officeDocument/2006/relationships/hyperlink" Target="https://padlet.com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4503648A-85E5-1F4B-AB0B-7C9CC0B9B7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540255"/>
          </a:xfrm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en-US" sz="2000" dirty="0">
                <a:ea typeface="ＭＳ Ｐゴシック" panose="020B0600070205080204" pitchFamily="34" charset="-128"/>
              </a:rPr>
              <a:t>We are almost two weeks into the semester…</a:t>
            </a:r>
          </a:p>
        </p:txBody>
      </p:sp>
      <p:sp>
        <p:nvSpPr>
          <p:cNvPr id="15362" name="Content Placeholder 1">
            <a:extLst>
              <a:ext uri="{FF2B5EF4-FFF2-40B4-BE49-F238E27FC236}">
                <a16:creationId xmlns:a16="http://schemas.microsoft.com/office/drawing/2014/main" id="{BC463B83-333C-FC48-B1A7-D91344CC92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71574" y="366730"/>
            <a:ext cx="6800850" cy="540255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What Blob represents how you are feeling?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" name="Picture 2" descr="A drawing of a tree with people on it&#10;&#10;Description automatically generated">
            <a:extLst>
              <a:ext uri="{FF2B5EF4-FFF2-40B4-BE49-F238E27FC236}">
                <a16:creationId xmlns:a16="http://schemas.microsoft.com/office/drawing/2014/main" id="{9ED40566-E859-B223-9272-49A5951FF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696" y="792272"/>
            <a:ext cx="3236608" cy="44435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8581"/>
            <a:ext cx="9144000" cy="857250"/>
          </a:xfrm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en-US" sz="2700" dirty="0">
                <a:solidFill>
                  <a:schemeClr val="tx1"/>
                </a:solidFill>
                <a:ea typeface="ＭＳ Ｐゴシック" charset="-128"/>
              </a:rPr>
              <a:t>How Should We Assess Student Learning?</a:t>
            </a:r>
            <a:br>
              <a:rPr lang="en-US" altLang="en-US" sz="2700" dirty="0">
                <a:solidFill>
                  <a:schemeClr val="tx1"/>
                </a:solidFill>
                <a:ea typeface="ＭＳ Ｐゴシック" charset="-128"/>
              </a:rPr>
            </a:br>
            <a:r>
              <a:rPr lang="en-US" altLang="en-US" sz="2700" i="1" dirty="0">
                <a:solidFill>
                  <a:schemeClr val="tx1"/>
                </a:solidFill>
                <a:ea typeface="ＭＳ Ｐゴシック" charset="-128"/>
              </a:rPr>
              <a:t>“Lesson Plan/Single Class Level” (continued)</a:t>
            </a:r>
            <a:br>
              <a:rPr lang="en-US" altLang="en-US" sz="2700" i="1" dirty="0">
                <a:solidFill>
                  <a:schemeClr val="tx1"/>
                </a:solidFill>
                <a:ea typeface="ＭＳ Ｐゴシック" charset="-128"/>
              </a:rPr>
            </a:br>
            <a:r>
              <a:rPr lang="en-US" altLang="en-US" sz="2700" dirty="0">
                <a:solidFill>
                  <a:schemeClr val="tx1"/>
                </a:solidFill>
                <a:ea typeface="ＭＳ Ｐゴシック" charset="-128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143000"/>
            <a:ext cx="76327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670300"/>
            <a:ext cx="80518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04474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100700" y="53200"/>
            <a:ext cx="8731500" cy="7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Just a few options for you to explore (</a:t>
            </a:r>
            <a:r>
              <a:rPr lang="en" i="1" dirty="0"/>
              <a:t>there are many more!)</a:t>
            </a:r>
            <a:endParaRPr sz="2500" i="1" dirty="0"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448889" y="978196"/>
            <a:ext cx="3934623" cy="331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Plickers</a:t>
            </a:r>
            <a:r>
              <a:rPr lang="en" dirty="0"/>
              <a:t>: Efficient formative assessment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u="sng" dirty="0">
                <a:solidFill>
                  <a:schemeClr val="hlink"/>
                </a:solidFill>
                <a:hlinkClick r:id="rId4"/>
              </a:rPr>
              <a:t>Flipgrid</a:t>
            </a:r>
            <a:r>
              <a:rPr lang="en" dirty="0"/>
              <a:t>; Video discussion platform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u="sng" dirty="0">
                <a:solidFill>
                  <a:schemeClr val="hlink"/>
                </a:solidFill>
                <a:hlinkClick r:id="rId5"/>
              </a:rPr>
              <a:t>Kahoot</a:t>
            </a:r>
            <a:r>
              <a:rPr lang="en" dirty="0"/>
              <a:t>: Engaging Assessment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u="sng" dirty="0">
                <a:solidFill>
                  <a:schemeClr val="hlink"/>
                </a:solidFill>
                <a:hlinkClick r:id="rId6"/>
              </a:rPr>
              <a:t>Poll Everywhere</a:t>
            </a:r>
            <a:r>
              <a:rPr lang="en" dirty="0"/>
              <a:t>: Efficient feedback and assessment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u="sng" dirty="0">
                <a:solidFill>
                  <a:schemeClr val="hlink"/>
                </a:solidFill>
                <a:hlinkClick r:id="rId7"/>
              </a:rPr>
              <a:t>Socrative</a:t>
            </a:r>
            <a:r>
              <a:rPr lang="en" dirty="0"/>
              <a:t>: On the fly assessment; note there are both teacher and student versions of this app, both are needed for it to work)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u="sng" dirty="0">
                <a:solidFill>
                  <a:schemeClr val="accent5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Mentimeter</a:t>
            </a:r>
            <a:r>
              <a:rPr lang="en" dirty="0"/>
              <a:t>: Creative and interactive presentation; the word cloud option takes students’ responses and makes them visually and aesthetically interesting)</a:t>
            </a:r>
            <a:endParaRPr dirty="0"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2"/>
          </p:nvPr>
        </p:nvSpPr>
        <p:spPr>
          <a:xfrm>
            <a:off x="4832400" y="1018250"/>
            <a:ext cx="39999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7. </a:t>
            </a:r>
            <a:r>
              <a:rPr lang="en" dirty="0">
                <a:solidFill>
                  <a:srgbClr val="9900FF"/>
                </a:solidFill>
                <a:hlinkClick r:id="rId9"/>
              </a:rPr>
              <a:t>Google Forms</a:t>
            </a:r>
            <a:r>
              <a:rPr lang="en" dirty="0">
                <a:hlinkClick r:id="rId9"/>
              </a:rPr>
              <a:t> </a:t>
            </a:r>
            <a:r>
              <a:rPr lang="en" dirty="0"/>
              <a:t>(I use frequently because of ease-of-use; though any app is user friendly if you commit to learning it. Also consider other add-ons like </a:t>
            </a:r>
            <a:r>
              <a:rPr lang="en" u="sng" dirty="0">
                <a:solidFill>
                  <a:schemeClr val="hlink"/>
                </a:solidFill>
                <a:hlinkClick r:id="rId10"/>
              </a:rPr>
              <a:t>Slides Poll</a:t>
            </a:r>
            <a:r>
              <a:rPr lang="en" dirty="0"/>
              <a:t>)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8. </a:t>
            </a:r>
            <a:r>
              <a:rPr lang="en" u="sng" dirty="0">
                <a:solidFill>
                  <a:schemeClr val="hlink"/>
                </a:solidFill>
                <a:hlinkClick r:id="rId11"/>
              </a:rPr>
              <a:t>Quizlet</a:t>
            </a:r>
            <a:r>
              <a:rPr lang="en" dirty="0"/>
              <a:t> (recent student teachers using this app in their student </a:t>
            </a:r>
            <a:r>
              <a:rPr lang="en-US" dirty="0"/>
              <a:t>teaching)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9. </a:t>
            </a:r>
            <a:r>
              <a:rPr lang="en" u="sng" dirty="0">
                <a:solidFill>
                  <a:schemeClr val="hlink"/>
                </a:solidFill>
                <a:hlinkClick r:id="rId12"/>
              </a:rPr>
              <a:t>Nearpod</a:t>
            </a:r>
            <a:r>
              <a:rPr lang="en" dirty="0"/>
              <a:t> (does more than allow you to create presentations!)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10. </a:t>
            </a:r>
            <a:r>
              <a:rPr lang="en" u="sng" dirty="0">
                <a:solidFill>
                  <a:schemeClr val="hlink"/>
                </a:solidFill>
                <a:hlinkClick r:id="rId13"/>
              </a:rPr>
              <a:t>Pear Deck</a:t>
            </a:r>
            <a:endParaRPr lang="en-US" u="sng" dirty="0">
              <a:solidFill>
                <a:schemeClr val="hlink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-US" dirty="0"/>
              <a:t>11.  </a:t>
            </a:r>
            <a:r>
              <a:rPr lang="en-US" u="sng" dirty="0">
                <a:solidFill>
                  <a:schemeClr val="accent5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Padlet</a:t>
            </a:r>
            <a:r>
              <a:rPr lang="en-US" dirty="0"/>
              <a:t>: Digital canvas; multiple students can post to the came board at the same time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US" u="sng" dirty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6" name="Google Shape;106;p20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0" y="44291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>
            <a:hlinkClick r:id="rId17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543525" y="283975"/>
            <a:ext cx="8535600" cy="460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Next Steps:</a:t>
            </a:r>
            <a:endParaRPr sz="4000" dirty="0"/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SzPts val="4000"/>
              <a:buAutoNum type="arabicParenBoth"/>
            </a:pPr>
            <a:r>
              <a:rPr lang="en-US" sz="4000" dirty="0"/>
              <a:t> </a:t>
            </a:r>
            <a:r>
              <a:rPr lang="en" sz="4000" dirty="0"/>
              <a:t>Explore Student Response Apps: Challenge yourself!</a:t>
            </a:r>
            <a:endParaRPr sz="4000" dirty="0"/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SzPts val="4000"/>
              <a:buAutoNum type="arabicParenBoth"/>
            </a:pPr>
            <a:r>
              <a:rPr lang="en-US" sz="4000" dirty="0"/>
              <a:t> </a:t>
            </a:r>
            <a:r>
              <a:rPr lang="en" sz="4000" dirty="0"/>
              <a:t>Choose a student response app</a:t>
            </a:r>
            <a:endParaRPr sz="4000" dirty="0"/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SzPts val="4000"/>
              <a:buAutoNum type="arabicParenBoth"/>
            </a:pPr>
            <a:r>
              <a:rPr lang="en-US" sz="4000" dirty="0"/>
              <a:t> </a:t>
            </a:r>
            <a:r>
              <a:rPr lang="en" sz="4000" dirty="0"/>
              <a:t>Add an example to your website (follow the rubric!)</a:t>
            </a:r>
            <a:endParaRPr sz="4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448532" y="2182058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Student Response Apps</a:t>
            </a:r>
            <a:r>
              <a:rPr lang="en-US" dirty="0"/>
              <a:t>: using technology to assess student learning</a:t>
            </a:r>
            <a:endParaRPr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0" y="-27978"/>
            <a:ext cx="9435548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Opening Questions</a:t>
            </a:r>
            <a:endParaRPr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12700" y="1784250"/>
            <a:ext cx="8118600" cy="2005872"/>
          </a:xfrm>
        </p:spPr>
        <p:txBody>
          <a:bodyPr/>
          <a:lstStyle/>
          <a:p>
            <a:r>
              <a:rPr lang="en-US" dirty="0"/>
              <a:t>(1) Why do you think teachers should assess learning?</a:t>
            </a:r>
          </a:p>
          <a:p>
            <a:endParaRPr lang="en-US" dirty="0"/>
          </a:p>
          <a:p>
            <a:r>
              <a:rPr lang="en-US" dirty="0"/>
              <a:t>(2) Based on your experiences, what are effective and/or ineffective assessments?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314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8581"/>
            <a:ext cx="9144000" cy="857250"/>
          </a:xfrm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en-US" sz="2700" dirty="0">
                <a:solidFill>
                  <a:schemeClr val="tx1"/>
                </a:solidFill>
                <a:ea typeface="ＭＳ Ｐゴシック" charset="-128"/>
              </a:rPr>
              <a:t>How Should Teachers Assess Student Learning?</a:t>
            </a:r>
            <a:br>
              <a:rPr lang="en-US" altLang="en-US" sz="2700" dirty="0">
                <a:solidFill>
                  <a:schemeClr val="tx1"/>
                </a:solidFill>
                <a:ea typeface="ＭＳ Ｐゴシック" charset="-128"/>
              </a:rPr>
            </a:br>
            <a:r>
              <a:rPr lang="en-US" altLang="en-US" sz="2700" i="1" dirty="0">
                <a:solidFill>
                  <a:schemeClr val="tx1"/>
                </a:solidFill>
                <a:ea typeface="ＭＳ Ｐゴシック" charset="-128"/>
              </a:rPr>
              <a:t>“Unit Level”</a:t>
            </a:r>
            <a:br>
              <a:rPr lang="en-US" altLang="en-US" sz="2700" i="1" dirty="0">
                <a:solidFill>
                  <a:schemeClr val="tx1"/>
                </a:solidFill>
                <a:ea typeface="ＭＳ Ｐゴシック" charset="-128"/>
              </a:rPr>
            </a:br>
            <a:r>
              <a:rPr lang="en-US" altLang="en-US" sz="2700" dirty="0">
                <a:solidFill>
                  <a:schemeClr val="tx1"/>
                </a:solidFill>
                <a:ea typeface="ＭＳ Ｐゴシック" charset="-128"/>
              </a:rPr>
              <a:t> </a:t>
            </a:r>
          </a:p>
        </p:txBody>
      </p:sp>
      <p:cxnSp>
        <p:nvCxnSpPr>
          <p:cNvPr id="11" name="Straight Connector 3"/>
          <p:cNvCxnSpPr>
            <a:cxnSpLocks noChangeShapeType="1"/>
          </p:cNvCxnSpPr>
          <p:nvPr/>
        </p:nvCxnSpPr>
        <p:spPr bwMode="auto">
          <a:xfrm>
            <a:off x="0" y="2286000"/>
            <a:ext cx="8915400" cy="0"/>
          </a:xfrm>
          <a:prstGeom prst="line">
            <a:avLst/>
          </a:prstGeom>
          <a:noFill/>
          <a:ln w="2381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51469" y="3050717"/>
            <a:ext cx="297180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000" b="1">
                <a:solidFill>
                  <a:srgbClr val="0070C0"/>
                </a:solidFill>
              </a:rPr>
              <a:t>Beginning of Learning Unit</a:t>
            </a:r>
            <a:endParaRPr lang="en-US" altLang="en-US" sz="200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073400" y="3900488"/>
            <a:ext cx="29718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000" b="1" dirty="0"/>
              <a:t>Formative</a:t>
            </a:r>
          </a:p>
          <a:p>
            <a:pPr algn="ctr"/>
            <a:r>
              <a:rPr lang="en-US" altLang="en-US" sz="2000" dirty="0"/>
              <a:t>Keeping Track &amp; Checking up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943600" y="3900488"/>
            <a:ext cx="297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000" b="1" dirty="0"/>
              <a:t>Summative</a:t>
            </a:r>
          </a:p>
          <a:p>
            <a:pPr algn="ctr"/>
            <a:r>
              <a:rPr lang="en-US" altLang="en-US" sz="2000" dirty="0"/>
              <a:t>Making Sure</a:t>
            </a: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5943600" y="3040063"/>
            <a:ext cx="297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000" b="1">
                <a:solidFill>
                  <a:srgbClr val="0070C0"/>
                </a:solidFill>
              </a:rPr>
              <a:t>End</a:t>
            </a:r>
          </a:p>
          <a:p>
            <a:pPr algn="ctr"/>
            <a:r>
              <a:rPr lang="en-US" altLang="en-US" sz="2000" b="1" dirty="0">
                <a:solidFill>
                  <a:srgbClr val="0070C0"/>
                </a:solidFill>
              </a:rPr>
              <a:t>of Learning Unit</a:t>
            </a:r>
            <a:endParaRPr lang="en-US" altLang="en-US" sz="2000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346450" y="3900488"/>
            <a:ext cx="2286000" cy="1014412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39700" y="3900488"/>
            <a:ext cx="297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000" b="1" dirty="0"/>
              <a:t>Pre-assessment</a:t>
            </a:r>
          </a:p>
          <a:p>
            <a:pPr algn="ctr"/>
            <a:r>
              <a:rPr lang="en-US" altLang="en-US" sz="2000" dirty="0"/>
              <a:t>Finding out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14350" y="3900488"/>
            <a:ext cx="2286000" cy="1014412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922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4" grpId="0"/>
      <p:bldP spid="15" grpId="0"/>
      <p:bldP spid="16" grpId="0" animBg="1"/>
      <p:bldP spid="23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8581"/>
            <a:ext cx="9144000" cy="857250"/>
          </a:xfrm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en-US" sz="2700" dirty="0">
                <a:solidFill>
                  <a:schemeClr val="tx1"/>
                </a:solidFill>
                <a:ea typeface="ＭＳ Ｐゴシック" charset="-128"/>
              </a:rPr>
              <a:t>How Should Teachers Assess Student Learning?</a:t>
            </a:r>
            <a:br>
              <a:rPr lang="en-US" altLang="en-US" sz="2700" dirty="0">
                <a:solidFill>
                  <a:schemeClr val="tx1"/>
                </a:solidFill>
                <a:ea typeface="ＭＳ Ｐゴシック" charset="-128"/>
              </a:rPr>
            </a:br>
            <a:r>
              <a:rPr lang="en-US" altLang="en-US" sz="2700" i="1" dirty="0">
                <a:solidFill>
                  <a:schemeClr val="tx1"/>
                </a:solidFill>
                <a:ea typeface="ＭＳ Ｐゴシック" charset="-128"/>
              </a:rPr>
              <a:t>“Unit Level” (continued)</a:t>
            </a:r>
            <a:br>
              <a:rPr lang="en-US" altLang="en-US" sz="2700" i="1" dirty="0">
                <a:solidFill>
                  <a:schemeClr val="tx1"/>
                </a:solidFill>
                <a:ea typeface="ＭＳ Ｐゴシック" charset="-128"/>
              </a:rPr>
            </a:br>
            <a:r>
              <a:rPr lang="en-US" altLang="en-US" sz="2700" dirty="0">
                <a:solidFill>
                  <a:schemeClr val="tx1"/>
                </a:solidFill>
                <a:ea typeface="ＭＳ Ｐゴシック" charset="-128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136596"/>
            <a:ext cx="91440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en-US" sz="2000" u="sng" dirty="0"/>
              <a:t>What is a pre-assessment and what are some examples?</a:t>
            </a:r>
          </a:p>
          <a:p>
            <a:pPr algn="ctr">
              <a:defRPr/>
            </a:pPr>
            <a:r>
              <a:rPr lang="en-US" sz="2000" i="1" dirty="0"/>
              <a:t>Assessment that evaluates </a:t>
            </a:r>
            <a:r>
              <a:rPr lang="en-US" sz="2000" b="1" i="1" dirty="0"/>
              <a:t>students’ strengths</a:t>
            </a:r>
            <a:r>
              <a:rPr lang="en-US" sz="2000" i="1" dirty="0"/>
              <a:t>, </a:t>
            </a:r>
            <a:r>
              <a:rPr lang="en-US" sz="2000" b="1" i="1" dirty="0"/>
              <a:t>opportunities for growth</a:t>
            </a:r>
            <a:r>
              <a:rPr lang="en-US" sz="2000" i="1" dirty="0"/>
              <a:t>, </a:t>
            </a:r>
            <a:r>
              <a:rPr lang="en-US" sz="2000" b="1" i="1" dirty="0"/>
              <a:t>prior knowledge/skills</a:t>
            </a:r>
            <a:r>
              <a:rPr lang="en-US" sz="2000" i="1" dirty="0"/>
              <a:t>, and/or </a:t>
            </a:r>
            <a:r>
              <a:rPr lang="en-US" sz="2000" b="1" i="1" dirty="0"/>
              <a:t>interests</a:t>
            </a:r>
            <a:r>
              <a:rPr lang="en-US" sz="2000" i="1" dirty="0"/>
              <a:t> prior to learning unit; </a:t>
            </a:r>
          </a:p>
          <a:p>
            <a:pPr algn="ctr">
              <a:defRPr/>
            </a:pPr>
            <a:r>
              <a:rPr lang="en-US" sz="2000" i="1" dirty="0"/>
              <a:t>used to inform planning and demonstrate growth</a:t>
            </a:r>
          </a:p>
          <a:p>
            <a:pPr marL="342900" indent="-342900">
              <a:defRPr/>
            </a:pPr>
            <a:r>
              <a:rPr lang="en-US" sz="1800" b="1" dirty="0"/>
              <a:t>Quick! 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sz="1800" dirty="0"/>
              <a:t>No need to intimidate your students before the learning unit!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sz="1800" dirty="0"/>
              <a:t>Do students need 20 questions to demonstrate they know how to add decimals?</a:t>
            </a:r>
          </a:p>
          <a:p>
            <a:pPr>
              <a:defRPr/>
            </a:pPr>
            <a:r>
              <a:rPr lang="en-US" sz="1800" b="1" dirty="0"/>
              <a:t>Focused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sz="1800" dirty="0"/>
              <a:t>Unit probably too large; every single lesson too much work for you!</a:t>
            </a:r>
          </a:p>
          <a:p>
            <a:pPr>
              <a:defRPr/>
            </a:pPr>
            <a:r>
              <a:rPr lang="en-US" sz="1800" b="1" dirty="0"/>
              <a:t>…but Comprehensive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sz="1800" dirty="0"/>
              <a:t>Cover spectrum of understanding</a:t>
            </a:r>
          </a:p>
          <a:p>
            <a:pPr>
              <a:defRPr/>
            </a:pPr>
            <a:r>
              <a:rPr lang="en-US" sz="1800" b="1" dirty="0"/>
              <a:t>Sensitive/Empathetic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sz="1800" dirty="0"/>
              <a:t>Explain rationale behind pre-assessment and expectations</a:t>
            </a:r>
          </a:p>
        </p:txBody>
      </p:sp>
    </p:spTree>
    <p:extLst>
      <p:ext uri="{BB962C8B-B14F-4D97-AF65-F5344CB8AC3E}">
        <p14:creationId xmlns:p14="http://schemas.microsoft.com/office/powerpoint/2010/main" val="2083492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8581"/>
            <a:ext cx="9144000" cy="857250"/>
          </a:xfrm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en-US" sz="2700" dirty="0">
                <a:solidFill>
                  <a:schemeClr val="tx1"/>
                </a:solidFill>
                <a:ea typeface="ＭＳ Ｐゴシック" charset="-128"/>
              </a:rPr>
              <a:t>How Should We Assess Student Learning?</a:t>
            </a:r>
            <a:br>
              <a:rPr lang="en-US" altLang="en-US" sz="2700" dirty="0">
                <a:solidFill>
                  <a:schemeClr val="tx1"/>
                </a:solidFill>
                <a:ea typeface="ＭＳ Ｐゴシック" charset="-128"/>
              </a:rPr>
            </a:br>
            <a:r>
              <a:rPr lang="en-US" altLang="en-US" sz="2700" i="1" dirty="0">
                <a:solidFill>
                  <a:schemeClr val="tx1"/>
                </a:solidFill>
                <a:ea typeface="ＭＳ Ｐゴシック" charset="-128"/>
              </a:rPr>
              <a:t>“Unit Level” (continued)</a:t>
            </a:r>
            <a:br>
              <a:rPr lang="en-US" altLang="en-US" sz="2700" i="1" dirty="0">
                <a:solidFill>
                  <a:schemeClr val="tx1"/>
                </a:solidFill>
                <a:ea typeface="ＭＳ Ｐゴシック" charset="-128"/>
              </a:rPr>
            </a:br>
            <a:r>
              <a:rPr lang="en-US" altLang="en-US" sz="2700" dirty="0">
                <a:solidFill>
                  <a:schemeClr val="tx1"/>
                </a:solidFill>
                <a:ea typeface="ＭＳ Ｐゴシック" charset="-128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02159"/>
            <a:ext cx="9144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1800" b="1" dirty="0"/>
          </a:p>
          <a:p>
            <a:pPr>
              <a:defRPr/>
            </a:pPr>
            <a:r>
              <a:rPr lang="en-US" sz="1800" b="1" dirty="0"/>
              <a:t>First &amp; Final Thoughts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sz="1600" dirty="0"/>
              <a:t>Prior to learning unit, ask students to share initial thoughts and personal interests; revisit at end of learning unit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800" b="1" dirty="0"/>
              <a:t>Wonder Board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sz="1600" dirty="0"/>
              <a:t>After introducing topics for learning unit, students post questions on display board; update throughout learning unit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800" b="1" dirty="0"/>
              <a:t>Scale of Certainty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sz="1600" dirty="0"/>
              <a:t>Students brainstorm what they know already and post ideas on display of certainty (“very uncertain” to “very certain”); discuss and update throughout learning unit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800" b="1" dirty="0"/>
              <a:t>Concept Map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sz="1600" dirty="0"/>
              <a:t>Students create “map” of ideas in learning unit; update as progress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800" b="1" dirty="0"/>
              <a:t>KWL </a:t>
            </a:r>
            <a:r>
              <a:rPr lang="en-US" sz="1800" dirty="0"/>
              <a:t>charts (“</a:t>
            </a:r>
            <a:r>
              <a:rPr lang="en-US" sz="1800" b="1" dirty="0"/>
              <a:t>K</a:t>
            </a:r>
            <a:r>
              <a:rPr lang="en-US" sz="1800" dirty="0"/>
              <a:t>now”  “</a:t>
            </a:r>
            <a:r>
              <a:rPr lang="en-US" sz="1800" b="1" dirty="0"/>
              <a:t>W</a:t>
            </a:r>
            <a:r>
              <a:rPr lang="en-US" sz="1800" dirty="0"/>
              <a:t>ant to know” ”</a:t>
            </a:r>
            <a:r>
              <a:rPr lang="en-US" sz="1800" b="1" dirty="0"/>
              <a:t>L</a:t>
            </a:r>
            <a:r>
              <a:rPr lang="en-US" sz="1800" dirty="0"/>
              <a:t>earned”)</a:t>
            </a:r>
          </a:p>
        </p:txBody>
      </p:sp>
    </p:spTree>
    <p:extLst>
      <p:ext uri="{BB962C8B-B14F-4D97-AF65-F5344CB8AC3E}">
        <p14:creationId xmlns:p14="http://schemas.microsoft.com/office/powerpoint/2010/main" val="1957567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8581"/>
            <a:ext cx="9144000" cy="857250"/>
          </a:xfrm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en-US" sz="2700" dirty="0">
                <a:solidFill>
                  <a:schemeClr val="tx1"/>
                </a:solidFill>
                <a:ea typeface="ＭＳ Ｐゴシック" charset="-128"/>
              </a:rPr>
              <a:t>How Should We Assess Student Learning?</a:t>
            </a:r>
            <a:br>
              <a:rPr lang="en-US" altLang="en-US" sz="2700" dirty="0">
                <a:solidFill>
                  <a:schemeClr val="tx1"/>
                </a:solidFill>
                <a:ea typeface="ＭＳ Ｐゴシック" charset="-128"/>
              </a:rPr>
            </a:br>
            <a:r>
              <a:rPr lang="en-US" altLang="en-US" sz="2700" i="1" dirty="0">
                <a:solidFill>
                  <a:schemeClr val="tx1"/>
                </a:solidFill>
                <a:ea typeface="ＭＳ Ｐゴシック" charset="-128"/>
              </a:rPr>
              <a:t>“Lesson Plan/Single Class Level” (continued)</a:t>
            </a:r>
            <a:br>
              <a:rPr lang="en-US" altLang="en-US" sz="2700" i="1" dirty="0">
                <a:solidFill>
                  <a:schemeClr val="tx1"/>
                </a:solidFill>
                <a:ea typeface="ＭＳ Ｐゴシック" charset="-128"/>
              </a:rPr>
            </a:br>
            <a:r>
              <a:rPr lang="en-US" altLang="en-US" sz="2700" dirty="0">
                <a:solidFill>
                  <a:schemeClr val="tx1"/>
                </a:solidFill>
                <a:ea typeface="ＭＳ Ｐゴシック" charset="-128"/>
              </a:rPr>
              <a:t>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1096252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u="sng" dirty="0"/>
              <a:t>What is a formative assessment and what are examples?</a:t>
            </a:r>
          </a:p>
          <a:p>
            <a:pPr algn="ctr">
              <a:defRPr/>
            </a:pPr>
            <a:r>
              <a:rPr lang="en-US" i="1" dirty="0"/>
              <a:t>Assessment that evaluates </a:t>
            </a:r>
            <a:r>
              <a:rPr lang="en-US" b="1" i="1" dirty="0"/>
              <a:t>students’ strengths</a:t>
            </a:r>
            <a:r>
              <a:rPr lang="en-US" i="1" dirty="0"/>
              <a:t>, </a:t>
            </a:r>
            <a:r>
              <a:rPr lang="en-US" b="1" i="1" dirty="0"/>
              <a:t>opportunities for growth</a:t>
            </a:r>
            <a:r>
              <a:rPr lang="en-US" i="1" dirty="0"/>
              <a:t>, </a:t>
            </a:r>
            <a:r>
              <a:rPr lang="en-US" b="1" i="1" dirty="0"/>
              <a:t>prior knowledge/skills</a:t>
            </a:r>
            <a:r>
              <a:rPr lang="en-US" i="1" dirty="0"/>
              <a:t>, and/or </a:t>
            </a:r>
            <a:r>
              <a:rPr lang="en-US" b="1" i="1" dirty="0"/>
              <a:t>interests</a:t>
            </a:r>
            <a:r>
              <a:rPr lang="en-US" i="1" dirty="0"/>
              <a:t> </a:t>
            </a:r>
            <a:r>
              <a:rPr lang="en-US" i="1" u="sng" dirty="0"/>
              <a:t>during</a:t>
            </a:r>
            <a:r>
              <a:rPr lang="en-US" i="1" dirty="0"/>
              <a:t> learning unit; </a:t>
            </a:r>
          </a:p>
          <a:p>
            <a:pPr algn="ctr">
              <a:defRPr/>
            </a:pPr>
            <a:r>
              <a:rPr lang="en-US" i="1" dirty="0"/>
              <a:t>used to inform planning and demonstrate growth</a:t>
            </a:r>
          </a:p>
          <a:p>
            <a:pPr algn="ctr" eaLnBrk="1" hangingPunct="1"/>
            <a:endParaRPr lang="en-US" altLang="en-US" i="1" dirty="0"/>
          </a:p>
          <a:p>
            <a:pPr eaLnBrk="1" hangingPunct="1">
              <a:buFont typeface="Arial" charset="0"/>
              <a:buChar char="•"/>
            </a:pPr>
            <a:r>
              <a:rPr lang="en-US" altLang="en-US" dirty="0"/>
              <a:t>Based on specific learning targets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dirty="0"/>
              <a:t>Provides evidence of student learning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dirty="0"/>
              <a:t>Informs instruction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dirty="0"/>
              <a:t>Involves students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dirty="0"/>
              <a:t>Provides specific &amp; actionable feedback</a:t>
            </a:r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2558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8581"/>
            <a:ext cx="9144000" cy="857250"/>
          </a:xfrm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en-US" sz="2700" dirty="0">
                <a:solidFill>
                  <a:schemeClr val="tx1"/>
                </a:solidFill>
                <a:ea typeface="ＭＳ Ｐゴシック" charset="-128"/>
              </a:rPr>
              <a:t>How Should We Assess Student Learning?</a:t>
            </a:r>
            <a:br>
              <a:rPr lang="en-US" altLang="en-US" sz="2700" dirty="0">
                <a:solidFill>
                  <a:schemeClr val="tx1"/>
                </a:solidFill>
                <a:ea typeface="ＭＳ Ｐゴシック" charset="-128"/>
              </a:rPr>
            </a:br>
            <a:r>
              <a:rPr lang="en-US" altLang="en-US" sz="2700" i="1" dirty="0">
                <a:solidFill>
                  <a:schemeClr val="tx1"/>
                </a:solidFill>
                <a:ea typeface="ＭＳ Ｐゴシック" charset="-128"/>
              </a:rPr>
              <a:t>“Lesson Plan/Single Class Level” (continued)</a:t>
            </a:r>
            <a:br>
              <a:rPr lang="en-US" altLang="en-US" sz="2700" i="1" dirty="0">
                <a:solidFill>
                  <a:schemeClr val="tx1"/>
                </a:solidFill>
                <a:ea typeface="ＭＳ Ｐゴシック" charset="-128"/>
              </a:rPr>
            </a:br>
            <a:r>
              <a:rPr lang="en-US" altLang="en-US" sz="2700" dirty="0">
                <a:solidFill>
                  <a:schemeClr val="tx1"/>
                </a:solidFill>
                <a:ea typeface="ＭＳ Ｐゴシック" charset="-128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44600"/>
            <a:ext cx="2616200" cy="184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585" y="1424302"/>
            <a:ext cx="2540296" cy="166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11" y="3360896"/>
            <a:ext cx="1842977" cy="1651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585" y="3360896"/>
            <a:ext cx="2589619" cy="17445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65400" y="3396360"/>
            <a:ext cx="299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“Signals”</a:t>
            </a:r>
          </a:p>
        </p:txBody>
      </p:sp>
    </p:spTree>
    <p:extLst>
      <p:ext uri="{BB962C8B-B14F-4D97-AF65-F5344CB8AC3E}">
        <p14:creationId xmlns:p14="http://schemas.microsoft.com/office/powerpoint/2010/main" val="1354453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8581"/>
            <a:ext cx="9144000" cy="857250"/>
          </a:xfrm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en-US" sz="2700" dirty="0">
                <a:solidFill>
                  <a:schemeClr val="tx1"/>
                </a:solidFill>
                <a:ea typeface="ＭＳ Ｐゴシック" charset="-128"/>
              </a:rPr>
              <a:t>How Should We Assess Student Learning?</a:t>
            </a:r>
            <a:br>
              <a:rPr lang="en-US" altLang="en-US" sz="2700" dirty="0">
                <a:solidFill>
                  <a:schemeClr val="tx1"/>
                </a:solidFill>
                <a:ea typeface="ＭＳ Ｐゴシック" charset="-128"/>
              </a:rPr>
            </a:br>
            <a:r>
              <a:rPr lang="en-US" altLang="en-US" sz="2700" i="1" dirty="0">
                <a:solidFill>
                  <a:schemeClr val="tx1"/>
                </a:solidFill>
                <a:ea typeface="ＭＳ Ｐゴシック" charset="-128"/>
              </a:rPr>
              <a:t>“Lesson Plan/Single Class Level” (continued)</a:t>
            </a:r>
            <a:br>
              <a:rPr lang="en-US" altLang="en-US" sz="2700" i="1" dirty="0">
                <a:solidFill>
                  <a:schemeClr val="tx1"/>
                </a:solidFill>
                <a:ea typeface="ＭＳ Ｐゴシック" charset="-128"/>
              </a:rPr>
            </a:br>
            <a:r>
              <a:rPr lang="en-US" altLang="en-US" sz="2700" dirty="0">
                <a:solidFill>
                  <a:schemeClr val="tx1"/>
                </a:solidFill>
                <a:ea typeface="ＭＳ Ｐゴシック" charset="-128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625600"/>
            <a:ext cx="39370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5600"/>
            <a:ext cx="443071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606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716</Words>
  <Application>Microsoft Macintosh PowerPoint</Application>
  <PresentationFormat>On-screen Show (16:9)</PresentationFormat>
  <Paragraphs>84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ＭＳ Ｐゴシック</vt:lpstr>
      <vt:lpstr>Old Standard TT</vt:lpstr>
      <vt:lpstr>Arial</vt:lpstr>
      <vt:lpstr>Times New Roman</vt:lpstr>
      <vt:lpstr>Paperback</vt:lpstr>
      <vt:lpstr>We are almost two weeks into the semester…</vt:lpstr>
      <vt:lpstr>Student Response Apps: using technology to assess student learning</vt:lpstr>
      <vt:lpstr>Opening Questions</vt:lpstr>
      <vt:lpstr>How Should Teachers Assess Student Learning? “Unit Level”  </vt:lpstr>
      <vt:lpstr>How Should Teachers Assess Student Learning? “Unit Level” (continued)  </vt:lpstr>
      <vt:lpstr>How Should We Assess Student Learning? “Unit Level” (continued)  </vt:lpstr>
      <vt:lpstr>How Should We Assess Student Learning? “Lesson Plan/Single Class Level” (continued)  </vt:lpstr>
      <vt:lpstr>How Should We Assess Student Learning? “Lesson Plan/Single Class Level” (continued)  </vt:lpstr>
      <vt:lpstr>How Should We Assess Student Learning? “Lesson Plan/Single Class Level” (continued)  </vt:lpstr>
      <vt:lpstr>How Should We Assess Student Learning? “Lesson Plan/Single Class Level” (continued)  </vt:lpstr>
      <vt:lpstr>Just a few options for you to explore (there are many more!)</vt:lpstr>
      <vt:lpstr>Next Steps:  Explore Student Response Apps: Challenge yourself!  Choose a student response app  Add an example to your website (follow the rubric!)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Response Apps</dc:title>
  <cp:lastModifiedBy>Daniel Moos</cp:lastModifiedBy>
  <cp:revision>30</cp:revision>
  <dcterms:modified xsi:type="dcterms:W3CDTF">2026-01-22T15:40:26Z</dcterms:modified>
</cp:coreProperties>
</file>