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51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70"/>
    <p:restoredTop sz="90942"/>
  </p:normalViewPr>
  <p:slideViewPr>
    <p:cSldViewPr>
      <p:cViewPr varScale="1">
        <p:scale>
          <a:sx n="108" d="100"/>
          <a:sy n="108" d="100"/>
        </p:scale>
        <p:origin x="96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15ADF2E-F543-F585-1449-60AD091F1B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DB9FF4F0-1882-D44C-EFAC-7A7B5C03DBE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63B4969E-00E9-420C-F1D6-B0B30BF17B6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CEB8586C-9D4E-033E-A477-84ED39F7292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A3F7C31-5A69-CD48-9614-41826CB9DA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1C471FE-9C91-D74D-B401-A72373BABC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85D913-B9E5-E5ED-4BBB-E795A2E8EC2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5B690331-E8EE-AA41-9CDB-D730610DDD1B}" type="datetimeFigureOut">
              <a:rPr lang="en-US"/>
              <a:pPr>
                <a:defRPr/>
              </a:pPr>
              <a:t>1/13/26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5588253-6E90-4C08-2FCA-7E8F5E4750F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CCA5317-3F90-5BF8-3736-72C5B9C887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B2FE4-A5A9-EBA4-D5F1-0535CC29D1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4DF9F-8749-3D99-339F-3FFFE9D758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5962114-D2E8-5B4B-8707-93FF46970A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2400C9CB-7A51-0860-6DAF-56F089BEA7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297698-431D-8140-8ADF-EC7A4C40EF35}" type="slidenum">
              <a:rPr lang="en-US" altLang="en-US" sz="120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pPr/>
              <a:t>12</a:t>
            </a:fld>
            <a:endParaRPr lang="en-US" altLang="en-US" sz="12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507D540-35C6-770D-E854-C5BE03370F6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501644EB-A8C6-F246-5AFE-E49FA61120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7">
            <a:extLst>
              <a:ext uri="{FF2B5EF4-FFF2-40B4-BE49-F238E27FC236}">
                <a16:creationId xmlns:a16="http://schemas.microsoft.com/office/drawing/2014/main" id="{48926F22-70A2-B756-46DD-7C81B3767F7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104083E-1DDC-F850-F438-8E4D8BECD6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3" name="Rectangle 3">
                <a:extLst>
                  <a:ext uri="{FF2B5EF4-FFF2-40B4-BE49-F238E27FC236}">
                    <a16:creationId xmlns:a16="http://schemas.microsoft.com/office/drawing/2014/main" id="{E275E9C7-186C-6B68-595A-E40D5DF8FCC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4" name="Group 4">
                <a:extLst>
                  <a:ext uri="{FF2B5EF4-FFF2-40B4-BE49-F238E27FC236}">
                    <a16:creationId xmlns:a16="http://schemas.microsoft.com/office/drawing/2014/main" id="{5FA52C95-F6F6-3636-F397-31A9EFDA3E6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6" name="Line 5">
                  <a:extLst>
                    <a:ext uri="{FF2B5EF4-FFF2-40B4-BE49-F238E27FC236}">
                      <a16:creationId xmlns:a16="http://schemas.microsoft.com/office/drawing/2014/main" id="{9D6239A3-C864-246C-64C8-25751EA47F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6">
                  <a:extLst>
                    <a:ext uri="{FF2B5EF4-FFF2-40B4-BE49-F238E27FC236}">
                      <a16:creationId xmlns:a16="http://schemas.microsoft.com/office/drawing/2014/main" id="{16A30692-1A96-8621-C26F-9E6F3C97FC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7">
                  <a:extLst>
                    <a:ext uri="{FF2B5EF4-FFF2-40B4-BE49-F238E27FC236}">
                      <a16:creationId xmlns:a16="http://schemas.microsoft.com/office/drawing/2014/main" id="{5349D067-C37C-2F11-468B-B7D78EDAD1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8">
                  <a:extLst>
                    <a:ext uri="{FF2B5EF4-FFF2-40B4-BE49-F238E27FC236}">
                      <a16:creationId xmlns:a16="http://schemas.microsoft.com/office/drawing/2014/main" id="{1432CC16-CA03-8CA2-6ABA-A1C8E1CF63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9">
                  <a:extLst>
                    <a:ext uri="{FF2B5EF4-FFF2-40B4-BE49-F238E27FC236}">
                      <a16:creationId xmlns:a16="http://schemas.microsoft.com/office/drawing/2014/main" id="{B6D0DAAA-90C3-71C0-FFDB-359CC28F54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10">
                  <a:extLst>
                    <a:ext uri="{FF2B5EF4-FFF2-40B4-BE49-F238E27FC236}">
                      <a16:creationId xmlns:a16="http://schemas.microsoft.com/office/drawing/2014/main" id="{36BDB113-3D15-1058-79F6-05C5E4F5D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11">
                  <a:extLst>
                    <a:ext uri="{FF2B5EF4-FFF2-40B4-BE49-F238E27FC236}">
                      <a16:creationId xmlns:a16="http://schemas.microsoft.com/office/drawing/2014/main" id="{4D013222-0645-B0A0-DF8C-DEAB8A788E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2">
                  <a:extLst>
                    <a:ext uri="{FF2B5EF4-FFF2-40B4-BE49-F238E27FC236}">
                      <a16:creationId xmlns:a16="http://schemas.microsoft.com/office/drawing/2014/main" id="{C00533CD-2B37-B274-8F00-319DD751AC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3">
                  <a:extLst>
                    <a:ext uri="{FF2B5EF4-FFF2-40B4-BE49-F238E27FC236}">
                      <a16:creationId xmlns:a16="http://schemas.microsoft.com/office/drawing/2014/main" id="{DF6485BA-B207-D096-64B8-30173D1308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4">
                  <a:extLst>
                    <a:ext uri="{FF2B5EF4-FFF2-40B4-BE49-F238E27FC236}">
                      <a16:creationId xmlns:a16="http://schemas.microsoft.com/office/drawing/2014/main" id="{0499244D-B06D-6A2D-52D3-D7EB49C226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5">
                  <a:extLst>
                    <a:ext uri="{FF2B5EF4-FFF2-40B4-BE49-F238E27FC236}">
                      <a16:creationId xmlns:a16="http://schemas.microsoft.com/office/drawing/2014/main" id="{36EF5F33-7EC4-FFA7-0C65-1F5E3BA25E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6">
                  <a:extLst>
                    <a:ext uri="{FF2B5EF4-FFF2-40B4-BE49-F238E27FC236}">
                      <a16:creationId xmlns:a16="http://schemas.microsoft.com/office/drawing/2014/main" id="{BE2C8D11-3425-C82A-B90F-991A16E3A9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7">
                  <a:extLst>
                    <a:ext uri="{FF2B5EF4-FFF2-40B4-BE49-F238E27FC236}">
                      <a16:creationId xmlns:a16="http://schemas.microsoft.com/office/drawing/2014/main" id="{224FF8B0-672D-2BDC-3C55-918B3E1274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8">
                  <a:extLst>
                    <a:ext uri="{FF2B5EF4-FFF2-40B4-BE49-F238E27FC236}">
                      <a16:creationId xmlns:a16="http://schemas.microsoft.com/office/drawing/2014/main" id="{0A0502B9-00F8-6253-32D6-2CDCDAEFE6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9">
                  <a:extLst>
                    <a:ext uri="{FF2B5EF4-FFF2-40B4-BE49-F238E27FC236}">
                      <a16:creationId xmlns:a16="http://schemas.microsoft.com/office/drawing/2014/main" id="{23C957B1-15B4-2F12-A2E6-F760AAB4F1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20">
                  <a:extLst>
                    <a:ext uri="{FF2B5EF4-FFF2-40B4-BE49-F238E27FC236}">
                      <a16:creationId xmlns:a16="http://schemas.microsoft.com/office/drawing/2014/main" id="{CA341404-EF4F-EF4B-0706-FE749321BB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1">
                  <a:extLst>
                    <a:ext uri="{FF2B5EF4-FFF2-40B4-BE49-F238E27FC236}">
                      <a16:creationId xmlns:a16="http://schemas.microsoft.com/office/drawing/2014/main" id="{D92EB203-D711-FBCC-AE0E-B55CF2B0F6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2">
                  <a:extLst>
                    <a:ext uri="{FF2B5EF4-FFF2-40B4-BE49-F238E27FC236}">
                      <a16:creationId xmlns:a16="http://schemas.microsoft.com/office/drawing/2014/main" id="{98B05FF7-C97F-FC39-09D3-36728546BE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3">
                  <a:extLst>
                    <a:ext uri="{FF2B5EF4-FFF2-40B4-BE49-F238E27FC236}">
                      <a16:creationId xmlns:a16="http://schemas.microsoft.com/office/drawing/2014/main" id="{59AD6366-8C4B-076C-8000-28241F2881A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4">
                  <a:extLst>
                    <a:ext uri="{FF2B5EF4-FFF2-40B4-BE49-F238E27FC236}">
                      <a16:creationId xmlns:a16="http://schemas.microsoft.com/office/drawing/2014/main" id="{2521ED41-3CB2-C113-7E92-FDE732E99F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5">
                  <a:extLst>
                    <a:ext uri="{FF2B5EF4-FFF2-40B4-BE49-F238E27FC236}">
                      <a16:creationId xmlns:a16="http://schemas.microsoft.com/office/drawing/2014/main" id="{27EA6772-CD0F-A65F-68DA-30AEE3BB32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6">
                  <a:extLst>
                    <a:ext uri="{FF2B5EF4-FFF2-40B4-BE49-F238E27FC236}">
                      <a16:creationId xmlns:a16="http://schemas.microsoft.com/office/drawing/2014/main" id="{794F78BA-58C6-CE8E-5DB4-DB36DCE01C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7">
                  <a:extLst>
                    <a:ext uri="{FF2B5EF4-FFF2-40B4-BE49-F238E27FC236}">
                      <a16:creationId xmlns:a16="http://schemas.microsoft.com/office/drawing/2014/main" id="{CD15EF84-69E9-D7B3-3550-535D2B041AC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8">
                  <a:extLst>
                    <a:ext uri="{FF2B5EF4-FFF2-40B4-BE49-F238E27FC236}">
                      <a16:creationId xmlns:a16="http://schemas.microsoft.com/office/drawing/2014/main" id="{FA842486-18A9-2DFB-4B95-82ACCB3071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9">
                  <a:extLst>
                    <a:ext uri="{FF2B5EF4-FFF2-40B4-BE49-F238E27FC236}">
                      <a16:creationId xmlns:a16="http://schemas.microsoft.com/office/drawing/2014/main" id="{04781D18-10F0-7EB1-4415-BBD40238D2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30">
                  <a:extLst>
                    <a:ext uri="{FF2B5EF4-FFF2-40B4-BE49-F238E27FC236}">
                      <a16:creationId xmlns:a16="http://schemas.microsoft.com/office/drawing/2014/main" id="{8A953B3C-4BBB-79CF-7A93-56B6EE0951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31">
                  <a:extLst>
                    <a:ext uri="{FF2B5EF4-FFF2-40B4-BE49-F238E27FC236}">
                      <a16:creationId xmlns:a16="http://schemas.microsoft.com/office/drawing/2014/main" id="{F7C2B2DE-EDF5-A66F-DF1D-F7F6B7C9C5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2">
                  <a:extLst>
                    <a:ext uri="{FF2B5EF4-FFF2-40B4-BE49-F238E27FC236}">
                      <a16:creationId xmlns:a16="http://schemas.microsoft.com/office/drawing/2014/main" id="{6A41B246-D18C-C06E-7AFA-C23D0C24E0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3">
                  <a:extLst>
                    <a:ext uri="{FF2B5EF4-FFF2-40B4-BE49-F238E27FC236}">
                      <a16:creationId xmlns:a16="http://schemas.microsoft.com/office/drawing/2014/main" id="{C4F4AE4C-7DA1-555B-6628-CC3E9F6615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4">
                  <a:extLst>
                    <a:ext uri="{FF2B5EF4-FFF2-40B4-BE49-F238E27FC236}">
                      <a16:creationId xmlns:a16="http://schemas.microsoft.com/office/drawing/2014/main" id="{ED30E0CA-6AE3-2C86-CD8C-20F010C7FE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5">
                  <a:extLst>
                    <a:ext uri="{FF2B5EF4-FFF2-40B4-BE49-F238E27FC236}">
                      <a16:creationId xmlns:a16="http://schemas.microsoft.com/office/drawing/2014/main" id="{8B95654C-3F36-F25B-3EDC-5F8D2B9B5D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6">
                  <a:extLst>
                    <a:ext uri="{FF2B5EF4-FFF2-40B4-BE49-F238E27FC236}">
                      <a16:creationId xmlns:a16="http://schemas.microsoft.com/office/drawing/2014/main" id="{9F433008-008F-DDC7-743E-56F6DC09A1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7">
                  <a:extLst>
                    <a:ext uri="{FF2B5EF4-FFF2-40B4-BE49-F238E27FC236}">
                      <a16:creationId xmlns:a16="http://schemas.microsoft.com/office/drawing/2014/main" id="{B48857C1-42E6-C31C-B08C-FA18C506C2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8">
                  <a:extLst>
                    <a:ext uri="{FF2B5EF4-FFF2-40B4-BE49-F238E27FC236}">
                      <a16:creationId xmlns:a16="http://schemas.microsoft.com/office/drawing/2014/main" id="{686F6BF7-C997-4BD8-9FA5-C2DF0CAC24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9">
                  <a:extLst>
                    <a:ext uri="{FF2B5EF4-FFF2-40B4-BE49-F238E27FC236}">
                      <a16:creationId xmlns:a16="http://schemas.microsoft.com/office/drawing/2014/main" id="{16B6993B-7EA6-A3D2-F864-252054665C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40">
                  <a:extLst>
                    <a:ext uri="{FF2B5EF4-FFF2-40B4-BE49-F238E27FC236}">
                      <a16:creationId xmlns:a16="http://schemas.microsoft.com/office/drawing/2014/main" id="{FE41A207-D05B-3856-7BB5-8BDAAA6D1E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41">
                  <a:extLst>
                    <a:ext uri="{FF2B5EF4-FFF2-40B4-BE49-F238E27FC236}">
                      <a16:creationId xmlns:a16="http://schemas.microsoft.com/office/drawing/2014/main" id="{05A4FE8D-2E79-6438-93E9-FF0A3BAF47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2">
                  <a:extLst>
                    <a:ext uri="{FF2B5EF4-FFF2-40B4-BE49-F238E27FC236}">
                      <a16:creationId xmlns:a16="http://schemas.microsoft.com/office/drawing/2014/main" id="{FD325373-664B-6A87-29F6-89325DA2CB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3">
                  <a:extLst>
                    <a:ext uri="{FF2B5EF4-FFF2-40B4-BE49-F238E27FC236}">
                      <a16:creationId xmlns:a16="http://schemas.microsoft.com/office/drawing/2014/main" id="{094A62A8-0637-506D-2A44-F034F22856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4">
                  <a:extLst>
                    <a:ext uri="{FF2B5EF4-FFF2-40B4-BE49-F238E27FC236}">
                      <a16:creationId xmlns:a16="http://schemas.microsoft.com/office/drawing/2014/main" id="{21483C89-5455-0269-0E92-FB46188135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5">
                  <a:extLst>
                    <a:ext uri="{FF2B5EF4-FFF2-40B4-BE49-F238E27FC236}">
                      <a16:creationId xmlns:a16="http://schemas.microsoft.com/office/drawing/2014/main" id="{6656390A-22B5-B849-F8C5-62D51EBBB3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6">
                  <a:extLst>
                    <a:ext uri="{FF2B5EF4-FFF2-40B4-BE49-F238E27FC236}">
                      <a16:creationId xmlns:a16="http://schemas.microsoft.com/office/drawing/2014/main" id="{89A97570-1488-D41A-C1BA-835891A28D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7">
                  <a:extLst>
                    <a:ext uri="{FF2B5EF4-FFF2-40B4-BE49-F238E27FC236}">
                      <a16:creationId xmlns:a16="http://schemas.microsoft.com/office/drawing/2014/main" id="{213B6599-3A85-C7C7-A5A3-9398C22073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8">
                  <a:extLst>
                    <a:ext uri="{FF2B5EF4-FFF2-40B4-BE49-F238E27FC236}">
                      <a16:creationId xmlns:a16="http://schemas.microsoft.com/office/drawing/2014/main" id="{1E3F46AF-BEC3-EDA7-4966-38F1CFCDFF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9">
                  <a:extLst>
                    <a:ext uri="{FF2B5EF4-FFF2-40B4-BE49-F238E27FC236}">
                      <a16:creationId xmlns:a16="http://schemas.microsoft.com/office/drawing/2014/main" id="{30FDE121-4603-A941-BC06-68A6458FD6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50">
                  <a:extLst>
                    <a:ext uri="{FF2B5EF4-FFF2-40B4-BE49-F238E27FC236}">
                      <a16:creationId xmlns:a16="http://schemas.microsoft.com/office/drawing/2014/main" id="{2F13D431-22CC-6C84-46F5-AA52341847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51">
                  <a:extLst>
                    <a:ext uri="{FF2B5EF4-FFF2-40B4-BE49-F238E27FC236}">
                      <a16:creationId xmlns:a16="http://schemas.microsoft.com/office/drawing/2014/main" id="{795AC62A-E76A-AC7E-BBBA-37DBDC406D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2">
                  <a:extLst>
                    <a:ext uri="{FF2B5EF4-FFF2-40B4-BE49-F238E27FC236}">
                      <a16:creationId xmlns:a16="http://schemas.microsoft.com/office/drawing/2014/main" id="{D6C743C6-3BCC-CC7B-9300-BC5791F471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44" name="Line 53">
                  <a:extLst>
                    <a:ext uri="{FF2B5EF4-FFF2-40B4-BE49-F238E27FC236}">
                      <a16:creationId xmlns:a16="http://schemas.microsoft.com/office/drawing/2014/main" id="{7CBA26BC-9E46-B847-0485-948C2CBEA7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45" name="Line 54">
                  <a:extLst>
                    <a:ext uri="{FF2B5EF4-FFF2-40B4-BE49-F238E27FC236}">
                      <a16:creationId xmlns:a16="http://schemas.microsoft.com/office/drawing/2014/main" id="{133AAAAC-AD33-9BD1-6B4B-01035CE163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46" name="Line 55">
                  <a:extLst>
                    <a:ext uri="{FF2B5EF4-FFF2-40B4-BE49-F238E27FC236}">
                      <a16:creationId xmlns:a16="http://schemas.microsoft.com/office/drawing/2014/main" id="{2D4B697E-24B0-004B-6EF3-E3FB85911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5" name="Line 56">
                <a:extLst>
                  <a:ext uri="{FF2B5EF4-FFF2-40B4-BE49-F238E27FC236}">
                    <a16:creationId xmlns:a16="http://schemas.microsoft.com/office/drawing/2014/main" id="{AB2EA174-BE46-6D8C-8516-E290B111DD0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76">
              <a:extLst>
                <a:ext uri="{FF2B5EF4-FFF2-40B4-BE49-F238E27FC236}">
                  <a16:creationId xmlns:a16="http://schemas.microsoft.com/office/drawing/2014/main" id="{DFB8AD5B-B675-B2C1-D9E4-2DB1F0F0B70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9" name="Line 65">
                <a:extLst>
                  <a:ext uri="{FF2B5EF4-FFF2-40B4-BE49-F238E27FC236}">
                    <a16:creationId xmlns:a16="http://schemas.microsoft.com/office/drawing/2014/main" id="{EE0495AA-7069-803F-2FB4-02400B82AB8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63">
                <a:extLst>
                  <a:ext uri="{FF2B5EF4-FFF2-40B4-BE49-F238E27FC236}">
                    <a16:creationId xmlns:a16="http://schemas.microsoft.com/office/drawing/2014/main" id="{C828E5AC-B175-E8D1-F18B-E338FA65E1E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64">
                <a:extLst>
                  <a:ext uri="{FF2B5EF4-FFF2-40B4-BE49-F238E27FC236}">
                    <a16:creationId xmlns:a16="http://schemas.microsoft.com/office/drawing/2014/main" id="{0D949E78-5F65-9998-93F3-296192E6ABE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rc 66">
                <a:extLst>
                  <a:ext uri="{FF2B5EF4-FFF2-40B4-BE49-F238E27FC236}">
                    <a16:creationId xmlns:a16="http://schemas.microsoft.com/office/drawing/2014/main" id="{0349FFA8-70A4-91E8-88C3-ECB4E4E7A79B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75">
              <a:extLst>
                <a:ext uri="{FF2B5EF4-FFF2-40B4-BE49-F238E27FC236}">
                  <a16:creationId xmlns:a16="http://schemas.microsoft.com/office/drawing/2014/main" id="{57DFDB81-10E1-317B-D475-951576310E0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6" name="Line 67">
                <a:extLst>
                  <a:ext uri="{FF2B5EF4-FFF2-40B4-BE49-F238E27FC236}">
                    <a16:creationId xmlns:a16="http://schemas.microsoft.com/office/drawing/2014/main" id="{D8B27311-DE69-B6F4-AA0D-E1F61FC3C78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Line 68">
                <a:extLst>
                  <a:ext uri="{FF2B5EF4-FFF2-40B4-BE49-F238E27FC236}">
                    <a16:creationId xmlns:a16="http://schemas.microsoft.com/office/drawing/2014/main" id="{09CBC160-1A48-F222-AB89-B9A6F783228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Arc 69">
                <a:extLst>
                  <a:ext uri="{FF2B5EF4-FFF2-40B4-BE49-F238E27FC236}">
                    <a16:creationId xmlns:a16="http://schemas.microsoft.com/office/drawing/2014/main" id="{BE6CC888-E7CB-335F-D06F-125B6D357C16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47" name="Rectangle 71">
            <a:extLst>
              <a:ext uri="{FF2B5EF4-FFF2-40B4-BE49-F238E27FC236}">
                <a16:creationId xmlns:a16="http://schemas.microsoft.com/office/drawing/2014/main" id="{C8036888-D933-4F49-9A1D-CA6C2B1B5CD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72">
            <a:extLst>
              <a:ext uri="{FF2B5EF4-FFF2-40B4-BE49-F238E27FC236}">
                <a16:creationId xmlns:a16="http://schemas.microsoft.com/office/drawing/2014/main" id="{15562D39-DA82-823E-E616-E71B89BDA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9" name="Rectangle 73">
            <a:extLst>
              <a:ext uri="{FF2B5EF4-FFF2-40B4-BE49-F238E27FC236}">
                <a16:creationId xmlns:a16="http://schemas.microsoft.com/office/drawing/2014/main" id="{73194DBB-D157-04F9-0D7E-2AFFC943D7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0CCCD-1847-854F-B3FC-6B79AE51CC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79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0B10FF1-5248-220B-52EB-B17941887F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6259A95E-8FC2-7F49-DE10-E871FB5209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52F97B00-CAC5-2027-073F-D6ECD2525B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8938D-D221-E94E-A8A7-74C2DE3289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445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E506842E-E233-2FA5-B424-C5795DEB4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72722E49-DF47-4C74-53CB-24083AB36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BA3DFBA-3ACC-E7B4-5E36-9DC51600DC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E60EB-FAE1-DE45-AEDD-8C86A15B9B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493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BECA4481-9304-9B1A-D1D3-AFF1E68C95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0E00197C-D330-D889-4C63-020E5ACAE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45E0D8E-04A4-337A-E749-461662C02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42413-5A53-AD4A-9716-3BC7554E6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194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BA3B16AF-66D5-18C7-8C4F-9937C22A77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875A7D1C-45E1-67B2-E59E-B7BAF16D69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0B88E9AC-8E9A-680F-60C3-D26E5BABD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EE8D0-5044-C14F-AE40-B8D9E11CEC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65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12AE8F90-6D16-00AE-F0B5-E7A1BCC746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248427F0-73E0-6A55-E162-EC355B1F6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FD7DC8AA-8D55-CC05-1AC2-848FE13F38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E85A5-9AD8-5B4A-B845-F0E2041A3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837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4150D695-75E3-0E13-92AA-10C041B37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E0627EE2-0076-D3B3-95D4-084673EBE9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0D77553D-4B5F-ACAA-F424-CDF98F1B6C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D4796-DACE-4746-BF43-5A9CC0B7C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92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B1386895-5F20-3E38-638D-1B232177A6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5C734B27-D2FE-EA02-F988-853FE8214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25D4BC7F-A6CA-271C-047C-557B73525D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7B2AA-C43D-AE4C-AA52-0A323C1E03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796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BB617B9F-5BF8-80F6-B79C-43635040B8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43B083E3-4AB6-7253-28E7-ECEA1B1D45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1ED799FC-CEEE-9C86-0512-361296BFEB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B8103-91A3-014E-BDC2-496E87F087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509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46D3DBB2-7835-4E6B-D59B-6DB143DBCC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44A86ED-5546-FF5E-DFD7-8C1E6D3F32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BA2A5406-4D24-81D8-4A46-6ADE751896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2877E-7656-8340-8578-A768371DA8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99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0A2D243A-45B6-CE2B-14FB-419D0B7A51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B443EE75-8E27-685E-1C9F-C88F9744F6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12401276-B9CA-31A8-2D0E-4C705241D7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CEB01-E84E-B64B-BC78-74FF56527D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5743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C0A873FD-D120-A71F-8BB3-0A461B0B676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94C388A1-C247-5886-C2A9-748843BD53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F2A21684-A3DE-B741-225D-38ABB00E1C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D64AE1AE-AFC5-0E38-3B96-5B5B6E80B3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CD10DECD-3A80-A8F6-A9CF-E71F4C4C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204728CC-8548-25C3-0699-DF5E255C02D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9F75A089-AA90-2340-E303-CC3F9EAFBF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C5C69319-A6A5-2DF3-6A2B-1A730D75B1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3649D9CB-442A-88E6-9339-AF9703ECE4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8F61B831-F33A-33D5-4612-4BD2347B81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631993F1-05F9-F4DC-AF43-44DCA428AC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83C8AE04-95EF-4028-48EE-BE0F06AC73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953B450-7628-873C-4B6F-F4D42F213F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507826F4-691B-0944-5AEC-E5C1596EF3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B11CD443-6CA2-C480-FBC8-0CAC8B9EF9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01566998-EE25-1A6D-9EDB-7E2DCFEA09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0831094C-6C0B-8B29-3CC2-1285336697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2846EB12-2235-3EEB-2EBF-029E595A7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79A9A606-99A4-61A6-3863-7FD95EA36D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83C18AF5-9F3E-EB24-1309-9FC0B9C5B8C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DE571464-0700-D7F6-A91F-5B35200272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6BDAD607-79FB-4859-BF7F-1CE62E32A3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2CC478CA-C261-C81D-A633-B219E3CA8A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76AB9064-A1F8-4355-E05A-8EBF34C0DB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E59D8511-037D-18CD-2F6C-B6CCF05E8D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573C2A1D-95A9-C0AE-3F80-8879A85E2D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BAF85AF5-311B-4920-E244-11A23BC2ED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8C17AD37-A771-0C90-3361-5F594D38BC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8F3C5C3D-9BCF-5A5E-D232-EF32E793E1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6F8C31C6-FC87-34DF-3C85-DEC638459A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C5E880D9-61D1-81BC-1A91-5B0648F7E7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35EA675B-B5AC-6E19-3A4B-9E0638DB8E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72EB93C0-5C7B-AE69-E5FE-BE2E3EECB0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D4F05BD7-9B50-2B82-DB12-BDA6DEB231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45BFC718-193A-7237-CB62-EE06C9B43B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2F047E18-9329-D590-1DEC-2A0B3511B8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16E186C1-90BF-89F6-C103-B1A92C11BD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FA781553-035F-8681-19E7-363FE04237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954979DD-4254-9D64-C624-FE4E09E6A6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E19D1F10-31DA-4074-B302-F367AA27EC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907D1A3D-B988-02A9-A5DD-81C29F1886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DC071E26-E0E9-535E-E55D-0082432702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5D387D10-1C6E-CDC6-4315-0C7F423EB8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15B2EE29-CC74-63DF-5150-028FDF9B42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ACBEC8F6-FB43-0785-1450-EF6BB564F2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F7FC700D-292C-FC22-3D57-61ECE94C07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8E4989B1-514F-92CF-C7C2-25CDABCD39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CCFB2979-5FA2-9C6B-B783-A0B447DC7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B3C7EC79-E93A-5C54-912B-8C6D225374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45E3789C-2A90-1FDD-04BE-65A88F05FC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6C1D861F-AFEC-E03E-3F9F-4D72F134A62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095C52A-CFDE-8DAC-44C7-49B121FB7E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A4720D4D-3E88-D181-161A-4D5409809E3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616535CB-09A4-CC9B-F424-8F2EE81E41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FB99383C-F712-1711-5D4D-F8DC02841D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>
                            <a:alpha val="74997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338EAEC3-6BD9-D629-CDCE-AD1B6C9B1A1D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7DF0F9E8-EC0F-8F50-8AB5-C845F4D6AEFA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E4CBEF13-D36E-619C-E4D7-057932808AC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3C7A78DC-B565-745E-35F5-47059106989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4D7DEF72-5551-69F6-6775-0ED35A6AAAF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DB6301CD-D4E6-8938-CD97-82E067E4ED89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-1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914048ED-8074-9FD1-55BE-191495D20B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819565BA-9E6D-9D80-DCF4-FE3E89C61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56AC15B-A476-45E9-B82B-25D05E6E941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794C3574-4CB3-2BD3-8542-0ED86DE4A5E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E8189BB0-05F0-7E63-296D-83E6638BDC8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5EFFA67-DB90-1442-B9F7-F6A0192385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3D34F65E-0E72-5CB8-0B34-2D160A4149E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3400"/>
              <a:t>Welcome to EDU 330: Developmental &amp; Educational Psychology</a:t>
            </a:r>
          </a:p>
        </p:txBody>
      </p:sp>
      <p:sp>
        <p:nvSpPr>
          <p:cNvPr id="33795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739F3BB2-5271-297B-3DF8-54019D6BEB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What does research say about:</a:t>
            </a:r>
          </a:p>
          <a:p>
            <a:pPr marL="514350" indent="-514350" eaLnBrk="1" hangingPunct="1">
              <a:buFont typeface="Wingdings" charset="2"/>
              <a:buAutoNum type="arabicParenBoth"/>
              <a:defRPr/>
            </a:pPr>
            <a:r>
              <a:rPr lang="en-US" altLang="en-US" dirty="0"/>
              <a:t> How do students think &amp; learn?</a:t>
            </a:r>
          </a:p>
          <a:p>
            <a:pPr marL="514350" indent="-514350" eaLnBrk="1" hangingPunct="1">
              <a:buFont typeface="Wingdings" charset="2"/>
              <a:buAutoNum type="arabicParenBoth"/>
              <a:defRPr/>
            </a:pPr>
            <a:r>
              <a:rPr lang="en-US" altLang="en-US" dirty="0"/>
              <a:t> What motivates students?</a:t>
            </a:r>
          </a:p>
          <a:p>
            <a:pPr marL="514350" indent="-514350" eaLnBrk="1" hangingPunct="1">
              <a:buFont typeface="Wingdings" charset="2"/>
              <a:buAutoNum type="arabicParenBoth"/>
              <a:defRPr/>
            </a:pPr>
            <a:r>
              <a:rPr lang="en-US" altLang="en-US" dirty="0"/>
              <a:t> How should we assess student learning?</a:t>
            </a:r>
          </a:p>
        </p:txBody>
      </p:sp>
      <p:pic>
        <p:nvPicPr>
          <p:cNvPr id="15363" name="Picture 11">
            <a:extLst>
              <a:ext uri="{FF2B5EF4-FFF2-40B4-BE49-F238E27FC236}">
                <a16:creationId xmlns:a16="http://schemas.microsoft.com/office/drawing/2014/main" id="{ABB40ACE-8058-6C94-26D8-12D357257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096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12">
            <a:extLst>
              <a:ext uri="{FF2B5EF4-FFF2-40B4-BE49-F238E27FC236}">
                <a16:creationId xmlns:a16="http://schemas.microsoft.com/office/drawing/2014/main" id="{ABF332C9-AFA0-9C11-97DF-F210F0EB1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988" y="4876800"/>
            <a:ext cx="7493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5C4B5DE7-0EDD-845F-48F2-CE3373E05B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4275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EDBDF9F8-2DC2-F012-F638-EB3491BF1AA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400"/>
              <a:t>9. When we have children tutor their classmates in academic subject matter, we help only the students being tutored; the students doing the tutoring gain very little from the interaction.</a:t>
            </a:r>
          </a:p>
        </p:txBody>
      </p:sp>
      <p:sp>
        <p:nvSpPr>
          <p:cNvPr id="54276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8977242F-6F3E-2D19-8422-27583B2C152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FALSE—Research has shown those doing the tutoring often benefit as much as those being tutored.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EC33E643-FE39-4347-8D07-B7A83759E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  <p:bldP spid="5427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>
            <a:extLst>
              <a:ext uri="{FF2B5EF4-FFF2-40B4-BE49-F238E27FC236}">
                <a16:creationId xmlns:a16="http://schemas.microsoft.com/office/drawing/2014/main" id="{1F3939FC-0689-550C-A2FD-D914DAA2C5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5299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A310D44D-0095-B5E4-1974-F939A520FFF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10. The ways in which teachers assess students’ learning influence what and how the students actually learn.</a:t>
            </a:r>
          </a:p>
        </p:txBody>
      </p:sp>
      <p:sp>
        <p:nvSpPr>
          <p:cNvPr id="55300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D1E2085B-D809-A5E2-0D8A-97FC78930A1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TRUE—What and how students learn depend, in part, on how they expect to their learning to be assessed. </a:t>
            </a:r>
          </a:p>
        </p:txBody>
      </p:sp>
      <p:pic>
        <p:nvPicPr>
          <p:cNvPr id="25604" name="Picture 5">
            <a:extLst>
              <a:ext uri="{FF2B5EF4-FFF2-40B4-BE49-F238E27FC236}">
                <a16:creationId xmlns:a16="http://schemas.microsoft.com/office/drawing/2014/main" id="{012C67C3-21E4-D2F1-E255-02BBF5321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  <p:bldP spid="5530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34BB0134-4913-ED8F-01B8-44C356ED17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31800"/>
            <a:ext cx="9144000" cy="1066800"/>
          </a:xfrm>
        </p:spPr>
        <p:txBody>
          <a:bodyPr/>
          <a:lstStyle/>
          <a:p>
            <a:pPr eaLnBrk="1" hangingPunct="1"/>
            <a:r>
              <a:rPr lang="en-US" altLang="en-US" sz="3400"/>
              <a:t>The Profession of Teaching: Paradox of Experience and Knowledge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D0BA21-91E2-3B58-2A50-14F410F81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43200"/>
            <a:ext cx="6858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56324A18-0DD4-2984-4175-896DC833E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498600"/>
            <a:ext cx="7899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45720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4572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4572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4572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Dunning-Kruger effect: </a:t>
            </a:r>
            <a:r>
              <a:rPr lang="en-US" altLang="en-US" sz="2000">
                <a:ea typeface="ＭＳ Ｐゴシック" panose="020B0600070205080204" pitchFamily="34" charset="-128"/>
              </a:rPr>
              <a:t>The challenge of evaluating one’s own competence, which can lead to a overestimation of one’s own abilities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EBA897-533D-3C27-C607-C856DB43C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13" y="2935288"/>
            <a:ext cx="990600" cy="31242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7DE404-7AF1-5D60-4802-4252930A83C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762500" y="3619500"/>
            <a:ext cx="609600" cy="5867400"/>
          </a:xfrm>
          <a:prstGeom prst="rect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34259E-ECCD-2F8F-5771-28361A72E49C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328862" y="5443538"/>
            <a:ext cx="600075" cy="990600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A959FD-E666-4538-5184-627F862FE26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133725" y="1762125"/>
            <a:ext cx="533400" cy="2495550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223C7F-2ACA-709D-C4EB-AF1D5A812DF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890169" y="2416969"/>
            <a:ext cx="711200" cy="2786062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DA8051-0508-827F-33DE-419FF039B41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91682" y="3952081"/>
            <a:ext cx="711200" cy="2306637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4DD26D-1A8E-B104-215E-AE6DCD4FF09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523707" y="3872706"/>
            <a:ext cx="709612" cy="1958975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F5F0F4-66E6-2F91-71FA-5594C1026A1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696075" y="2832100"/>
            <a:ext cx="714375" cy="1958975"/>
          </a:xfrm>
          <a:prstGeom prst="rect">
            <a:avLst/>
          </a:prstGeom>
          <a:noFill/>
          <a:ln w="6350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3C3BA6D9-92BC-C5EC-BB04-61DCB0D26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6553200" cy="1143000"/>
          </a:xfrm>
        </p:spPr>
        <p:txBody>
          <a:bodyPr/>
          <a:lstStyle/>
          <a:p>
            <a:pPr eaLnBrk="1" hangingPunct="1"/>
            <a:r>
              <a:rPr lang="en-US" altLang="en-US"/>
              <a:t>Reflection</a:t>
            </a:r>
          </a:p>
        </p:txBody>
      </p:sp>
      <p:sp>
        <p:nvSpPr>
          <p:cNvPr id="55299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58EFF1F3-BE35-0398-23BE-472F677039B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438400"/>
            <a:ext cx="8229600" cy="4114800"/>
          </a:xfrm>
        </p:spPr>
        <p:txBody>
          <a:bodyPr/>
          <a:lstStyle/>
          <a:p>
            <a:pPr marL="514350" indent="-514350" eaLnBrk="1" hangingPunct="1">
              <a:buFont typeface="Wingdings" pitchFamily="2" charset="2"/>
              <a:buAutoNum type="arabicParenBoth"/>
            </a:pPr>
            <a:r>
              <a:rPr lang="en-US" altLang="en-US" sz="2800"/>
              <a:t>To what extent did your responses align with the research findings?</a:t>
            </a:r>
          </a:p>
          <a:p>
            <a:pPr marL="514350" indent="-514350" eaLnBrk="1" hangingPunct="1">
              <a:buFont typeface="Wingdings" pitchFamily="2" charset="2"/>
              <a:buAutoNum type="arabicParenBoth"/>
            </a:pPr>
            <a:endParaRPr lang="en-US" altLang="en-US" sz="2800"/>
          </a:p>
          <a:p>
            <a:pPr marL="514350" indent="-514350" eaLnBrk="1" hangingPunct="1">
              <a:buFont typeface="Wingdings" pitchFamily="2" charset="2"/>
              <a:buAutoNum type="arabicParenBoth"/>
            </a:pPr>
            <a:r>
              <a:rPr lang="en-US" altLang="en-US" sz="2800"/>
              <a:t> Which finding(s) do find most surprising, interesting, and/or informative? Why?</a:t>
            </a:r>
          </a:p>
        </p:txBody>
      </p:sp>
      <p:pic>
        <p:nvPicPr>
          <p:cNvPr id="28675" name="Picture 5">
            <a:extLst>
              <a:ext uri="{FF2B5EF4-FFF2-40B4-BE49-F238E27FC236}">
                <a16:creationId xmlns:a16="http://schemas.microsoft.com/office/drawing/2014/main" id="{C1E47BDD-DC50-4306-2BCC-7602027B0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2206A1ED-8A34-8397-6285-685E4E2AE1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45059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85C8B06B-B302-9B24-D4C8-538DC6803FD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1. Most children 5 years of age and older are natural learners; they know the best way to learn something without having to be taught how to learn it.</a:t>
            </a:r>
          </a:p>
        </p:txBody>
      </p:sp>
      <p:sp>
        <p:nvSpPr>
          <p:cNvPr id="45060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EECDC132-6DD1-F826-E2DA-78B3FA3252E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FALSE—Many students of all ages are quite naïve about the best ways to learn. They don’t know how to use effective elaboration strategies to make ideas their own.</a:t>
            </a:r>
          </a:p>
        </p:txBody>
      </p:sp>
      <p:pic>
        <p:nvPicPr>
          <p:cNvPr id="16388" name="Picture 5">
            <a:extLst>
              <a:ext uri="{FF2B5EF4-FFF2-40B4-BE49-F238E27FC236}">
                <a16:creationId xmlns:a16="http://schemas.microsoft.com/office/drawing/2014/main" id="{93DD1A27-65FB-409D-6028-C5E85287B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  <p:bldP spid="4506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F7D5DA0-3323-48DB-A354-25751625C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47107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92DA4E95-5ECE-66A6-2EF4-365F818560D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2. When we compare boys and girls, we find that both groups are, on average, very similar in their mathematical and verbal abilities.</a:t>
            </a:r>
          </a:p>
        </p:txBody>
      </p:sp>
      <p:sp>
        <p:nvSpPr>
          <p:cNvPr id="47108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DFD8D8F9-8425-A973-0E46-27AA2BD4448B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TRUE—Despite commonly held beliefs to the contrary, boys and girls tend to be similar in their abilities to perform on both mathematical and verbal tasks.</a:t>
            </a:r>
          </a:p>
        </p:txBody>
      </p:sp>
      <p:pic>
        <p:nvPicPr>
          <p:cNvPr id="17412" name="Picture 5">
            <a:extLst>
              <a:ext uri="{FF2B5EF4-FFF2-40B4-BE49-F238E27FC236}">
                <a16:creationId xmlns:a16="http://schemas.microsoft.com/office/drawing/2014/main" id="{75A93CE6-1135-60A1-71AF-89946B43D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  <p:bldP spid="4710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0EFA6548-6EFD-0790-D19C-B8F3DF30C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48131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E8BECF38-84B3-5CDA-B015-438CAC1C3D0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3. The best way to learn and remember a new fact is to repeat it over and over again.</a:t>
            </a:r>
          </a:p>
        </p:txBody>
      </p:sp>
      <p:sp>
        <p:nvSpPr>
          <p:cNvPr id="48132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8309A655-0389-5CE2-BEED-03CF3417348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FALSE—Repetition may be better than doing nothing, but students remember things longer when they connect them with things they already know and when they elaborate on them.</a:t>
            </a:r>
          </a:p>
        </p:txBody>
      </p:sp>
      <p:pic>
        <p:nvPicPr>
          <p:cNvPr id="18436" name="Picture 5">
            <a:extLst>
              <a:ext uri="{FF2B5EF4-FFF2-40B4-BE49-F238E27FC236}">
                <a16:creationId xmlns:a16="http://schemas.microsoft.com/office/drawing/2014/main" id="{AA016921-8144-8089-2155-07715BB1E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  <p:bldP spid="4813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E8E1863E-FA29-ADFB-33BC-085B3A33FC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49155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0BBE7732-2E3B-A57E-DBBE-C4421DB892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/>
              <a:t>4. Although students initially have many misconceptions about the world, they quickly revise their thinking once their teacher presents information that contradicts what they believe.</a:t>
            </a:r>
          </a:p>
        </p:txBody>
      </p:sp>
      <p:sp>
        <p:nvSpPr>
          <p:cNvPr id="49156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FECFD3F4-FF19-B93F-2DE9-3DB1EEB736E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FALSE—Children typically have many misconceptions and hold on to them even in the face of contradictory instruction or evidence.</a:t>
            </a:r>
          </a:p>
        </p:txBody>
      </p:sp>
      <p:pic>
        <p:nvPicPr>
          <p:cNvPr id="19460" name="Picture 5">
            <a:extLst>
              <a:ext uri="{FF2B5EF4-FFF2-40B4-BE49-F238E27FC236}">
                <a16:creationId xmlns:a16="http://schemas.microsoft.com/office/drawing/2014/main" id="{3C2426F2-246B-8130-EFBB-DBF8729E3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  <p:bldP spid="4915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026">
            <a:extLst>
              <a:ext uri="{FF2B5EF4-FFF2-40B4-BE49-F238E27FC236}">
                <a16:creationId xmlns:a16="http://schemas.microsoft.com/office/drawing/2014/main" id="{57E14AF6-EE7F-FF23-EA28-D079BFFEFB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0179" name="Rectangle 1027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FCF39D59-AA88-5E00-91A2-7D3063143B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5. Students often misjudge how much they know about a topic.</a:t>
            </a:r>
          </a:p>
        </p:txBody>
      </p:sp>
      <p:sp>
        <p:nvSpPr>
          <p:cNvPr id="50180" name="Rectangle 1028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4D83CFD9-731D-4F7B-35A3-5980C83B713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572000"/>
          </a:xfrm>
        </p:spPr>
        <p:txBody>
          <a:bodyPr/>
          <a:lstStyle/>
          <a:p>
            <a:pPr eaLnBrk="1" hangingPunct="1"/>
            <a:r>
              <a:rPr lang="en-US" altLang="en-US" sz="2400"/>
              <a:t>TRUE—Students are usually not the best judges of what they do and do not know. Even though students may spend a lot of time reading, they may know far less than they think they do because they they often read ineffectively.</a:t>
            </a:r>
          </a:p>
        </p:txBody>
      </p:sp>
      <p:pic>
        <p:nvPicPr>
          <p:cNvPr id="20484" name="Picture 1029">
            <a:extLst>
              <a:ext uri="{FF2B5EF4-FFF2-40B4-BE49-F238E27FC236}">
                <a16:creationId xmlns:a16="http://schemas.microsoft.com/office/drawing/2014/main" id="{D965DC0C-BA85-0C53-1EBC-099F20E8E4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  <p:bldP spid="50180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5710F734-2A8E-AFE6-9B0A-02E36F2455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1203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02EB58D5-773D-FAAE-C8EA-FBF86F9B84C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6. Taking notes during a lecture usually interferes with learning more than it helps.</a:t>
            </a:r>
          </a:p>
        </p:txBody>
      </p:sp>
      <p:sp>
        <p:nvSpPr>
          <p:cNvPr id="51204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E90D87AD-96AE-64D4-04CF-0E7907F5A26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FALSE—In general, students who take notes learn more material from a lecture than students who don’t. But…taking notes, without reflecting on the notes, is not very effective</a:t>
            </a:r>
          </a:p>
        </p:txBody>
      </p:sp>
      <p:pic>
        <p:nvPicPr>
          <p:cNvPr id="21508" name="Picture 5">
            <a:extLst>
              <a:ext uri="{FF2B5EF4-FFF2-40B4-BE49-F238E27FC236}">
                <a16:creationId xmlns:a16="http://schemas.microsoft.com/office/drawing/2014/main" id="{8F5C4238-599A-78E3-1175-F754BFF6D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  <p:bldP spid="51204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72C5EA87-1621-B95B-4862-425283EF02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2227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DACB68EC-B3FE-CB3D-5F31-66D0793E972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7. When a teacher rewards one student for appropriate behavior, the behavior of other students may also improve.</a:t>
            </a:r>
          </a:p>
        </p:txBody>
      </p:sp>
      <p:sp>
        <p:nvSpPr>
          <p:cNvPr id="52228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1C21B24C-F452-F992-3D97-BE404BB29C4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TRUE—When students observe other students being rewarded for certain behaviors, they are likely to behave in a similar way.</a:t>
            </a:r>
          </a:p>
        </p:txBody>
      </p:sp>
      <p:pic>
        <p:nvPicPr>
          <p:cNvPr id="22532" name="Picture 5">
            <a:extLst>
              <a:ext uri="{FF2B5EF4-FFF2-40B4-BE49-F238E27FC236}">
                <a16:creationId xmlns:a16="http://schemas.microsoft.com/office/drawing/2014/main" id="{38CED7D9-7CA8-BE85-7DF2-FC3DFEEB8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  <p:bldP spid="5222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DC5D8FDB-CAC9-AA41-65F6-039E1FB52D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      True or False?</a:t>
            </a:r>
          </a:p>
        </p:txBody>
      </p:sp>
      <p:sp>
        <p:nvSpPr>
          <p:cNvPr id="53251" name="Rectangle 3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694C00F1-21D9-4880-391E-D213B900C33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en-US" sz="2800"/>
              <a:t>8. Anxiety sometimes helps students learn and perform more successfully in the classroom.</a:t>
            </a:r>
          </a:p>
        </p:txBody>
      </p:sp>
      <p:sp>
        <p:nvSpPr>
          <p:cNvPr id="53252" name="Rectangle 4" descr="Rectangle: Click to edit Master text styles&#13;&#10;Second level&#13;&#10;Third level&#13;&#10;Fourth level&#13;&#10;Fifth level">
            <a:extLst>
              <a:ext uri="{FF2B5EF4-FFF2-40B4-BE49-F238E27FC236}">
                <a16:creationId xmlns:a16="http://schemas.microsoft.com/office/drawing/2014/main" id="{C988D46D-9A39-111A-D78A-DF309CAF66A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905000"/>
            <a:ext cx="3810000" cy="4495800"/>
          </a:xfrm>
        </p:spPr>
        <p:txBody>
          <a:bodyPr/>
          <a:lstStyle/>
          <a:p>
            <a:pPr eaLnBrk="1" hangingPunct="1"/>
            <a:r>
              <a:rPr lang="en-US" altLang="en-US" sz="2800"/>
              <a:t>TRUE— Cognitive ”disequilibrium” is a necessary component to learning.</a:t>
            </a:r>
          </a:p>
        </p:txBody>
      </p:sp>
      <p:pic>
        <p:nvPicPr>
          <p:cNvPr id="23556" name="Picture 5">
            <a:extLst>
              <a:ext uri="{FF2B5EF4-FFF2-40B4-BE49-F238E27FC236}">
                <a16:creationId xmlns:a16="http://schemas.microsoft.com/office/drawing/2014/main" id="{FD523A16-1F72-6476-338A-E800F930E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16764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  <p:bldP spid="53252" grpId="0" build="p" autoUpdateAnimBg="0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361</TotalTime>
  <Words>651</Words>
  <Application>Microsoft Macintosh PowerPoint</Application>
  <PresentationFormat>On-screen Show (4:3)</PresentationFormat>
  <Paragraphs>42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Tahoma</vt:lpstr>
      <vt:lpstr>Arial</vt:lpstr>
      <vt:lpstr>Wingdings</vt:lpstr>
      <vt:lpstr>Calibri</vt:lpstr>
      <vt:lpstr>ＭＳ Ｐゴシック</vt:lpstr>
      <vt:lpstr>Blueprint</vt:lpstr>
      <vt:lpstr>Welcome to EDU 330: Developmental &amp; Educational Psychology</vt:lpstr>
      <vt:lpstr>       True or False?</vt:lpstr>
      <vt:lpstr>       True or False?</vt:lpstr>
      <vt:lpstr>       True or False?</vt:lpstr>
      <vt:lpstr>       True or False?</vt:lpstr>
      <vt:lpstr>       True or False?</vt:lpstr>
      <vt:lpstr>       True or False?</vt:lpstr>
      <vt:lpstr>       True or False?</vt:lpstr>
      <vt:lpstr>       True or False?</vt:lpstr>
      <vt:lpstr>       True or False?</vt:lpstr>
      <vt:lpstr>       True or False?</vt:lpstr>
      <vt:lpstr>The Profession of Teaching: Paradox of Experience and Knowledge</vt:lpstr>
      <vt:lpstr>Reflection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Maps and Theories</dc:title>
  <dc:creator>Valued Gateway Client</dc:creator>
  <cp:lastModifiedBy>Daniel Moos</cp:lastModifiedBy>
  <cp:revision>39</cp:revision>
  <cp:lastPrinted>1601-01-01T00:00:00Z</cp:lastPrinted>
  <dcterms:created xsi:type="dcterms:W3CDTF">2003-01-03T23:37:17Z</dcterms:created>
  <dcterms:modified xsi:type="dcterms:W3CDTF">2026-01-13T15:34:48Z</dcterms:modified>
</cp:coreProperties>
</file>