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1" r:id="rId2"/>
  </p:sldMasterIdLst>
  <p:notesMasterIdLst>
    <p:notesMasterId r:id="rId25"/>
  </p:notesMasterIdLst>
  <p:sldIdLst>
    <p:sldId id="335" r:id="rId3"/>
    <p:sldId id="327" r:id="rId4"/>
    <p:sldId id="338" r:id="rId5"/>
    <p:sldId id="337" r:id="rId6"/>
    <p:sldId id="340" r:id="rId7"/>
    <p:sldId id="341" r:id="rId8"/>
    <p:sldId id="256" r:id="rId9"/>
    <p:sldId id="321" r:id="rId10"/>
    <p:sldId id="336" r:id="rId11"/>
    <p:sldId id="312" r:id="rId12"/>
    <p:sldId id="313" r:id="rId13"/>
    <p:sldId id="314" r:id="rId14"/>
    <p:sldId id="328" r:id="rId15"/>
    <p:sldId id="311" r:id="rId16"/>
    <p:sldId id="333" r:id="rId17"/>
    <p:sldId id="329" r:id="rId18"/>
    <p:sldId id="320" r:id="rId19"/>
    <p:sldId id="324" r:id="rId20"/>
    <p:sldId id="325" r:id="rId21"/>
    <p:sldId id="330" r:id="rId22"/>
    <p:sldId id="332" r:id="rId23"/>
    <p:sldId id="331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0" autoAdjust="0"/>
    <p:restoredTop sz="93116"/>
  </p:normalViewPr>
  <p:slideViewPr>
    <p:cSldViewPr>
      <p:cViewPr varScale="1">
        <p:scale>
          <a:sx n="111" d="100"/>
          <a:sy n="111" d="100"/>
        </p:scale>
        <p:origin x="19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BA5018-485B-B443-A696-0DF120BD42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97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F43A19-8DC0-D34E-BC5B-2DD33DCAA529}" type="slidenum">
              <a:rPr lang="en-US" sz="1200"/>
              <a:pPr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27481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F43A19-8DC0-D34E-BC5B-2DD33DCAA529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575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E10C74-7331-8F45-9D48-9A8EC7E5BDC2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08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E10C74-7331-8F45-9D48-9A8EC7E5BDC2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07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E10C74-7331-8F45-9D48-9A8EC7E5BDC2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99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F43A19-8DC0-D34E-BC5B-2DD33DCAA529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93285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5C60993-23EA-3D4D-86E4-B3D52CF64DB9}" type="slidenum">
              <a:rPr lang="en-US" sz="1200"/>
              <a:pPr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469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FD5F46-02E4-0841-A22E-6C21FB0AFAEA}" type="slidenum">
              <a:rPr lang="en-US" sz="120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20307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E10C74-7331-8F45-9D48-9A8EC7E5BDC2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55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E10C74-7331-8F45-9D48-9A8EC7E5BDC2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28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E10C74-7331-8F45-9D48-9A8EC7E5BDC2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11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F43A19-8DC0-D34E-BC5B-2DD33DCAA529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7856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F43A19-8DC0-D34E-BC5B-2DD33DCAA529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78561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F43A19-8DC0-D34E-BC5B-2DD33DCAA529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92854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F43A19-8DC0-D34E-BC5B-2DD33DCAA529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03114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F43A19-8DC0-D34E-BC5B-2DD33DCAA529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97742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7F970B-020A-2248-B15F-CAA49785F2A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73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DC4220-3CC9-CC44-8AC7-F29E0DEB1295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09181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F43A19-8DC0-D34E-BC5B-2DD33DCAA529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4688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-107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F6DAC-E632-F846-BCDD-064EE6893E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C17D6-10D4-AB42-95FB-32CB7359F9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8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10A02-7275-6947-8F47-E4BB816750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74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545941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752600"/>
            <a:ext cx="7162800" cy="137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352800"/>
            <a:ext cx="7162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524000" y="6248400"/>
            <a:ext cx="1905000" cy="457200"/>
          </a:xfrm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fld id="{A77E0047-856F-954E-906F-D8F0E91BCE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2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B51AA-15A9-5C40-AFC4-C3432EB2D6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18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A633C-0D48-BC48-BDA4-51D1747EC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2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6DCFB-2803-C44F-8280-AA5AF8874D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99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AA24A-C675-F649-9307-FCAC652E2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25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A9373-5B17-AA43-89A0-A732C2CB53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58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95D46-69D2-E743-91E8-F7D7B561DA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94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5EF59-34A5-E64C-898D-43BC04F9A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D2BE7-2D48-E742-BCEF-E001994AE5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73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824D7-BB42-1045-8D58-EC1ACB666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57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294B8-224D-7341-9A9F-7901F767D6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82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5FFEC-C530-4E4D-B5A7-6361E2843D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3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5AACC-C664-D644-8CAE-A7712A2395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6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7EF78-4968-3348-8765-AC05C73C17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9A137-11A5-514A-A4D8-9E62A31A4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6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4B37D-3171-9A4C-8B19-A75C8E6487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4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AE561-052D-2946-9C00-13937325C9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5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9569C-B30A-E148-B40F-16F96C5DFC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4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003E2-63DD-5B42-9357-E15BE4314F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7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9B8D512-2BE5-4C40-824A-847E79339786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0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5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5" cy="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5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5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5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5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7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7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7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7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ＭＳ Ｐゴシック" pitchFamily="-107" charset="-128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ＭＳ Ｐゴシック" pitchFamily="-107" charset="-128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676400"/>
            <a:ext cx="66976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372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372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372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CE0B60-D404-754B-9B9B-6AC9EDD0A0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3716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/>
              <a:t>Tell Me Something Good!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014F5B7-06F1-4130-9373-295FB4966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42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/>
              <a:t>Share something good or positive that’s happening in your life</a:t>
            </a:r>
          </a:p>
        </p:txBody>
      </p:sp>
    </p:spTree>
    <p:extLst>
      <p:ext uri="{BB962C8B-B14F-4D97-AF65-F5344CB8AC3E}">
        <p14:creationId xmlns:p14="http://schemas.microsoft.com/office/powerpoint/2010/main" val="275492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Example of cultural influences </a:t>
            </a:r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(I)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146685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609600" y="2133600"/>
            <a:ext cx="7848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/>
              <a:t>Sort the following words into whatever categories make sense and provide a </a:t>
            </a:r>
            <a:r>
              <a:rPr lang="en-US" b="1" i="1" u="sng"/>
              <a:t>label</a:t>
            </a:r>
            <a:r>
              <a:rPr lang="en-US" i="1"/>
              <a:t> or </a:t>
            </a:r>
            <a:r>
              <a:rPr lang="en-US" b="1" i="1" u="sng"/>
              <a:t>rationale</a:t>
            </a:r>
            <a:r>
              <a:rPr lang="en-US" i="1"/>
              <a:t> for each category.</a:t>
            </a:r>
          </a:p>
          <a:p>
            <a:pPr>
              <a:spcBef>
                <a:spcPct val="50000"/>
              </a:spcBef>
            </a:pPr>
            <a:r>
              <a:rPr lang="en-US" sz="3200"/>
              <a:t>males, females, figs, kangaroo, meat, dogs, honey, bees, the moon, cigarettes, water, sun, spear, wine, wind, fish, mud, fire, birds, rainbow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Example of cultural influences </a:t>
            </a:r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(II)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146685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143000" y="2514600"/>
            <a:ext cx="723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i="1"/>
              <a:t>Compare your categories with the following created by aborigines in Australia…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Example of cultural influences </a:t>
            </a:r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(III)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146685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9144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Bayi: </a:t>
            </a:r>
            <a:r>
              <a:rPr lang="en-US" b="1" i="1"/>
              <a:t>males, kangaroo, the moon, rainbow, fish, spear</a:t>
            </a:r>
          </a:p>
          <a:p>
            <a:pPr>
              <a:spcBef>
                <a:spcPct val="50000"/>
              </a:spcBef>
            </a:pPr>
            <a:endParaRPr lang="en-US" i="1"/>
          </a:p>
          <a:p>
            <a:pPr>
              <a:spcBef>
                <a:spcPct val="50000"/>
              </a:spcBef>
            </a:pPr>
            <a:r>
              <a:rPr lang="en-US" b="1"/>
              <a:t>Balan: </a:t>
            </a:r>
            <a:r>
              <a:rPr lang="en-US" b="1" i="1"/>
              <a:t>females, dogs, birds, fire, water, sun</a:t>
            </a:r>
            <a:endParaRPr lang="en-US" i="1"/>
          </a:p>
          <a:p>
            <a:endParaRPr lang="en-US"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  <a:p>
            <a:r>
              <a:rPr lang="en-US" b="1"/>
              <a:t>Balam: </a:t>
            </a:r>
            <a:r>
              <a:rPr lang="en-US" b="1" i="1"/>
              <a:t>figs, honey, wine, cigarettes</a:t>
            </a:r>
          </a:p>
          <a:p>
            <a:endParaRPr lang="en-US" i="1"/>
          </a:p>
          <a:p>
            <a:pPr>
              <a:spcBef>
                <a:spcPct val="50000"/>
              </a:spcBef>
            </a:pPr>
            <a:r>
              <a:rPr lang="en-US" b="1"/>
              <a:t>Bala: </a:t>
            </a:r>
            <a:r>
              <a:rPr lang="en-US" b="1" i="1"/>
              <a:t>meat, bees, wind, mud</a:t>
            </a:r>
            <a:endParaRPr lang="en-US" sz="3200" i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23622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>
                <a:latin typeface="Times New Roman" charset="0"/>
              </a:rPr>
              <a:t>myths and beliefs:</a:t>
            </a:r>
            <a:r>
              <a:rPr lang="en-US">
                <a:latin typeface="Times New Roman" charset="0"/>
              </a:rPr>
              <a:t> rainbows are believed to be mythical men</a:t>
            </a:r>
            <a:endParaRPr lang="en-US" i="1"/>
          </a:p>
          <a:p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" y="3429000"/>
            <a:ext cx="8001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>
                <a:latin typeface="Times New Roman" charset="0"/>
              </a:rPr>
              <a:t>experience:</a:t>
            </a:r>
            <a:r>
              <a:rPr lang="en-US">
                <a:latin typeface="Times New Roman" charset="0"/>
              </a:rPr>
              <a:t> water extinguishes fire; </a:t>
            </a:r>
            <a:r>
              <a:rPr lang="en-US" u="sng">
                <a:latin typeface="Times New Roman" charset="0"/>
              </a:rPr>
              <a:t>myths and beliefs: </a:t>
            </a:r>
            <a:r>
              <a:rPr lang="en-US">
                <a:latin typeface="Times New Roman" charset="0"/>
              </a:rPr>
              <a:t>birds are believed to be female spirits; </a:t>
            </a:r>
            <a:r>
              <a:rPr lang="en-US" u="sng">
                <a:latin typeface="Times New Roman" charset="0"/>
              </a:rPr>
              <a:t>dangerous and exceptional things</a:t>
            </a:r>
            <a:r>
              <a:rPr lang="en-US">
                <a:latin typeface="Times New Roman" charset="0"/>
              </a:rPr>
              <a:t> are put in a minimally contrasting category: dogs are considered exceptional animals, so they appear in the second class instead of with men</a:t>
            </a:r>
          </a:p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00" y="5715000"/>
            <a:ext cx="601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>
                <a:latin typeface="Times New Roman" charset="0"/>
              </a:rPr>
              <a:t>experience:</a:t>
            </a:r>
            <a:r>
              <a:rPr lang="en-US">
                <a:latin typeface="Times New Roman" charset="0"/>
              </a:rPr>
              <a:t> wine is made from fruit</a:t>
            </a:r>
            <a:endParaRPr lang="en-US" i="1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0" y="2286000"/>
            <a:ext cx="9144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/>
              <a:t>Assumption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3300"/>
                </a:solidFill>
              </a:rPr>
              <a:t>LANGUAGE </a:t>
            </a:r>
            <a:r>
              <a:rPr lang="en-US" sz="3600" b="1" dirty="0"/>
              <a:t>plays a central role in development &amp; learning</a:t>
            </a:r>
          </a:p>
        </p:txBody>
      </p:sp>
    </p:spTree>
    <p:extLst>
      <p:ext uri="{BB962C8B-B14F-4D97-AF65-F5344CB8AC3E}">
        <p14:creationId xmlns:p14="http://schemas.microsoft.com/office/powerpoint/2010/main" val="98539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808038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Role of Language (I)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Language plays two roles in development:</a:t>
            </a:r>
          </a:p>
          <a:p>
            <a:pPr marL="858837" lvl="1" indent="-514350" eaLnBrk="1" hangingPunct="1">
              <a:lnSpc>
                <a:spcPct val="80000"/>
              </a:lnSpc>
              <a:buAutoNum type="arabicParenBoth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Tool to communicate</a:t>
            </a:r>
          </a:p>
          <a:p>
            <a:pPr marL="858837" lvl="1" indent="-514350" eaLnBrk="1" hangingPunct="1">
              <a:lnSpc>
                <a:spcPct val="80000"/>
              </a:lnSpc>
              <a:buAutoNum type="arabicParenBoth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Tool in learning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Levels of speech: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u="sng" dirty="0" err="1">
                <a:latin typeface="Arial" charset="0"/>
                <a:ea typeface="ＭＳ Ｐゴシック" charset="0"/>
                <a:cs typeface="ＭＳ Ｐゴシック" charset="0"/>
              </a:rPr>
              <a:t>Preintellectual</a:t>
            </a:r>
            <a:r>
              <a:rPr lang="en-US" sz="2200" u="sng" dirty="0">
                <a:latin typeface="Arial" charset="0"/>
                <a:ea typeface="ＭＳ Ｐゴシック" charset="0"/>
                <a:cs typeface="ＭＳ Ｐゴシック" charset="0"/>
              </a:rPr>
              <a:t> speech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: Communicate needs and social contact (</a:t>
            </a:r>
            <a:r>
              <a:rPr lang="en-US" sz="1800" i="1" dirty="0">
                <a:latin typeface="Arial" charset="0"/>
                <a:ea typeface="ＭＳ Ｐゴシック" charset="0"/>
                <a:cs typeface="ＭＳ Ｐゴシック" charset="0"/>
              </a:rPr>
              <a:t>e.g. cry to communicate hunger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u="sng" dirty="0">
                <a:latin typeface="Arial" charset="0"/>
                <a:ea typeface="ＭＳ Ｐゴシック" charset="0"/>
                <a:cs typeface="ＭＳ Ｐゴシック" charset="0"/>
              </a:rPr>
              <a:t>Autonomous speech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(12 months): “Pseudo” words to communicate (</a:t>
            </a:r>
            <a:r>
              <a:rPr lang="en-US" sz="1800" i="1" dirty="0">
                <a:latin typeface="Arial" charset="0"/>
                <a:ea typeface="ＭＳ Ｐゴシック" charset="0"/>
                <a:cs typeface="ＭＳ Ｐゴシック" charset="0"/>
              </a:rPr>
              <a:t>e.g. “</a:t>
            </a:r>
            <a:r>
              <a:rPr lang="en-US" sz="1800" i="1" dirty="0" err="1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sz="1800" i="1" dirty="0">
                <a:latin typeface="Arial" charset="0"/>
                <a:ea typeface="ＭＳ Ｐゴシック" charset="0"/>
                <a:cs typeface="ＭＳ Ｐゴシック" charset="0"/>
              </a:rPr>
              <a:t>” for bottle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800" i="1" dirty="0" err="1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sz="1800" i="1" dirty="0">
                <a:latin typeface="Arial" charset="0"/>
                <a:ea typeface="ＭＳ Ｐゴシック" charset="0"/>
                <a:cs typeface="ＭＳ Ｐゴシック" charset="0"/>
              </a:rPr>
              <a:t>” for for ball”)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u="sng" dirty="0">
                <a:latin typeface="Arial" charset="0"/>
                <a:ea typeface="ＭＳ Ｐゴシック" charset="0"/>
                <a:cs typeface="ＭＳ Ｐゴシック" charset="0"/>
              </a:rPr>
              <a:t>Naïve psychology speech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(12- 24 months): More complex connections between objects and words (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e.g. “dada” to indicate dad, pick me up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u="sng" dirty="0">
                <a:latin typeface="Arial" charset="0"/>
                <a:ea typeface="ＭＳ Ｐゴシック" charset="0"/>
                <a:cs typeface="ＭＳ Ｐゴシック" charset="0"/>
              </a:rPr>
              <a:t>Communicative and Egocentric speech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(18+ months): Increased complexity in communication (</a:t>
            </a:r>
            <a:r>
              <a:rPr lang="en-US" sz="2200" i="1" dirty="0">
                <a:latin typeface="Arial" charset="0"/>
                <a:ea typeface="ＭＳ Ｐゴシック" charset="0"/>
                <a:cs typeface="ＭＳ Ｐゴシック" charset="0"/>
              </a:rPr>
              <a:t>e.g. I want milk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808038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Role of Language (II)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Language plays two roles in development:</a:t>
            </a:r>
          </a:p>
          <a:p>
            <a:pPr marL="858837" lvl="1" indent="-514350" eaLnBrk="1" hangingPunct="1">
              <a:lnSpc>
                <a:spcPct val="80000"/>
              </a:lnSpc>
              <a:buAutoNum type="arabicParenBoth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Tool to communicate</a:t>
            </a:r>
          </a:p>
          <a:p>
            <a:pPr marL="858837" lvl="1" indent="-514350" eaLnBrk="1" hangingPunct="1">
              <a:lnSpc>
                <a:spcPct val="80000"/>
              </a:lnSpc>
              <a:buAutoNum type="arabicParenBoth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Tool in learning</a:t>
            </a:r>
          </a:p>
          <a:p>
            <a:pPr marL="514350" indent="-514350" eaLnBrk="1" hangingPunct="1">
              <a:lnSpc>
                <a:spcPct val="80000"/>
              </a:lnSpc>
              <a:buAutoNum type="arabicParenBoth"/>
            </a:pPr>
            <a:r>
              <a:rPr lang="en-US" sz="2400" u="sng" dirty="0">
                <a:latin typeface="Arial" charset="0"/>
                <a:ea typeface="ＭＳ Ｐゴシック" charset="0"/>
                <a:cs typeface="ＭＳ Ｐゴシック" charset="0"/>
              </a:rPr>
              <a:t>Social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(24 months): More complex external communication</a:t>
            </a:r>
          </a:p>
          <a:p>
            <a:pPr marL="514350" indent="-514350" eaLnBrk="1" hangingPunct="1">
              <a:lnSpc>
                <a:spcPct val="80000"/>
              </a:lnSpc>
              <a:buAutoNum type="arabicParenBoth"/>
            </a:pPr>
            <a:r>
              <a:rPr lang="en-US" sz="2400" u="sng" dirty="0">
                <a:latin typeface="Arial" charset="0"/>
                <a:ea typeface="ＭＳ Ｐゴシック" charset="0"/>
                <a:cs typeface="ＭＳ Ｐゴシック" charset="0"/>
              </a:rPr>
              <a:t>Egocentric speech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(“External” Private’; 3-4 years):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Serves as an intellectual tool to facilitate learning and task completion</a:t>
            </a:r>
          </a:p>
          <a:p>
            <a:pPr marL="514350" indent="-514350" eaLnBrk="1" hangingPunct="1">
              <a:lnSpc>
                <a:spcPct val="80000"/>
              </a:lnSpc>
              <a:buAutoNum type="arabicParenBoth"/>
            </a:pPr>
            <a:r>
              <a:rPr lang="en-US" sz="2400" u="sng" dirty="0">
                <a:latin typeface="Arial" charset="0"/>
                <a:ea typeface="ＭＳ Ｐゴシック" charset="0"/>
                <a:cs typeface="ＭＳ Ｐゴシック" charset="0"/>
              </a:rPr>
              <a:t>“Internal” private speech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(7 years):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Silent private assumes self-regulatory actions.</a:t>
            </a:r>
            <a:endParaRPr lang="en-US" sz="22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à"/>
            </a:pP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Language assumes a more central role in development compared to Piaget’s theory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à"/>
            </a:pP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How should teachers use language to facilitate learning?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762000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Role of Language (III)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Students cannot get too much practice in their use of language.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Particularly true in </a:t>
            </a:r>
            <a:r>
              <a:rPr lang="en-US" sz="2400" u="sng" dirty="0">
                <a:latin typeface="Arial" charset="0"/>
                <a:ea typeface="ＭＳ Ｐゴシック" charset="0"/>
              </a:rPr>
              <a:t>math</a:t>
            </a:r>
            <a:r>
              <a:rPr lang="en-US" sz="2400" dirty="0">
                <a:latin typeface="Arial" charset="0"/>
                <a:ea typeface="ＭＳ Ｐゴシック" charset="0"/>
              </a:rPr>
              <a:t>, </a:t>
            </a:r>
            <a:r>
              <a:rPr lang="en-US" sz="2400" u="sng" dirty="0">
                <a:latin typeface="Arial" charset="0"/>
                <a:ea typeface="ＭＳ Ｐゴシック" charset="0"/>
              </a:rPr>
              <a:t>science</a:t>
            </a:r>
            <a:r>
              <a:rPr lang="en-US" sz="2400" dirty="0">
                <a:latin typeface="Arial" charset="0"/>
                <a:ea typeface="ＭＳ Ｐゴシック" charset="0"/>
              </a:rPr>
              <a:t>, </a:t>
            </a:r>
            <a:r>
              <a:rPr lang="en-US" sz="2400" u="sng" dirty="0">
                <a:latin typeface="Arial" charset="0"/>
                <a:ea typeface="ＭＳ Ｐゴシック" charset="0"/>
              </a:rPr>
              <a:t>art</a:t>
            </a:r>
            <a:r>
              <a:rPr lang="en-US" sz="2400" dirty="0">
                <a:latin typeface="Arial" charset="0"/>
                <a:ea typeface="ＭＳ Ｐゴシック" charset="0"/>
              </a:rPr>
              <a:t>, and </a:t>
            </a:r>
            <a:r>
              <a:rPr lang="en-US" sz="2400" u="sng" dirty="0">
                <a:latin typeface="Arial" charset="0"/>
                <a:ea typeface="ＭＳ Ｐゴシック" charset="0"/>
              </a:rPr>
              <a:t>music</a:t>
            </a:r>
            <a:r>
              <a:rPr lang="en-US" sz="2400" dirty="0">
                <a:latin typeface="Arial" charset="0"/>
                <a:ea typeface="ＭＳ Ｐゴシック" charset="0"/>
              </a:rPr>
              <a:t> (teachers tend to rely on visual/auditory product)</a:t>
            </a:r>
            <a:endParaRPr lang="en-US" sz="2400" u="sng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Model “metacognition”: Think-</a:t>
            </a:r>
            <a:r>
              <a:rPr lang="en-US" sz="2400" dirty="0" err="1">
                <a:latin typeface="Arial" charset="0"/>
                <a:ea typeface="ＭＳ Ｐゴシック" charset="0"/>
              </a:rPr>
              <a:t>alouds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Prompt: “I know ______ because _______”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Remind students that struggling to put understanding into words is a normal part of learning and development.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>
                <a:latin typeface="Arial" charset="0"/>
                <a:ea typeface="ＭＳ Ｐゴシック" charset="0"/>
              </a:rPr>
              <a:t>We have all said at some point in our lives: “I know what I</a:t>
            </a:r>
            <a:r>
              <a:rPr lang="ja-JP" altLang="en-US" sz="2400" i="1" dirty="0">
                <a:latin typeface="Arial" charset="0"/>
                <a:ea typeface="ＭＳ Ｐゴシック" charset="0"/>
              </a:rPr>
              <a:t>’</a:t>
            </a:r>
            <a:r>
              <a:rPr lang="en-US" sz="2400" i="1" dirty="0">
                <a:latin typeface="Arial" charset="0"/>
                <a:ea typeface="ＭＳ Ｐゴシック" charset="0"/>
              </a:rPr>
              <a:t>m trying to say, I just can</a:t>
            </a:r>
            <a:r>
              <a:rPr lang="ja-JP" altLang="en-US" sz="2400" i="1" dirty="0">
                <a:latin typeface="Arial" charset="0"/>
                <a:ea typeface="ＭＳ Ｐゴシック" charset="0"/>
              </a:rPr>
              <a:t>’</a:t>
            </a:r>
            <a:r>
              <a:rPr lang="en-US" sz="2400" i="1" dirty="0">
                <a:latin typeface="Arial" charset="0"/>
                <a:ea typeface="ＭＳ Ｐゴシック" charset="0"/>
              </a:rPr>
              <a:t>t put it into words.”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Provide students with scaffolding as they practice language.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Provide technical terms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Embellish students</a:t>
            </a:r>
            <a:r>
              <a:rPr lang="ja-JP" altLang="en-US" sz="2400" dirty="0">
                <a:latin typeface="Arial" charset="0"/>
                <a:ea typeface="ＭＳ Ｐゴシック" charset="0"/>
              </a:rPr>
              <a:t>’</a:t>
            </a:r>
            <a:r>
              <a:rPr lang="en-US" sz="2400" dirty="0">
                <a:latin typeface="Arial" charset="0"/>
                <a:ea typeface="ＭＳ Ｐゴシック" charset="0"/>
              </a:rPr>
              <a:t> descriptions</a:t>
            </a:r>
          </a:p>
        </p:txBody>
      </p:sp>
    </p:spTree>
    <p:extLst>
      <p:ext uri="{BB962C8B-B14F-4D97-AF65-F5344CB8AC3E}">
        <p14:creationId xmlns:p14="http://schemas.microsoft.com/office/powerpoint/2010/main" val="381722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0" y="1905000"/>
            <a:ext cx="9144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/>
              <a:t>Assumption</a:t>
            </a:r>
          </a:p>
          <a:p>
            <a:pPr algn="ctr">
              <a:spcBef>
                <a:spcPct val="50000"/>
              </a:spcBef>
            </a:pPr>
            <a:r>
              <a:rPr lang="en-US" sz="3600" b="1" i="1" dirty="0">
                <a:solidFill>
                  <a:srgbClr val="FF3300"/>
                </a:solidFill>
              </a:rPr>
              <a:t>ASSISTED</a:t>
            </a:r>
            <a:r>
              <a:rPr lang="en-US" sz="3600" b="1" dirty="0">
                <a:solidFill>
                  <a:srgbClr val="FF3300"/>
                </a:solidFill>
              </a:rPr>
              <a:t> LEARNING </a:t>
            </a:r>
            <a:r>
              <a:rPr lang="en-US" sz="3600" b="1" i="1" dirty="0">
                <a:solidFill>
                  <a:srgbClr val="FF3300"/>
                </a:solidFill>
              </a:rPr>
              <a:t>(scaffolding, psychological tools, </a:t>
            </a:r>
            <a:r>
              <a:rPr lang="en-US" sz="3600" i="1" dirty="0">
                <a:solidFill>
                  <a:srgbClr val="FF3300"/>
                </a:solidFill>
              </a:rPr>
              <a:t>and </a:t>
            </a:r>
            <a:r>
              <a:rPr lang="en-US" sz="3600" b="1" i="1" dirty="0">
                <a:solidFill>
                  <a:srgbClr val="FF3300"/>
                </a:solidFill>
              </a:rPr>
              <a:t>mediation) </a:t>
            </a:r>
            <a:r>
              <a:rPr lang="en-US" sz="3600" dirty="0">
                <a:solidFill>
                  <a:srgbClr val="000000"/>
                </a:solidFill>
              </a:rPr>
              <a:t>moves students through</a:t>
            </a:r>
            <a:r>
              <a:rPr lang="en-US" sz="3600" i="1" dirty="0">
                <a:solidFill>
                  <a:srgbClr val="000000"/>
                </a:solidFill>
              </a:rPr>
              <a:t> </a:t>
            </a:r>
            <a:r>
              <a:rPr lang="en-US" sz="3600" i="1" dirty="0">
                <a:solidFill>
                  <a:srgbClr val="FF3300"/>
                </a:solidFill>
              </a:rPr>
              <a:t>ZONE OF PROXIMAL DEVELOPMENT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7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7772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tx2"/>
                </a:solidFill>
              </a:rPr>
              <a:t>THE ZONE OF PROXIMAL DEVELOPMENT (ZPD)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2400" y="1476375"/>
            <a:ext cx="89916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600" b="1" dirty="0"/>
              <a:t>“</a:t>
            </a:r>
            <a:r>
              <a:rPr lang="en-US" sz="3600" b="1" dirty="0"/>
              <a:t> . . . is the distance between the </a:t>
            </a:r>
            <a:r>
              <a:rPr lang="en-US" sz="3600" b="1" dirty="0">
                <a:solidFill>
                  <a:srgbClr val="FF3300"/>
                </a:solidFill>
              </a:rPr>
              <a:t>actual</a:t>
            </a:r>
            <a:r>
              <a:rPr lang="en-US" sz="3600" b="1" dirty="0"/>
              <a:t> developmental level as determined by independent problem solving and the level of </a:t>
            </a:r>
            <a:r>
              <a:rPr lang="en-US" sz="3600" b="1" dirty="0">
                <a:solidFill>
                  <a:srgbClr val="FF3300"/>
                </a:solidFill>
              </a:rPr>
              <a:t>potential</a:t>
            </a:r>
            <a:r>
              <a:rPr lang="en-US" sz="3600" b="1" dirty="0"/>
              <a:t> development as determined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2400" y="3686175"/>
            <a:ext cx="8991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/>
              <a:t>through problem solving under adult guidance or in collaboration with   more capable peers</a:t>
            </a:r>
            <a:r>
              <a:rPr lang="ja-JP" altLang="en-US" sz="3600" b="1" dirty="0"/>
              <a:t>”</a:t>
            </a:r>
            <a:endParaRPr lang="en-US" sz="3600" b="1" dirty="0"/>
          </a:p>
          <a:p>
            <a:pPr>
              <a:spcBef>
                <a:spcPct val="50000"/>
              </a:spcBef>
            </a:pPr>
            <a:r>
              <a:rPr lang="en-US" sz="3200" b="1" dirty="0"/>
              <a:t>                   Lev </a:t>
            </a:r>
            <a:r>
              <a:rPr lang="en-US" sz="3200" b="1" dirty="0" err="1"/>
              <a:t>Vygotsky</a:t>
            </a:r>
            <a:r>
              <a:rPr lang="en-US" sz="3200" b="1" dirty="0"/>
              <a:t>, 1935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69250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Line 2"/>
          <p:cNvSpPr>
            <a:spLocks noChangeShapeType="1"/>
          </p:cNvSpPr>
          <p:nvPr/>
        </p:nvSpPr>
        <p:spPr bwMode="auto">
          <a:xfrm>
            <a:off x="685800" y="5943600"/>
            <a:ext cx="182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Line 3"/>
          <p:cNvSpPr>
            <a:spLocks noChangeShapeType="1"/>
          </p:cNvSpPr>
          <p:nvPr/>
        </p:nvSpPr>
        <p:spPr bwMode="auto">
          <a:xfrm flipV="1">
            <a:off x="2514600" y="4495800"/>
            <a:ext cx="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6" name="Line 4"/>
          <p:cNvSpPr>
            <a:spLocks noChangeShapeType="1"/>
          </p:cNvSpPr>
          <p:nvPr/>
        </p:nvSpPr>
        <p:spPr bwMode="auto">
          <a:xfrm>
            <a:off x="2514600" y="4495800"/>
            <a:ext cx="182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 flipV="1">
            <a:off x="4343400" y="3048000"/>
            <a:ext cx="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>
            <a:off x="4343400" y="3048000"/>
            <a:ext cx="182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 flipV="1">
            <a:off x="6172200" y="1600200"/>
            <a:ext cx="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>
            <a:off x="6172200" y="1600200"/>
            <a:ext cx="182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1" name="Line 9"/>
          <p:cNvSpPr>
            <a:spLocks noChangeShapeType="1"/>
          </p:cNvSpPr>
          <p:nvPr/>
        </p:nvSpPr>
        <p:spPr bwMode="auto">
          <a:xfrm flipV="1">
            <a:off x="8001000" y="152400"/>
            <a:ext cx="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2" name="AutoShape 10"/>
          <p:cNvSpPr>
            <a:spLocks noChangeArrowheads="1"/>
          </p:cNvSpPr>
          <p:nvPr/>
        </p:nvSpPr>
        <p:spPr bwMode="auto">
          <a:xfrm rot="2711094">
            <a:off x="1676400" y="3886200"/>
            <a:ext cx="838200" cy="381000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190500 h 21600"/>
              <a:gd name="T4" fmla="*/ 628650 w 21600"/>
              <a:gd name="T5" fmla="*/ 381000 h 21600"/>
              <a:gd name="T6" fmla="*/ 8382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12700">
            <a:solidFill>
              <a:srgbClr val="0099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57200" y="2743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5964" name="AutoShape 12"/>
          <p:cNvSpPr>
            <a:spLocks noChangeArrowheads="1"/>
          </p:cNvSpPr>
          <p:nvPr/>
        </p:nvSpPr>
        <p:spPr bwMode="auto">
          <a:xfrm rot="2711094">
            <a:off x="3505200" y="2438400"/>
            <a:ext cx="838200" cy="381000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190500 h 21600"/>
              <a:gd name="T4" fmla="*/ 628650 w 21600"/>
              <a:gd name="T5" fmla="*/ 381000 h 21600"/>
              <a:gd name="T6" fmla="*/ 8382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900"/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914400" y="1614488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</a:rPr>
              <a:t>POTENTIAL LEVEL</a:t>
            </a:r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152400" y="3062288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ACTUAL LEVEL</a:t>
            </a:r>
          </a:p>
        </p:txBody>
      </p:sp>
      <p:sp>
        <p:nvSpPr>
          <p:cNvPr id="125967" name="Line 15"/>
          <p:cNvSpPr>
            <a:spLocks noChangeShapeType="1"/>
          </p:cNvSpPr>
          <p:nvPr/>
        </p:nvSpPr>
        <p:spPr bwMode="auto">
          <a:xfrm>
            <a:off x="685800" y="5943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8" name="Line 16"/>
          <p:cNvSpPr>
            <a:spLocks noChangeShapeType="1"/>
          </p:cNvSpPr>
          <p:nvPr/>
        </p:nvSpPr>
        <p:spPr bwMode="auto">
          <a:xfrm flipV="1">
            <a:off x="2514600" y="4495800"/>
            <a:ext cx="0" cy="1447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9" name="Line 17"/>
          <p:cNvSpPr>
            <a:spLocks noChangeShapeType="1"/>
          </p:cNvSpPr>
          <p:nvPr/>
        </p:nvSpPr>
        <p:spPr bwMode="auto">
          <a:xfrm>
            <a:off x="2514600" y="4495800"/>
            <a:ext cx="18288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0" name="Line 18"/>
          <p:cNvSpPr>
            <a:spLocks noChangeShapeType="1"/>
          </p:cNvSpPr>
          <p:nvPr/>
        </p:nvSpPr>
        <p:spPr bwMode="auto">
          <a:xfrm flipV="1">
            <a:off x="4343400" y="3048000"/>
            <a:ext cx="0" cy="14478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1" name="Line 19"/>
          <p:cNvSpPr>
            <a:spLocks noChangeShapeType="1"/>
          </p:cNvSpPr>
          <p:nvPr/>
        </p:nvSpPr>
        <p:spPr bwMode="auto">
          <a:xfrm>
            <a:off x="2514600" y="44958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2" name="Line 20"/>
          <p:cNvSpPr>
            <a:spLocks noChangeShapeType="1"/>
          </p:cNvSpPr>
          <p:nvPr/>
        </p:nvSpPr>
        <p:spPr bwMode="auto">
          <a:xfrm flipV="1">
            <a:off x="4343400" y="3048000"/>
            <a:ext cx="0" cy="1447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5975" name="AutoShape 23"/>
          <p:cNvCxnSpPr>
            <a:cxnSpLocks noChangeShapeType="1"/>
            <a:stCxn id="125971" idx="0"/>
            <a:endCxn id="125972" idx="1"/>
          </p:cNvCxnSpPr>
          <p:nvPr/>
        </p:nvCxnSpPr>
        <p:spPr bwMode="auto">
          <a:xfrm rot="-5400000">
            <a:off x="2705100" y="2819400"/>
            <a:ext cx="1447800" cy="1828800"/>
          </a:xfrm>
          <a:prstGeom prst="curvedConnector3">
            <a:avLst>
              <a:gd name="adj1" fmla="val 6356"/>
            </a:avLst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876800" y="3352800"/>
            <a:ext cx="2438400" cy="914400"/>
            <a:chOff x="4032" y="1248"/>
            <a:chExt cx="1536" cy="576"/>
          </a:xfrm>
        </p:grpSpPr>
        <p:sp>
          <p:nvSpPr>
            <p:cNvPr id="15386" name="AutoShape 25"/>
            <p:cNvSpPr>
              <a:spLocks noChangeArrowheads="1"/>
            </p:cNvSpPr>
            <p:nvPr/>
          </p:nvSpPr>
          <p:spPr bwMode="auto">
            <a:xfrm>
              <a:off x="4032" y="1248"/>
              <a:ext cx="960" cy="576"/>
            </a:xfrm>
            <a:prstGeom prst="leftArrow">
              <a:avLst>
                <a:gd name="adj1" fmla="val 50000"/>
                <a:gd name="adj2" fmla="val 41667"/>
              </a:avLst>
            </a:prstGeom>
            <a:solidFill>
              <a:srgbClr val="0033CC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Text Box 26"/>
            <p:cNvSpPr txBox="1">
              <a:spLocks noChangeArrowheads="1"/>
            </p:cNvSpPr>
            <p:nvPr/>
          </p:nvSpPr>
          <p:spPr bwMode="auto">
            <a:xfrm>
              <a:off x="4272" y="1324"/>
              <a:ext cx="12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ZPD</a:t>
              </a:r>
              <a:endParaRPr lang="en-US" sz="6000" b="1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5415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25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25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nimBg="1"/>
      <p:bldP spid="125955" grpId="0" animBg="1"/>
      <p:bldP spid="125956" grpId="0" animBg="1"/>
      <p:bldP spid="125957" grpId="0" animBg="1"/>
      <p:bldP spid="125958" grpId="0" animBg="1"/>
      <p:bldP spid="125959" grpId="0" animBg="1"/>
      <p:bldP spid="125960" grpId="0" animBg="1"/>
      <p:bldP spid="125961" grpId="0" animBg="1"/>
      <p:bldP spid="125962" grpId="0" animBg="1"/>
      <p:bldP spid="125964" grpId="0" animBg="1"/>
      <p:bldP spid="125965" grpId="0" build="p" autoUpdateAnimBg="0" advAuto="0"/>
      <p:bldP spid="125966" grpId="0" build="p" autoUpdateAnimBg="0" advAuto="0"/>
      <p:bldP spid="125967" grpId="0" animBg="1"/>
      <p:bldP spid="125968" grpId="0" animBg="1"/>
      <p:bldP spid="125969" grpId="0" animBg="1"/>
      <p:bldP spid="125970" grpId="0" animBg="1"/>
      <p:bldP spid="125971" grpId="0" animBg="1"/>
      <p:bldP spid="1259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92E931-9EEA-114F-AB71-221400F8B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9144000" cy="15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31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762000"/>
          </a:xfrm>
        </p:spPr>
        <p:txBody>
          <a:bodyPr/>
          <a:lstStyle/>
          <a:p>
            <a:pPr algn="ctr" eaLnBrk="1" hangingPunct="1"/>
            <a:r>
              <a:rPr lang="en-US" sz="3400" dirty="0">
                <a:latin typeface="Arial" charset="0"/>
                <a:ea typeface="ＭＳ Ｐゴシック" charset="0"/>
                <a:cs typeface="ＭＳ Ｐゴシック" charset="0"/>
              </a:rPr>
              <a:t>Moving Students through ZPD (1)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382257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Arial"/>
                <a:ea typeface="ＭＳ Ｐゴシック" charset="0"/>
                <a:cs typeface="Arial"/>
              </a:rPr>
              <a:t>Mediation: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cs typeface="Arial"/>
              </a:rPr>
              <a:t>What are some appropriate responses from a teacher when a student response/answer/</a:t>
            </a:r>
            <a:r>
              <a:rPr lang="en-US" sz="1600" dirty="0" err="1">
                <a:cs typeface="Arial"/>
              </a:rPr>
              <a:t>etc</a:t>
            </a:r>
            <a:r>
              <a:rPr lang="en-US" sz="1600" dirty="0">
                <a:cs typeface="Arial"/>
              </a:rPr>
              <a:t> is not “quite right”?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cs typeface="Arial"/>
              </a:rPr>
              <a:t>Teachers “</a:t>
            </a:r>
            <a:r>
              <a:rPr lang="en-US" sz="1600" i="1" u="sng" dirty="0">
                <a:cs typeface="Arial"/>
              </a:rPr>
              <a:t>mediate</a:t>
            </a:r>
            <a:r>
              <a:rPr lang="en-US" sz="1600" dirty="0">
                <a:cs typeface="Arial"/>
              </a:rPr>
              <a:t>” student understanding (e.g., reframe answer, embellish description, </a:t>
            </a:r>
            <a:r>
              <a:rPr lang="en-US" sz="1600" dirty="0" err="1">
                <a:cs typeface="Arial"/>
              </a:rPr>
              <a:t>etc</a:t>
            </a:r>
            <a:r>
              <a:rPr lang="en-US" sz="1600" dirty="0">
                <a:cs typeface="Arial"/>
              </a:rPr>
              <a:t>) </a:t>
            </a:r>
            <a:r>
              <a:rPr lang="en-US" sz="1600" dirty="0">
                <a:cs typeface="Arial"/>
                <a:sym typeface="Wingdings"/>
              </a:rPr>
              <a:t> interpret student understanding and facilitate more accurate understanding/internal representation</a:t>
            </a:r>
            <a:endParaRPr lang="en-US" sz="1600" dirty="0">
              <a:cs typeface="Arial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Arial"/>
                <a:ea typeface="ＭＳ Ｐゴシック" charset="0"/>
                <a:cs typeface="Arial"/>
              </a:rPr>
              <a:t>Psychological Tools: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Arial"/>
                <a:ea typeface="ＭＳ Ｐゴシック" charset="0"/>
                <a:cs typeface="Arial"/>
              </a:rPr>
              <a:t>Physical tools (e.g., shovel) extend our physical abilities (e.g., ability to dig a hole)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Arial"/>
                <a:ea typeface="ＭＳ Ｐゴシック" charset="0"/>
                <a:cs typeface="Arial"/>
              </a:rPr>
              <a:t>Psychological tools (e.g., language) extend our mental abilities (e.g., thoughts).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>
                <a:latin typeface="Arial"/>
                <a:ea typeface="ＭＳ Ｐゴシック" charset="0"/>
                <a:cs typeface="Arial"/>
              </a:rPr>
              <a:t>“</a:t>
            </a:r>
            <a:r>
              <a:rPr lang="en-US" sz="1600" u="sng" dirty="0">
                <a:latin typeface="Arial"/>
                <a:ea typeface="ＭＳ Ｐゴシック" charset="0"/>
                <a:cs typeface="Arial"/>
              </a:rPr>
              <a:t>Example</a:t>
            </a:r>
            <a:r>
              <a:rPr lang="en-US" sz="1600" dirty="0">
                <a:latin typeface="Arial"/>
                <a:ea typeface="ＭＳ Ｐゴシック" charset="0"/>
                <a:cs typeface="Arial"/>
              </a:rPr>
              <a:t>: A teacher models and think-</a:t>
            </a:r>
            <a:r>
              <a:rPr lang="en-US" sz="1600" dirty="0" err="1">
                <a:latin typeface="Arial"/>
                <a:ea typeface="ＭＳ Ｐゴシック" charset="0"/>
                <a:cs typeface="Arial"/>
              </a:rPr>
              <a:t>alouds</a:t>
            </a:r>
            <a:r>
              <a:rPr lang="en-US" sz="1600" dirty="0">
                <a:latin typeface="Arial"/>
                <a:ea typeface="ＭＳ Ｐゴシック" charset="0"/>
                <a:cs typeface="Arial"/>
              </a:rPr>
              <a:t> a strategy for learning (models metacognition while reading text)</a:t>
            </a:r>
            <a:endParaRPr lang="en-US" sz="1600" u="sng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Arial"/>
                <a:ea typeface="ＭＳ Ｐゴシック" charset="0"/>
                <a:cs typeface="Arial"/>
              </a:rPr>
              <a:t>Scaffolding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Arial"/>
                <a:cs typeface="Arial"/>
              </a:rPr>
              <a:t>Assistance provided by </a:t>
            </a:r>
            <a:r>
              <a:rPr lang="en-US" sz="1600" u="sng" dirty="0">
                <a:latin typeface="Arial"/>
                <a:cs typeface="Arial"/>
              </a:rPr>
              <a:t>more knowledgeable/advanced individual</a:t>
            </a:r>
            <a:r>
              <a:rPr lang="en-US" sz="1600" dirty="0">
                <a:latin typeface="Arial"/>
                <a:cs typeface="Arial"/>
              </a:rPr>
              <a:t> that move students progressively toward deeper comprehension and, ultimately, greater independence (</a:t>
            </a:r>
            <a:r>
              <a:rPr lang="en-US" sz="1600" i="1" dirty="0">
                <a:latin typeface="Arial"/>
                <a:cs typeface="Arial"/>
              </a:rPr>
              <a:t>FADING…)</a:t>
            </a:r>
            <a:endParaRPr lang="en-US" sz="1600" dirty="0">
              <a:latin typeface="Arial"/>
              <a:cs typeface="Arial"/>
            </a:endParaRPr>
          </a:p>
          <a:p>
            <a:pPr marL="344487" lvl="1" indent="0" eaLnBrk="1" hangingPunct="1">
              <a:lnSpc>
                <a:spcPct val="80000"/>
              </a:lnSpc>
              <a:buNone/>
            </a:pPr>
            <a:endParaRPr lang="en-US" sz="2000" b="1" dirty="0">
              <a:latin typeface="Arial"/>
              <a:ea typeface="ＭＳ Ｐゴシック" charset="0"/>
              <a:cs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430907"/>
              </p:ext>
            </p:extLst>
          </p:nvPr>
        </p:nvGraphicFramePr>
        <p:xfrm>
          <a:off x="0" y="5486400"/>
          <a:ext cx="9144000" cy="13716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Direct 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Guided</a:t>
                      </a:r>
                      <a:r>
                        <a:rPr lang="en-US" baseline="0" dirty="0"/>
                        <a:t> Practice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Independent 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Do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 Help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 Watch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You Watch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You Help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You 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You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1905000" y="6096000"/>
            <a:ext cx="1676400" cy="762000"/>
          </a:xfrm>
          <a:prstGeom prst="rect">
            <a:avLst/>
          </a:prstGeom>
          <a:noFill/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733800" y="6083428"/>
            <a:ext cx="1676400" cy="762000"/>
          </a:xfrm>
          <a:prstGeom prst="rect">
            <a:avLst/>
          </a:prstGeom>
          <a:noFill/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86400" y="6101317"/>
            <a:ext cx="1676400" cy="762000"/>
          </a:xfrm>
          <a:prstGeom prst="rect">
            <a:avLst/>
          </a:prstGeom>
          <a:noFill/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315200" y="6096000"/>
            <a:ext cx="1676400" cy="762000"/>
          </a:xfrm>
          <a:prstGeom prst="rect">
            <a:avLst/>
          </a:prstGeom>
          <a:noFill/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229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762000"/>
          </a:xfrm>
        </p:spPr>
        <p:txBody>
          <a:bodyPr/>
          <a:lstStyle/>
          <a:p>
            <a:pPr algn="ctr" eaLnBrk="1" hangingPunct="1"/>
            <a:r>
              <a:rPr lang="en-US" sz="3400" dirty="0">
                <a:latin typeface="Arial" charset="0"/>
                <a:ea typeface="ＭＳ Ｐゴシック" charset="0"/>
                <a:cs typeface="ＭＳ Ｐゴシック" charset="0"/>
              </a:rPr>
              <a:t>Moving Students through ZPD (2)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78486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Arial"/>
                <a:ea typeface="ＭＳ Ｐゴシック" charset="0"/>
                <a:cs typeface="Arial"/>
              </a:rPr>
              <a:t>Specific examples of scaffolding and…what should you do if a student isn’t getting it!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>
                <a:latin typeface="Arial"/>
                <a:cs typeface="Arial"/>
              </a:rPr>
              <a:t>Provide students a simplified version 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>
              <a:latin typeface="Arial"/>
              <a:cs typeface="Arial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>
                <a:latin typeface="Arial"/>
                <a:cs typeface="Arial"/>
              </a:rPr>
              <a:t>Offer solution to a similar problem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>
              <a:latin typeface="Arial"/>
              <a:cs typeface="Arial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>
                <a:latin typeface="Arial"/>
                <a:cs typeface="Arial"/>
              </a:rPr>
              <a:t>Describe multiple ways of understanding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>
              <a:latin typeface="Arial"/>
              <a:cs typeface="Arial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>
                <a:latin typeface="Arial"/>
                <a:cs typeface="Arial"/>
              </a:rPr>
              <a:t>Offer models and non-models 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>
              <a:latin typeface="Arial"/>
              <a:cs typeface="Arial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>
                <a:latin typeface="Arial"/>
                <a:cs typeface="Arial"/>
              </a:rPr>
              <a:t>Provide academic definitions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>
              <a:latin typeface="Arial"/>
              <a:cs typeface="Arial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>
                <a:latin typeface="Arial"/>
                <a:cs typeface="Arial"/>
              </a:rPr>
              <a:t>Explicitly describe how the new lesson builds on prior </a:t>
            </a:r>
            <a:r>
              <a:rPr lang="en-US" sz="2200">
                <a:latin typeface="Arial"/>
                <a:cs typeface="Arial"/>
              </a:rPr>
              <a:t>knowledg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>
              <a:latin typeface="Arial"/>
              <a:cs typeface="Arial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>
                <a:latin typeface="Arial"/>
                <a:ea typeface="ＭＳ Ｐゴシック" charset="0"/>
                <a:cs typeface="Arial"/>
              </a:rPr>
              <a:t>Model the learning process (think-</a:t>
            </a:r>
            <a:r>
              <a:rPr lang="en-US" sz="2200" dirty="0" err="1">
                <a:latin typeface="Arial"/>
                <a:ea typeface="ＭＳ Ｐゴシック" charset="0"/>
                <a:cs typeface="Arial"/>
              </a:rPr>
              <a:t>alouds</a:t>
            </a:r>
            <a:r>
              <a:rPr lang="en-US" sz="2200" dirty="0">
                <a:latin typeface="Arial"/>
                <a:ea typeface="ＭＳ Ｐゴシック" charset="0"/>
                <a:cs typeface="Arial"/>
              </a:rPr>
              <a:t>, metacognition)</a:t>
            </a:r>
          </a:p>
          <a:p>
            <a:pPr marL="344487" lvl="1" indent="0" eaLnBrk="1" hangingPunct="1">
              <a:lnSpc>
                <a:spcPct val="80000"/>
              </a:lnSpc>
              <a:buNone/>
            </a:pPr>
            <a:endParaRPr lang="en-US" sz="2200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942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762000"/>
          </a:xfrm>
        </p:spPr>
        <p:txBody>
          <a:bodyPr/>
          <a:lstStyle/>
          <a:p>
            <a:pPr algn="ctr" eaLnBrk="1" hangingPunct="1"/>
            <a:r>
              <a:rPr lang="en-US" sz="3400" dirty="0">
                <a:latin typeface="Arial" charset="0"/>
                <a:ea typeface="ＭＳ Ｐゴシック" charset="0"/>
                <a:cs typeface="ＭＳ Ｐゴシック" charset="0"/>
              </a:rPr>
              <a:t>Application of </a:t>
            </a:r>
            <a:r>
              <a:rPr lang="en-US" sz="3400" dirty="0" err="1">
                <a:latin typeface="Arial" charset="0"/>
                <a:ea typeface="ＭＳ Ｐゴシック" charset="0"/>
                <a:cs typeface="ＭＳ Ｐゴシック" charset="0"/>
              </a:rPr>
              <a:t>Vygotsky</a:t>
            </a:r>
            <a:endParaRPr lang="en-US" sz="3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marL="344487" lvl="1" indent="0" eaLnBrk="1" hangingPunct="1">
              <a:lnSpc>
                <a:spcPct val="80000"/>
              </a:lnSpc>
              <a:buNone/>
            </a:pPr>
            <a:endParaRPr lang="en-US" sz="20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801687" lvl="1" indent="-457200" eaLnBrk="1" hangingPunct="1">
              <a:lnSpc>
                <a:spcPct val="80000"/>
              </a:lnSpc>
              <a:buAutoNum type="arabicParenBoth"/>
            </a:pPr>
            <a:r>
              <a:rPr lang="en-US" sz="2800" dirty="0"/>
              <a:t>Identify a lesson plan to evaluate</a:t>
            </a:r>
          </a:p>
          <a:p>
            <a:pPr marL="801687" lvl="1" indent="-457200" eaLnBrk="1" hangingPunct="1">
              <a:lnSpc>
                <a:spcPct val="80000"/>
              </a:lnSpc>
              <a:buAutoNum type="arabicParenBoth"/>
            </a:pPr>
            <a:r>
              <a:rPr lang="en-US" sz="2800" dirty="0"/>
              <a:t>Identify the extent to which the lesson plan is consistent with Vygotsky’s Theory:</a:t>
            </a:r>
          </a:p>
          <a:p>
            <a:pPr marL="344487" lvl="1" indent="0" algn="ctr" eaLnBrk="1" hangingPunct="1">
              <a:lnSpc>
                <a:spcPct val="80000"/>
              </a:lnSpc>
              <a:buNone/>
            </a:pPr>
            <a:r>
              <a:rPr lang="en-US" sz="2000" b="1" dirty="0"/>
              <a:t>SCAFFOLDING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 Is there evidence of scaffolding in the lesson plan?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How would you modify the lesson plan to more effectively scaffold learning?</a:t>
            </a:r>
          </a:p>
          <a:p>
            <a:pPr marL="344487" lvl="1" indent="0" algn="ctr" eaLnBrk="1" hangingPunct="1">
              <a:lnSpc>
                <a:spcPct val="80000"/>
              </a:lnSpc>
              <a:buNone/>
            </a:pPr>
            <a:r>
              <a:rPr lang="en-US" sz="2000" b="1" dirty="0"/>
              <a:t>LANGUAGE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 To what extent does the lesson plan use language to develop understanding?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How would you modify the lesson plan to more effectively support the  use of language to develop understanding?</a:t>
            </a:r>
          </a:p>
          <a:p>
            <a:pPr marL="693737" lvl="2" indent="0" algn="ctr" eaLnBrk="1" hangingPunct="1">
              <a:lnSpc>
                <a:spcPct val="80000"/>
              </a:lnSpc>
              <a:buNone/>
            </a:pPr>
            <a:r>
              <a:rPr lang="en-US" b="1" dirty="0"/>
              <a:t>OTHER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 Are there other aspects of the lesson plan that you think effectively support learning?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Are there other modifications you would make to the lesson plan? Why?</a:t>
            </a:r>
          </a:p>
          <a:p>
            <a:pPr marL="693737" lvl="2" indent="0" eaLnBrk="1" hangingPunct="1">
              <a:lnSpc>
                <a:spcPct val="80000"/>
              </a:lnSpc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93737" lvl="2" indent="0" eaLnBrk="1" hangingPunct="1">
              <a:lnSpc>
                <a:spcPct val="80000"/>
              </a:lnSpc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4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-1" y="5624970"/>
            <a:ext cx="914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What evidence do you see of </a:t>
            </a:r>
            <a:r>
              <a:rPr lang="en-US" sz="2000" b="1" u="sng" dirty="0"/>
              <a:t>egocentricity?</a:t>
            </a:r>
          </a:p>
          <a:p>
            <a:pPr algn="ctr">
              <a:spcBef>
                <a:spcPct val="50000"/>
              </a:spcBef>
            </a:pPr>
            <a:r>
              <a:rPr lang="en-US" sz="2000" b="1" dirty="0"/>
              <a:t>What evidence do you see that the student potentially has difficulty thinking </a:t>
            </a:r>
            <a:r>
              <a:rPr lang="en-US" sz="2000" b="1" u="sng" dirty="0"/>
              <a:t>abstractly</a:t>
            </a:r>
            <a:r>
              <a:rPr lang="en-US" sz="2000" b="1" dirty="0"/>
              <a:t>?</a:t>
            </a:r>
          </a:p>
        </p:txBody>
      </p:sp>
      <p:pic>
        <p:nvPicPr>
          <p:cNvPr id="3" name="Picture 2" descr="A close-up of a child's test&#10;&#10;Description automatically generated">
            <a:extLst>
              <a:ext uri="{FF2B5EF4-FFF2-40B4-BE49-F238E27FC236}">
                <a16:creationId xmlns:a16="http://schemas.microsoft.com/office/drawing/2014/main" id="{995106DA-1AF7-E545-9F0D-E280FD508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789" y="73776"/>
            <a:ext cx="6734421" cy="547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7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2357" y="5562600"/>
            <a:ext cx="914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What evidence do you see of the student </a:t>
            </a:r>
            <a:r>
              <a:rPr lang="en-US" sz="2000" b="1" u="sng" dirty="0"/>
              <a:t>beginning to think logically?</a:t>
            </a:r>
          </a:p>
          <a:p>
            <a:pPr algn="ctr">
              <a:spcBef>
                <a:spcPct val="50000"/>
              </a:spcBef>
            </a:pPr>
            <a:r>
              <a:rPr lang="en-US" sz="2000" b="1" dirty="0"/>
              <a:t>What evidence do you see that the student </a:t>
            </a:r>
            <a:r>
              <a:rPr lang="en-US" sz="2000" b="1" u="sng" dirty="0"/>
              <a:t>beginning to think empathetically?</a:t>
            </a:r>
          </a:p>
        </p:txBody>
      </p:sp>
      <p:pic>
        <p:nvPicPr>
          <p:cNvPr id="5" name="Picture 4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32303164-218E-494F-AEAE-253244921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57200"/>
            <a:ext cx="4535871" cy="4689493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0429959E-46E8-8D49-8192-BD034662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6" y="1219200"/>
            <a:ext cx="23498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3</a:t>
            </a:r>
            <a:r>
              <a:rPr lang="en-US" sz="4000" b="1" baseline="30000" dirty="0"/>
              <a:t>rd</a:t>
            </a:r>
            <a:r>
              <a:rPr lang="en-US" sz="4000" b="1" dirty="0"/>
              <a:t> Grade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386448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178" y="59436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What differences do you observe between this response and the previous response?</a:t>
            </a:r>
            <a:endParaRPr lang="en-US" sz="2000" b="1" u="sng" dirty="0"/>
          </a:p>
        </p:txBody>
      </p:sp>
      <p:pic>
        <p:nvPicPr>
          <p:cNvPr id="3" name="Picture 2" descr="A close-up of a letter&#10;&#10;Description automatically generated">
            <a:extLst>
              <a:ext uri="{FF2B5EF4-FFF2-40B4-BE49-F238E27FC236}">
                <a16:creationId xmlns:a16="http://schemas.microsoft.com/office/drawing/2014/main" id="{D93FAAEB-18AF-1247-B895-77D224EA5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" y="8237"/>
            <a:ext cx="8075141" cy="55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etter&#10;&#10;Description automatically generated">
            <a:extLst>
              <a:ext uri="{FF2B5EF4-FFF2-40B4-BE49-F238E27FC236}">
                <a16:creationId xmlns:a16="http://schemas.microsoft.com/office/drawing/2014/main" id="{BFA26868-AE56-FD42-AB50-371BE5E01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0"/>
            <a:ext cx="4724400" cy="6858000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AD95C103-EFA9-F84D-91A6-60B319F74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6" y="1219200"/>
            <a:ext cx="23498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8th Grade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261624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kumimoji="0" lang="en-US" sz="4200">
                <a:latin typeface="Arial" charset="0"/>
                <a:ea typeface="ＭＳ Ｐゴシック" charset="0"/>
                <a:cs typeface="ＭＳ Ｐゴシック" charset="0"/>
              </a:rPr>
              <a:t>Development of Cognition and Language: Vygotsky</a:t>
            </a:r>
            <a:endParaRPr kumimoji="0"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kumimoji="0" lang="en-US" dirty="0">
                <a:latin typeface="Arial" charset="0"/>
                <a:ea typeface="ＭＳ Ｐゴシック" charset="0"/>
                <a:cs typeface="ＭＳ Ｐゴシック" charset="0"/>
              </a:rPr>
              <a:t>EDU 330: Educational Psychology</a:t>
            </a:r>
          </a:p>
          <a:p>
            <a:pPr eaLnBrk="1" hangingPunct="1"/>
            <a:r>
              <a:rPr kumimoji="0" lang="en-US" dirty="0">
                <a:latin typeface="Arial" charset="0"/>
                <a:ea typeface="ＭＳ Ｐゴシック" charset="0"/>
                <a:cs typeface="ＭＳ Ｐゴシック" charset="0"/>
              </a:rPr>
              <a:t>Daniel Moos, PhD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1026" descr="C:\Temp\Vygotsky!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81000"/>
            <a:ext cx="25574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ext Box 1027"/>
          <p:cNvSpPr txBox="1">
            <a:spLocks noChangeArrowheads="1"/>
          </p:cNvSpPr>
          <p:nvPr/>
        </p:nvSpPr>
        <p:spPr bwMode="auto">
          <a:xfrm>
            <a:off x="3276600" y="533400"/>
            <a:ext cx="464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/>
              <a:t>LEV VYGOTSKY</a:t>
            </a:r>
          </a:p>
        </p:txBody>
      </p:sp>
      <p:sp>
        <p:nvSpPr>
          <p:cNvPr id="115716" name="Text Box 1028"/>
          <p:cNvSpPr txBox="1">
            <a:spLocks noChangeArrowheads="1"/>
          </p:cNvSpPr>
          <p:nvPr/>
        </p:nvSpPr>
        <p:spPr bwMode="auto">
          <a:xfrm>
            <a:off x="3276600" y="2057400"/>
            <a:ext cx="4648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</a:rPr>
              <a:t>SOCIAL-HISTORICAL THEORY OF COGNITIVE DEVELOPMENT</a:t>
            </a:r>
          </a:p>
        </p:txBody>
      </p:sp>
      <p:sp>
        <p:nvSpPr>
          <p:cNvPr id="115717" name="Text Box 1029"/>
          <p:cNvSpPr txBox="1">
            <a:spLocks noChangeArrowheads="1"/>
          </p:cNvSpPr>
          <p:nvPr/>
        </p:nvSpPr>
        <p:spPr bwMode="auto">
          <a:xfrm>
            <a:off x="76200" y="4386263"/>
            <a:ext cx="90678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3400" dirty="0"/>
              <a:t>“</a:t>
            </a:r>
            <a:r>
              <a:rPr lang="en-US" sz="3400" dirty="0"/>
              <a:t>Any higher mental function necessarily goes through an external stage in its development because it is initially a social function.</a:t>
            </a:r>
            <a:r>
              <a:rPr lang="ja-JP" altLang="en-US" sz="3400" dirty="0"/>
              <a:t>”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28877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utoUpdateAnimBg="0"/>
      <p:bldP spid="115716" grpId="0" autoUpdateAnimBg="0"/>
      <p:bldP spid="11571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2438400"/>
            <a:ext cx="9144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Assumption </a:t>
            </a:r>
          </a:p>
          <a:p>
            <a:pPr algn="ctr">
              <a:spcBef>
                <a:spcPct val="50000"/>
              </a:spcBef>
            </a:pPr>
            <a:r>
              <a:rPr lang="en-US" sz="3600" b="1" dirty="0"/>
              <a:t>Learning is best understood in the context </a:t>
            </a:r>
            <a:r>
              <a:rPr lang="en-US" sz="3600" b="1" dirty="0">
                <a:solidFill>
                  <a:srgbClr val="FF3300"/>
                </a:solidFill>
              </a:rPr>
              <a:t>SOCIAL</a:t>
            </a:r>
            <a:r>
              <a:rPr lang="en-US" sz="3600" b="1" dirty="0"/>
              <a:t> &amp; </a:t>
            </a:r>
            <a:r>
              <a:rPr lang="en-US" sz="3600" b="1" dirty="0">
                <a:solidFill>
                  <a:srgbClr val="FF3300"/>
                </a:solidFill>
              </a:rPr>
              <a:t>CULTURAL</a:t>
            </a:r>
            <a:r>
              <a:rPr lang="en-US" sz="3600" b="1" dirty="0"/>
              <a:t> influences</a:t>
            </a:r>
          </a:p>
        </p:txBody>
      </p:sp>
    </p:spTree>
    <p:extLst>
      <p:ext uri="{BB962C8B-B14F-4D97-AF65-F5344CB8AC3E}">
        <p14:creationId xmlns:p14="http://schemas.microsoft.com/office/powerpoint/2010/main" val="2254620367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rtfolio">
  <a:themeElements>
    <a:clrScheme name="Portfolio 1">
      <a:dk1>
        <a:srgbClr val="212164"/>
      </a:dk1>
      <a:lt1>
        <a:srgbClr val="E6DED3"/>
      </a:lt1>
      <a:dk2>
        <a:srgbClr val="5D2204"/>
      </a:dk2>
      <a:lt2>
        <a:srgbClr val="808080"/>
      </a:lt2>
      <a:accent1>
        <a:srgbClr val="D9B18D"/>
      </a:accent1>
      <a:accent2>
        <a:srgbClr val="697B99"/>
      </a:accent2>
      <a:accent3>
        <a:srgbClr val="F0ECE6"/>
      </a:accent3>
      <a:accent4>
        <a:srgbClr val="1B1B54"/>
      </a:accent4>
      <a:accent5>
        <a:srgbClr val="E9D5C5"/>
      </a:accent5>
      <a:accent6>
        <a:srgbClr val="5E6F8A"/>
      </a:accent6>
      <a:hlink>
        <a:srgbClr val="995421"/>
      </a:hlink>
      <a:folHlink>
        <a:srgbClr val="719F68"/>
      </a:folHlink>
    </a:clrScheme>
    <a:fontScheme name="Portfolio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Portfolio 1">
        <a:dk1>
          <a:srgbClr val="212164"/>
        </a:dk1>
        <a:lt1>
          <a:srgbClr val="E6DED3"/>
        </a:lt1>
        <a:dk2>
          <a:srgbClr val="5D2204"/>
        </a:dk2>
        <a:lt2>
          <a:srgbClr val="808080"/>
        </a:lt2>
        <a:accent1>
          <a:srgbClr val="D9B18D"/>
        </a:accent1>
        <a:accent2>
          <a:srgbClr val="697B99"/>
        </a:accent2>
        <a:accent3>
          <a:srgbClr val="F0ECE6"/>
        </a:accent3>
        <a:accent4>
          <a:srgbClr val="1B1B54"/>
        </a:accent4>
        <a:accent5>
          <a:srgbClr val="E9D5C5"/>
        </a:accent5>
        <a:accent6>
          <a:srgbClr val="5E6F8A"/>
        </a:accent6>
        <a:hlink>
          <a:srgbClr val="995421"/>
        </a:hlink>
        <a:folHlink>
          <a:srgbClr val="719F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2004:Templates:Presentations:Designs:Portfolio</Template>
  <TotalTime>10183</TotalTime>
  <Words>1129</Words>
  <Application>Microsoft Macintosh PowerPoint</Application>
  <PresentationFormat>On-screen Show (4:3)</PresentationFormat>
  <Paragraphs>150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Wingdings</vt:lpstr>
      <vt:lpstr>Network</vt:lpstr>
      <vt:lpstr>Portfolio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 of Cognition and Language: Vygotsky</vt:lpstr>
      <vt:lpstr>PowerPoint Presentation</vt:lpstr>
      <vt:lpstr>PowerPoint Presentation</vt:lpstr>
      <vt:lpstr>Example of cultural influences (I)</vt:lpstr>
      <vt:lpstr>Example of cultural influences (II)</vt:lpstr>
      <vt:lpstr>Example of cultural influences (III)</vt:lpstr>
      <vt:lpstr>PowerPoint Presentation</vt:lpstr>
      <vt:lpstr>Role of Language (I)</vt:lpstr>
      <vt:lpstr>Role of Language (II)</vt:lpstr>
      <vt:lpstr>Role of Language (III)</vt:lpstr>
      <vt:lpstr>PowerPoint Presentation</vt:lpstr>
      <vt:lpstr>PowerPoint Presentation</vt:lpstr>
      <vt:lpstr>PowerPoint Presentation</vt:lpstr>
      <vt:lpstr>Moving Students through ZPD (1)</vt:lpstr>
      <vt:lpstr>Moving Students through ZPD (2)</vt:lpstr>
      <vt:lpstr>Application of Vygotsky</vt:lpstr>
    </vt:vector>
  </TitlesOfParts>
  <Company>Gustavus Adolphus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Educational Psychology: Developing a Professional Knowledge Base</dc:title>
  <dc:creator>Gustavus Adolphus</dc:creator>
  <cp:lastModifiedBy>Daniel Moos</cp:lastModifiedBy>
  <cp:revision>302</cp:revision>
  <dcterms:created xsi:type="dcterms:W3CDTF">2007-06-21T12:21:56Z</dcterms:created>
  <dcterms:modified xsi:type="dcterms:W3CDTF">2025-08-07T19:06:56Z</dcterms:modified>
</cp:coreProperties>
</file>