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312" r:id="rId2"/>
    <p:sldId id="313" r:id="rId3"/>
    <p:sldId id="288" r:id="rId4"/>
    <p:sldId id="289" r:id="rId5"/>
    <p:sldId id="315" r:id="rId6"/>
    <p:sldId id="316" r:id="rId7"/>
    <p:sldId id="291" r:id="rId8"/>
    <p:sldId id="301" r:id="rId9"/>
    <p:sldId id="317" r:id="rId10"/>
    <p:sldId id="302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3"/>
    <p:restoredTop sz="93188"/>
  </p:normalViewPr>
  <p:slideViewPr>
    <p:cSldViewPr snapToObjects="1">
      <p:cViewPr varScale="1">
        <p:scale>
          <a:sx n="98" d="100"/>
          <a:sy n="98" d="100"/>
        </p:scale>
        <p:origin x="19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558F8-9BA0-DAD3-E112-183FA99C2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BE95-57CA-D351-C1B8-ACA521A7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ECDAE7B-B5BD-FC48-A410-4A256D79F1DB}" type="datetimeFigureOut">
              <a:rPr lang="en-US"/>
              <a:pPr>
                <a:defRPr/>
              </a:pPr>
              <a:t>11/5/25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5A603-4AFB-22FB-541B-2B9BE25825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AA2BC-858E-8019-6439-801AD1CE9D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FDC45-CF5C-1645-8004-429FDF095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24D9DF3-6DFA-8E33-5A0C-A377D0FBCA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DB30BF3D-6F97-54C3-C92F-D923D8E65D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5579910-9EDE-C24B-A85A-4B8371B43264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14340" name="Rectangle 1028">
            <a:extLst>
              <a:ext uri="{FF2B5EF4-FFF2-40B4-BE49-F238E27FC236}">
                <a16:creationId xmlns:a16="http://schemas.microsoft.com/office/drawing/2014/main" id="{4BA2BC3C-9153-A463-22E9-B9FA3DE1E7D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1029">
            <a:extLst>
              <a:ext uri="{FF2B5EF4-FFF2-40B4-BE49-F238E27FC236}">
                <a16:creationId xmlns:a16="http://schemas.microsoft.com/office/drawing/2014/main" id="{275FABB5-3D4D-730A-0E65-0EB798019A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1030">
            <a:extLst>
              <a:ext uri="{FF2B5EF4-FFF2-40B4-BE49-F238E27FC236}">
                <a16:creationId xmlns:a16="http://schemas.microsoft.com/office/drawing/2014/main" id="{0FD89EF7-79B4-945C-68E8-06D094B0B6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1031">
            <a:extLst>
              <a:ext uri="{FF2B5EF4-FFF2-40B4-BE49-F238E27FC236}">
                <a16:creationId xmlns:a16="http://schemas.microsoft.com/office/drawing/2014/main" id="{3E650BCD-E388-5E12-D8D5-D0C11F8C8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EC2F2A-1183-5B40-A00B-8FE856FE9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CEEAE22-5DBD-D328-229F-7D1DE617C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978BFE6-2489-D077-B02D-F3BF725D6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45EC81C-3394-C35A-4DE0-C44A423E9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B160A4D-6CBC-4A0F-AFB0-ABB7D5DB8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9B408C7-9355-AA49-4643-CE2AF8C98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C46D93F2-7630-549B-E6DD-1200D932C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E67EA6C-240E-73ED-FE0C-EB7441E56E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D85AE98-EB78-7A90-10D5-54C0D382F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1932FF8-C7EE-912A-09DA-86E49CCD2C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9C672DBF-18CE-2A68-1B4C-95A2BAC5D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27FAC52-09F1-8F9C-B75A-786560C29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997EBDAB-5184-6DA6-A1AF-3468AA83F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D944B030-E893-D670-5720-AFD111980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3538D45B-1BD2-D477-A3CC-BE54B7719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A7FA6DA-8CDC-1967-7C6C-A3C3907802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971FC6E-585F-0341-C9B0-5DDF3E7A5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00E147C-EDEF-BC3D-09A8-8A70726A87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9C2E19C3-10C0-6754-8A06-0648641E6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84AA-6AE9-A211-6439-E1846D4E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FFA8A5E-4455-3D8C-BAAF-817B7B6F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5D3A939-5C00-9EF7-C2B1-C69C2E0C8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83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8A2F6C-5641-53B5-DA82-562F30D4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295400"/>
            <a:ext cx="6486525" cy="3152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defTabSz="914400"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14690A-D2D7-CBF1-8637-CDAFC67B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6890-ADE4-EC40-B62A-1FA2B1A0F877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24A933-6656-12A6-83FA-BC60F35B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EDDAEC-F258-E769-A072-D1E8C47F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FBBF-9EAD-6248-AAFD-16DED5E9C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5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496E67A-7C5B-6BB5-EC05-54C28563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1DA2-6B50-4A46-BFE3-E4F303C278A7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1EE04-EBEA-E942-23BB-27476F96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F393-ABCB-08B5-D057-D88FC90D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07DE-AC31-D04B-BB44-56B21DE39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6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69EB9-9950-274C-FA43-B5AA1D8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126A-AFE8-1E46-B42F-D25F3341083E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175C-6A30-958F-5F37-8C940663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73F-C354-E00E-1915-A7A6951E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753D-A2AA-BE4F-AF78-482C63904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91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13D6E-BAF5-56F5-A192-A47EAEB3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EC6B-45E6-324D-B859-5DF606869CFB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4E2F9-624A-2C99-190B-17B09C2A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5A93B-F4C2-78BA-4E67-856613F1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ECE8-923E-D040-8E77-5FEAE7765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8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FC35-D68A-6D88-9369-B58C239A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067C-E9E1-574E-9AFD-8E63DEBEC038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D0C6-A5BA-942F-8615-6DC9013C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9DA07-FA8E-4551-7B6D-FC9D18AC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C238-E25B-AC4B-A304-1629E3F13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62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4064-6082-0753-45DE-7451AD9B79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0F73-2925-1441-BF51-B7D1206BB5F2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B26CB-A7AD-6678-07E2-F447BC5750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5BFB-B5D7-0182-2149-CED62E29E2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8F3F-35C7-C64C-966A-2909CE3A0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0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BA245-13AA-4C33-E78F-BE08267D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28A9-BD1B-7341-A635-CE741ED6A9BD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E6FFB-E4DA-7F63-2109-D5B732B2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AF46-66CB-3059-F1BB-2391E09B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826E-C7CF-364A-976F-AE26194AD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5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657613-C250-A8DC-DC2B-3BEABEE6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1D63-803B-104D-B97D-8BCAC8501EBD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C15C9-662B-3F54-B695-16615BCA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7D77B4-9E2A-3E5A-1C55-688351A8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99BA-974A-0D45-B0E5-828C297B3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6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8BC06F-3D12-2375-5F55-1E31F2EE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5E4E-DC0A-9649-9E58-6276D961BF45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7ACBEF-152C-9577-0E9C-897A8BA7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D3AE36-0F9D-F509-F141-48A2B98B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DBFD-843C-B34C-930E-12F0A0A4E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2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DD80B5-0EF0-F91E-3AEA-D10EF5A9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2E7A-B319-F34E-9061-22FDEE59BE1E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CF34C2-47D7-C7A0-04DF-E0A1A792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283E70-2950-DF79-C9E3-A3B7CC36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E57D-DE40-4C46-B421-B87C6E922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2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0C9928-675D-3021-B081-D20A05AB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E130-4747-B241-8FA4-29A5D9DD1728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35D45B-0680-DE93-0789-EF2FFDD0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AC98F6-FE24-668F-55EE-842F09CC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C9C4-A20D-E74C-A26F-37B4482E2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8DFA04-4F72-4533-FAA3-254F6D64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5146-1BB2-414B-9670-9A1A22DF0B61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04D92E-8F52-E419-D42B-51406DDC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50067A-AF2A-A08F-1311-D47B995D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485A-5B14-F24A-9862-C215005FC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52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027981-E3E3-F43F-9FFE-41D463EAE7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6A7DCF-927E-7C91-0A21-E9A6BCE6F3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989E4-F3FC-2148-5C01-E5740AA50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46A835C-9953-CA46-A798-D31B8392038C}" type="datetime1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C237D-FC19-0C0A-3FB4-8D6944784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8DC0-6B93-BDE4-E61F-083DFBDF1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9BB60-399E-084C-AEEE-E20D10F45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Vertical Text Placeholder 4">
            <a:extLst>
              <a:ext uri="{FF2B5EF4-FFF2-40B4-BE49-F238E27FC236}">
                <a16:creationId xmlns:a16="http://schemas.microsoft.com/office/drawing/2014/main" id="{83456C65-97F0-B76B-160D-F410E22C22C4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0" y="1447800"/>
            <a:ext cx="9144000" cy="914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(1) Think of a time when you were </a:t>
            </a:r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successful. Why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were you successful? In other words, what would you </a:t>
            </a:r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attribute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to your success?</a:t>
            </a:r>
          </a:p>
        </p:txBody>
      </p:sp>
      <p:sp>
        <p:nvSpPr>
          <p:cNvPr id="46082" name="Title 3">
            <a:extLst>
              <a:ext uri="{FF2B5EF4-FFF2-40B4-BE49-F238E27FC236}">
                <a16:creationId xmlns:a16="http://schemas.microsoft.com/office/drawing/2014/main" id="{971949F0-5DD0-1B7F-4276-6D585543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Opening Question</a:t>
            </a:r>
            <a:endParaRPr lang="en-US" altLang="en-US" sz="3600" b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2FF47-96A6-D73B-9BD5-5BECDBE3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36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 Think of a time when you were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(i.e. you did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meet your goal).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were you unsuccessful? In other words, what would you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to your challenge and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meeting your goals?</a:t>
            </a:r>
          </a:p>
        </p:txBody>
      </p:sp>
      <p:pic>
        <p:nvPicPr>
          <p:cNvPr id="4" name="Picture 3" descr="A yellow emoji with blue eyes&#10;&#10;Description automatically generated">
            <a:extLst>
              <a:ext uri="{FF2B5EF4-FFF2-40B4-BE49-F238E27FC236}">
                <a16:creationId xmlns:a16="http://schemas.microsoft.com/office/drawing/2014/main" id="{0185B594-96DB-6896-17B5-3101EB9E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92363"/>
            <a:ext cx="228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yellow face with brown eyes&#10;&#10;Description automatically generated">
            <a:extLst>
              <a:ext uri="{FF2B5EF4-FFF2-40B4-BE49-F238E27FC236}">
                <a16:creationId xmlns:a16="http://schemas.microsoft.com/office/drawing/2014/main" id="{15544527-BC03-97A4-ED92-5A910F23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83200"/>
            <a:ext cx="2286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4008DE3-95CD-1CF5-96BD-F0665DF3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14400"/>
            <a:ext cx="8042275" cy="133667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Activity #2</a:t>
            </a:r>
            <a:b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 are examples of different attributions in a class?</a:t>
            </a:r>
            <a:r>
              <a:rPr lang="en-US" altLang="en-US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7411" name="Vertical Text Placeholder 4">
            <a:extLst>
              <a:ext uri="{FF2B5EF4-FFF2-40B4-BE49-F238E27FC236}">
                <a16:creationId xmlns:a16="http://schemas.microsoft.com/office/drawing/2014/main" id="{EECD2E6A-58DC-4DF8-4F22-3074457A01DE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0" y="1981200"/>
            <a:ext cx="9144000" cy="4876800"/>
          </a:xfrm>
        </p:spPr>
        <p:txBody>
          <a:bodyPr>
            <a:normAutofit fontScale="55000" lnSpcReduction="20000"/>
          </a:bodyPr>
          <a:lstStyle/>
          <a:p>
            <a:pPr marL="914400" lvl="1" indent="-514350" eaLnBrk="1" hangingPunct="1">
              <a:lnSpc>
                <a:spcPct val="120000"/>
              </a:lnSpc>
              <a:buFontTx/>
              <a:buNone/>
              <a:defRPr/>
            </a:pPr>
            <a:endParaRPr lang="en-US" altLang="en-US" sz="2000" dirty="0">
              <a:latin typeface="Calibri" charset="0"/>
              <a:ea typeface="ＭＳ Ｐゴシック" charset="-128"/>
            </a:endParaRPr>
          </a:p>
          <a:p>
            <a:pPr marL="1143000" lvl="1" indent="-742950" eaLnBrk="1" hangingPunct="1">
              <a:lnSpc>
                <a:spcPct val="120000"/>
              </a:lnSpc>
              <a:buFont typeface="Wingdings 2" charset="2"/>
              <a:buAutoNum type="arabicPeriod"/>
              <a:defRPr/>
            </a:pPr>
            <a:r>
              <a:rPr lang="en-US" altLang="en-US" sz="3200" dirty="0">
                <a:latin typeface="Calibri" charset="0"/>
                <a:ea typeface="ＭＳ Ｐゴシック" charset="-128"/>
              </a:rPr>
              <a:t>Identify a specific class (content &amp; age).</a:t>
            </a:r>
          </a:p>
          <a:p>
            <a:pPr marL="1143000" lvl="1" indent="-742950" eaLnBrk="1" hangingPunct="1">
              <a:lnSpc>
                <a:spcPct val="120000"/>
              </a:lnSpc>
              <a:buFont typeface="Wingdings 2" charset="2"/>
              <a:buAutoNum type="arabicPeriod"/>
              <a:defRPr/>
            </a:pPr>
            <a:r>
              <a:rPr lang="en-US" altLang="en-US" sz="3200" dirty="0">
                <a:latin typeface="Calibri" charset="0"/>
                <a:ea typeface="ＭＳ Ｐゴシック" charset="-128"/>
              </a:rPr>
              <a:t>Identify a specific assignment for this class.</a:t>
            </a:r>
          </a:p>
          <a:p>
            <a:pPr marL="1143000" lvl="1" indent="-742950" eaLnBrk="1" hangingPunct="1">
              <a:lnSpc>
                <a:spcPct val="120000"/>
              </a:lnSpc>
              <a:buFont typeface="Wingdings 2" charset="2"/>
              <a:buAutoNum type="arabicPeriod"/>
              <a:defRPr/>
            </a:pPr>
            <a:r>
              <a:rPr lang="en-US" altLang="en-US" sz="3200" dirty="0">
                <a:latin typeface="Calibri" charset="0"/>
                <a:ea typeface="ＭＳ Ｐゴシック" charset="-128"/>
              </a:rPr>
              <a:t>Imagine you overhear four students talking about their performance on this assignment. Each student attributes their performance differently.</a:t>
            </a:r>
          </a:p>
          <a:p>
            <a:pPr marL="1143000" lvl="1" indent="-742950" eaLnBrk="1" hangingPunct="1">
              <a:lnSpc>
                <a:spcPct val="120000"/>
              </a:lnSpc>
              <a:buFont typeface="Wingdings 2" charset="2"/>
              <a:buAutoNum type="arabicPeriod"/>
              <a:defRPr/>
            </a:pPr>
            <a:r>
              <a:rPr lang="en-US" altLang="en-US" sz="3200" dirty="0">
                <a:latin typeface="Calibri" charset="0"/>
                <a:ea typeface="ＭＳ Ｐゴシック" charset="-128"/>
              </a:rPr>
              <a:t>Create one hypothetical statement from a student that represents each of the four attributions:</a:t>
            </a:r>
          </a:p>
          <a:p>
            <a:pPr marL="1425575" lvl="2" indent="-7429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charset="0"/>
                <a:ea typeface="ＭＳ Ｐゴシック" charset="-128"/>
              </a:rPr>
              <a:t>Internal/Controllable</a:t>
            </a:r>
          </a:p>
          <a:p>
            <a:pPr marL="1425575" lvl="2" indent="-7429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charset="0"/>
                <a:ea typeface="ＭＳ Ｐゴシック" charset="-128"/>
              </a:rPr>
              <a:t>External/Controllable</a:t>
            </a:r>
          </a:p>
          <a:p>
            <a:pPr marL="1425575" lvl="2" indent="-7429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charset="0"/>
                <a:ea typeface="ＭＳ Ｐゴシック" charset="-128"/>
              </a:rPr>
              <a:t>Internal/Uncontrollable</a:t>
            </a:r>
          </a:p>
          <a:p>
            <a:pPr marL="1425575" lvl="2" indent="-74295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alibri" charset="0"/>
                <a:ea typeface="ＭＳ Ｐゴシック" charset="-128"/>
              </a:rPr>
              <a:t>External/Uncontrollable</a:t>
            </a:r>
            <a:endParaRPr lang="en-US" altLang="en-US" sz="3200" dirty="0">
              <a:latin typeface="Calibri" charset="0"/>
              <a:ea typeface="ＭＳ Ｐゴシック" charset="-128"/>
            </a:endParaRPr>
          </a:p>
          <a:p>
            <a:pPr marL="1143000" lvl="1" indent="-742950" eaLnBrk="1" hangingPunct="1">
              <a:lnSpc>
                <a:spcPct val="120000"/>
              </a:lnSpc>
              <a:buFont typeface="Wingdings 2" charset="2"/>
              <a:buAutoNum type="arabicPeriod"/>
              <a:defRPr/>
            </a:pPr>
            <a:r>
              <a:rPr lang="en-US" altLang="en-US" sz="3200" dirty="0">
                <a:latin typeface="Calibri" charset="0"/>
                <a:ea typeface="ＭＳ Ｐゴシック" charset="-128"/>
              </a:rPr>
              <a:t>Write your examples on the poster paper (do </a:t>
            </a:r>
            <a:r>
              <a:rPr lang="en-US" altLang="en-US" sz="3200" b="1" dirty="0">
                <a:latin typeface="Calibri" charset="0"/>
                <a:ea typeface="ＭＳ Ｐゴシック" charset="-128"/>
              </a:rPr>
              <a:t>not </a:t>
            </a:r>
            <a:r>
              <a:rPr lang="en-US" altLang="en-US" sz="3200" dirty="0">
                <a:latin typeface="Calibri" charset="0"/>
                <a:ea typeface="ＭＳ Ｐゴシック" charset="-128"/>
              </a:rPr>
              <a:t>label)</a:t>
            </a:r>
          </a:p>
          <a:p>
            <a:pPr marL="1143000" lvl="1" indent="-742950" eaLnBrk="1" hangingPunct="1">
              <a:lnSpc>
                <a:spcPct val="120000"/>
              </a:lnSpc>
              <a:buFont typeface="Wingdings 2" charset="2"/>
              <a:buAutoNum type="arabicPeriod"/>
              <a:defRPr/>
            </a:pPr>
            <a:r>
              <a:rPr lang="en-US" altLang="en-US" sz="3200" dirty="0">
                <a:latin typeface="Calibri" charset="0"/>
                <a:ea typeface="ＭＳ Ｐゴシック" charset="-128"/>
              </a:rPr>
              <a:t>As a group, walk around </a:t>
            </a:r>
            <a:r>
              <a:rPr lang="en-US" altLang="en-US" sz="3200">
                <a:latin typeface="Calibri" charset="0"/>
                <a:ea typeface="ＭＳ Ｐゴシック" charset="-128"/>
              </a:rPr>
              <a:t>to each poster: </a:t>
            </a:r>
            <a:r>
              <a:rPr lang="en-US" altLang="en-US" sz="3200" dirty="0">
                <a:latin typeface="Calibri" charset="0"/>
                <a:ea typeface="ＭＳ Ｐゴシック" charset="-128"/>
              </a:rPr>
              <a:t>(1) Classify hypothetical statements from other groups; (2) Identify how you would respond to </a:t>
            </a:r>
            <a:r>
              <a:rPr lang="en-US" altLang="en-US" sz="3200" b="1" dirty="0">
                <a:latin typeface="Calibri" charset="0"/>
                <a:ea typeface="ＭＳ Ｐゴシック" charset="-128"/>
              </a:rPr>
              <a:t>one </a:t>
            </a:r>
            <a:r>
              <a:rPr lang="en-US" altLang="en-US" sz="3200" dirty="0">
                <a:latin typeface="Calibri" charset="0"/>
                <a:ea typeface="ＭＳ Ｐゴシック" charset="-128"/>
              </a:rPr>
              <a:t>student at each station.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Vertical Text Placeholder 4">
            <a:extLst>
              <a:ext uri="{FF2B5EF4-FFF2-40B4-BE49-F238E27FC236}">
                <a16:creationId xmlns:a16="http://schemas.microsoft.com/office/drawing/2014/main" id="{B0A04C47-4289-0B3A-01ED-5ACD9756DEE2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0" y="1447800"/>
            <a:ext cx="9144000" cy="914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Let’s share … (1) Think of a time in which you were </a:t>
            </a:r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successful. Why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were you successful? In other words, what would you </a:t>
            </a:r>
            <a:r>
              <a:rPr lang="en-US" altLang="en-US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attribute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to your success?</a:t>
            </a:r>
          </a:p>
        </p:txBody>
      </p:sp>
      <p:sp>
        <p:nvSpPr>
          <p:cNvPr id="48130" name="Title 3">
            <a:extLst>
              <a:ext uri="{FF2B5EF4-FFF2-40B4-BE49-F238E27FC236}">
                <a16:creationId xmlns:a16="http://schemas.microsoft.com/office/drawing/2014/main" id="{D12A7D7B-64B5-67A7-F17C-23736DC6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Opening Question </a:t>
            </a: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</a:rPr>
              <a:t>(continued)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C63A3-1419-DAA3-DE44-86462CD5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36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Let’s share … (2) Think of a time when you were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(i.e. you did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meet your goal).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were you unsuccessful? In other words, what would you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attribute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to your challenge and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meeting your goals?</a:t>
            </a:r>
          </a:p>
        </p:txBody>
      </p:sp>
      <p:pic>
        <p:nvPicPr>
          <p:cNvPr id="3" name="Picture 2" descr="A close-up of a pen and glasses&#10;&#10;Description automatically generated">
            <a:extLst>
              <a:ext uri="{FF2B5EF4-FFF2-40B4-BE49-F238E27FC236}">
                <a16:creationId xmlns:a16="http://schemas.microsoft.com/office/drawing/2014/main" id="{858A95C1-68AE-296D-B9C2-B1CCC48F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362200"/>
            <a:ext cx="27368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climbing a rock&#10;&#10;Description automatically generated">
            <a:extLst>
              <a:ext uri="{FF2B5EF4-FFF2-40B4-BE49-F238E27FC236}">
                <a16:creationId xmlns:a16="http://schemas.microsoft.com/office/drawing/2014/main" id="{11EA4112-F220-7E25-AAD8-762A8EED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5207000"/>
            <a:ext cx="27368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Vertical Text Placeholder 4">
            <a:extLst>
              <a:ext uri="{FF2B5EF4-FFF2-40B4-BE49-F238E27FC236}">
                <a16:creationId xmlns:a16="http://schemas.microsoft.com/office/drawing/2014/main" id="{97C7C318-EAE6-97CA-3EDC-CDB955D77A7A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0" y="1447800"/>
            <a:ext cx="8686800" cy="11430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2"/>
              <a:buNone/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Attributions: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Explanations that people tend to make to explain success or failure</a:t>
            </a:r>
          </a:p>
        </p:txBody>
      </p:sp>
      <p:graphicFrame>
        <p:nvGraphicFramePr>
          <p:cNvPr id="13332" name="Group 20">
            <a:extLst>
              <a:ext uri="{FF2B5EF4-FFF2-40B4-BE49-F238E27FC236}">
                <a16:creationId xmlns:a16="http://schemas.microsoft.com/office/drawing/2014/main" id="{2AC5E92A-FD4E-1714-4C0D-33AE5BA8F71F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429000"/>
          <a:ext cx="6096000" cy="211455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F2191F-582B-D750-897B-AA418993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73E95-CA37-2D66-C6E3-138C0380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1805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External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60B48-5FAE-3EF0-57C1-60E873CF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743200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Controllable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0E916-E28A-E9ED-EF50-9104FB5B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743200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Uncontrollable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9E479-6CB8-16FC-F92E-082432BF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352800"/>
            <a:ext cx="3048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Luck or 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E51B6-55CE-CECE-4B0F-DBB95D5A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814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Effort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4BB83-DF4B-43DF-1E79-38246BDEF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19600"/>
            <a:ext cx="3048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Difficulty of 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40294-A50B-2820-5E60-75AE0629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532313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tx1"/>
                </a:solidFill>
                <a:latin typeface="Arial" panose="020B0604020202020204" pitchFamily="34" charset="0"/>
              </a:rPr>
              <a:t>Choice of Study Environments</a:t>
            </a:r>
          </a:p>
        </p:txBody>
      </p:sp>
      <p:sp>
        <p:nvSpPr>
          <p:cNvPr id="16402" name="Title 3">
            <a:extLst>
              <a:ext uri="{FF2B5EF4-FFF2-40B4-BE49-F238E27FC236}">
                <a16:creationId xmlns:a16="http://schemas.microsoft.com/office/drawing/2014/main" id="{3E7D4C7F-6D12-9B18-F46A-BA71F374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Attribution Theory </a:t>
            </a: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(I)</a:t>
            </a:r>
            <a:r>
              <a:rPr lang="en-US" altLang="en-US" sz="3600" b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>
            <a:extLst>
              <a:ext uri="{FF2B5EF4-FFF2-40B4-BE49-F238E27FC236}">
                <a16:creationId xmlns:a16="http://schemas.microsoft.com/office/drawing/2014/main" id="{66AF8EDB-197F-442F-B4B9-029F229A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Attribution Theory </a:t>
            </a: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(II)</a:t>
            </a:r>
            <a:r>
              <a:rPr lang="en-US" altLang="en-US" sz="3600" b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339" name="Vertical Text Placeholder 4">
            <a:extLst>
              <a:ext uri="{FF2B5EF4-FFF2-40B4-BE49-F238E27FC236}">
                <a16:creationId xmlns:a16="http://schemas.microsoft.com/office/drawing/2014/main" id="{26AC126C-E115-5ADD-3F36-29645AF2C62C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34925" y="1279525"/>
            <a:ext cx="9067800" cy="9096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Individuals typically attribute successes and failures in a manner that is most likely to maintain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positive self-image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FA8918-FD0C-ED3A-DB4B-C8ADA87F2072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805363"/>
          <a:ext cx="6096000" cy="211455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3" name="TextBox 5">
            <a:extLst>
              <a:ext uri="{FF2B5EF4-FFF2-40B4-BE49-F238E27FC236}">
                <a16:creationId xmlns:a16="http://schemas.microsoft.com/office/drawing/2014/main" id="{5AD4B37F-B90B-5935-209D-CD48912D3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7763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18444" name="TextBox 6">
            <a:extLst>
              <a:ext uri="{FF2B5EF4-FFF2-40B4-BE49-F238E27FC236}">
                <a16:creationId xmlns:a16="http://schemas.microsoft.com/office/drawing/2014/main" id="{81351D0A-C951-D2D5-239C-AD6BBA030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4413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External</a:t>
            </a:r>
          </a:p>
        </p:txBody>
      </p:sp>
      <p:sp>
        <p:nvSpPr>
          <p:cNvPr id="18445" name="TextBox 7">
            <a:extLst>
              <a:ext uri="{FF2B5EF4-FFF2-40B4-BE49-F238E27FC236}">
                <a16:creationId xmlns:a16="http://schemas.microsoft.com/office/drawing/2014/main" id="{446AE19A-EE34-DC49-0A84-58C0FCC8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19563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Controllable</a:t>
            </a:r>
          </a:p>
        </p:txBody>
      </p:sp>
      <p:sp>
        <p:nvSpPr>
          <p:cNvPr id="18446" name="TextBox 10">
            <a:extLst>
              <a:ext uri="{FF2B5EF4-FFF2-40B4-BE49-F238E27FC236}">
                <a16:creationId xmlns:a16="http://schemas.microsoft.com/office/drawing/2014/main" id="{6372BA02-1767-1876-CAB9-5D937894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9563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Uncontrollable</a:t>
            </a:r>
          </a:p>
        </p:txBody>
      </p:sp>
      <p:sp>
        <p:nvSpPr>
          <p:cNvPr id="18447" name="TextBox 11">
            <a:extLst>
              <a:ext uri="{FF2B5EF4-FFF2-40B4-BE49-F238E27FC236}">
                <a16:creationId xmlns:a16="http://schemas.microsoft.com/office/drawing/2014/main" id="{26347A21-25AA-AB7D-94C7-38BAD56CB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24400"/>
            <a:ext cx="3048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Luck or Ability</a:t>
            </a:r>
          </a:p>
        </p:txBody>
      </p:sp>
      <p:sp>
        <p:nvSpPr>
          <p:cNvPr id="18448" name="TextBox 12">
            <a:extLst>
              <a:ext uri="{FF2B5EF4-FFF2-40B4-BE49-F238E27FC236}">
                <a16:creationId xmlns:a16="http://schemas.microsoft.com/office/drawing/2014/main" id="{DC365946-AB86-C9EC-5780-0BB441CF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57763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Effort</a:t>
            </a:r>
          </a:p>
        </p:txBody>
      </p:sp>
      <p:sp>
        <p:nvSpPr>
          <p:cNvPr id="18449" name="TextBox 13">
            <a:extLst>
              <a:ext uri="{FF2B5EF4-FFF2-40B4-BE49-F238E27FC236}">
                <a16:creationId xmlns:a16="http://schemas.microsoft.com/office/drawing/2014/main" id="{0C84CB47-EBC3-E103-DB88-565F7FEC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95963"/>
            <a:ext cx="2743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Difficulty of Test</a:t>
            </a:r>
          </a:p>
        </p:txBody>
      </p:sp>
      <p:sp>
        <p:nvSpPr>
          <p:cNvPr id="18450" name="TextBox 14">
            <a:extLst>
              <a:ext uri="{FF2B5EF4-FFF2-40B4-BE49-F238E27FC236}">
                <a16:creationId xmlns:a16="http://schemas.microsoft.com/office/drawing/2014/main" id="{3F8592A1-1BB7-35A4-0CA6-C7F52F140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08675"/>
            <a:ext cx="297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tx1"/>
                </a:solidFill>
                <a:latin typeface="Arial" panose="020B0604020202020204" pitchFamily="34" charset="0"/>
              </a:rPr>
              <a:t>Choice of Study Environments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96F610-F55F-69BA-5F20-AEADDCC5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119563"/>
            <a:ext cx="3048000" cy="2814637"/>
          </a:xfrm>
          <a:prstGeom prst="rect">
            <a:avLst/>
          </a:prstGeom>
          <a:noFill/>
          <a:ln w="101600">
            <a:solidFill>
              <a:srgbClr val="287A9E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4B0F1B-B09E-A7F6-C16B-F509CA6C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19563"/>
            <a:ext cx="3048000" cy="2814637"/>
          </a:xfrm>
          <a:prstGeom prst="rect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AB5E9B-D744-A523-09D7-61DE096D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81400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  <a:latin typeface="Arial" panose="020B0604020202020204" pitchFamily="34" charset="0"/>
              </a:rPr>
              <a:t>Success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834912-224E-3652-EA19-2DFF8170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81400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Failure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2B64B4B3-8A61-954C-E868-B906E732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119563"/>
            <a:ext cx="3048000" cy="2814637"/>
          </a:xfrm>
          <a:prstGeom prst="rect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8C1F91C3-6243-5A56-FEF8-AD6F89F1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81400"/>
            <a:ext cx="3276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chemeClr val="folHlink"/>
                </a:solidFill>
                <a:latin typeface="Arial" panose="020B0604020202020204" pitchFamily="34" charset="0"/>
              </a:rPr>
              <a:t>Success/Failure</a:t>
            </a:r>
            <a:endParaRPr lang="en-US" altLang="en-US" sz="3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Vertical Text Placeholder 4">
            <a:extLst>
              <a:ext uri="{FF2B5EF4-FFF2-40B4-BE49-F238E27FC236}">
                <a16:creationId xmlns:a16="http://schemas.microsoft.com/office/drawing/2014/main" id="{5D65980E-F0C6-5AB8-0542-44196B92E7EB}"/>
              </a:ext>
            </a:extLst>
          </p:cNvPr>
          <p:cNvSpPr txBox="1">
            <a:spLocks/>
          </p:cNvSpPr>
          <p:nvPr/>
        </p:nvSpPr>
        <p:spPr bwMode="auto">
          <a:xfrm>
            <a:off x="228600" y="2116138"/>
            <a:ext cx="3816350" cy="76835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How do people generally attribute their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successes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? Why?</a:t>
            </a:r>
          </a:p>
        </p:txBody>
      </p:sp>
      <p:sp>
        <p:nvSpPr>
          <p:cNvPr id="22" name="Vertical Text Placeholder 4">
            <a:extLst>
              <a:ext uri="{FF2B5EF4-FFF2-40B4-BE49-F238E27FC236}">
                <a16:creationId xmlns:a16="http://schemas.microsoft.com/office/drawing/2014/main" id="{031C2339-19F4-7FFC-0C5B-63B4B169EBB7}"/>
              </a:ext>
            </a:extLst>
          </p:cNvPr>
          <p:cNvSpPr txBox="1">
            <a:spLocks/>
          </p:cNvSpPr>
          <p:nvPr/>
        </p:nvSpPr>
        <p:spPr bwMode="auto">
          <a:xfrm>
            <a:off x="2968625" y="2835275"/>
            <a:ext cx="3816350" cy="76835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How do people generally attribute their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failures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? Why?</a:t>
            </a:r>
          </a:p>
        </p:txBody>
      </p:sp>
      <p:sp>
        <p:nvSpPr>
          <p:cNvPr id="23" name="Vertical Text Placeholder 4">
            <a:extLst>
              <a:ext uri="{FF2B5EF4-FFF2-40B4-BE49-F238E27FC236}">
                <a16:creationId xmlns:a16="http://schemas.microsoft.com/office/drawing/2014/main" id="{4DAAFCAD-5BCE-7931-8F01-EC30623E6C5C}"/>
              </a:ext>
            </a:extLst>
          </p:cNvPr>
          <p:cNvSpPr txBox="1">
            <a:spLocks/>
          </p:cNvSpPr>
          <p:nvPr/>
        </p:nvSpPr>
        <p:spPr bwMode="auto">
          <a:xfrm>
            <a:off x="4498975" y="2133600"/>
            <a:ext cx="4651375" cy="76835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How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should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people attribute their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success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AND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failures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" grpId="0" animBg="1"/>
      <p:bldP spid="3" grpId="0"/>
      <p:bldP spid="21" grpId="0" build="p"/>
      <p:bldP spid="22" grpId="0" build="p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>
            <a:extLst>
              <a:ext uri="{FF2B5EF4-FFF2-40B4-BE49-F238E27FC236}">
                <a16:creationId xmlns:a16="http://schemas.microsoft.com/office/drawing/2014/main" id="{F2D9CA32-A649-3DC6-A84F-5CD07FBD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Attribution Theory </a:t>
            </a: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(III)</a:t>
            </a:r>
            <a:r>
              <a:rPr lang="en-US" altLang="en-US" sz="3600" b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339" name="Vertical Text Placeholder 4">
            <a:extLst>
              <a:ext uri="{FF2B5EF4-FFF2-40B4-BE49-F238E27FC236}">
                <a16:creationId xmlns:a16="http://schemas.microsoft.com/office/drawing/2014/main" id="{9370B00F-218C-A809-9741-2FA3D18B5B9C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-6350" y="2197100"/>
            <a:ext cx="9067800" cy="990600"/>
          </a:xfrm>
        </p:spPr>
        <p:txBody>
          <a:bodyPr rtlCol="0">
            <a:normAutofit lnSpcReduction="10000"/>
          </a:bodyPr>
          <a:lstStyle/>
          <a:p>
            <a:pPr marL="349250" lvl="1" indent="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2" charset="2"/>
              <a:buNone/>
              <a:defRPr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How did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you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attribute your success and failure in the opening questions?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4D98A8-0273-B178-5158-C6A0AACC3855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805363"/>
          <a:ext cx="6096000" cy="211455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187" name="TextBox 5">
            <a:extLst>
              <a:ext uri="{FF2B5EF4-FFF2-40B4-BE49-F238E27FC236}">
                <a16:creationId xmlns:a16="http://schemas.microsoft.com/office/drawing/2014/main" id="{313834DD-2094-B7B2-756A-671904DB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7763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50188" name="TextBox 6">
            <a:extLst>
              <a:ext uri="{FF2B5EF4-FFF2-40B4-BE49-F238E27FC236}">
                <a16:creationId xmlns:a16="http://schemas.microsoft.com/office/drawing/2014/main" id="{A157060D-095D-0D77-112D-11088101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4413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External</a:t>
            </a:r>
          </a:p>
        </p:txBody>
      </p:sp>
      <p:sp>
        <p:nvSpPr>
          <p:cNvPr id="50189" name="TextBox 7">
            <a:extLst>
              <a:ext uri="{FF2B5EF4-FFF2-40B4-BE49-F238E27FC236}">
                <a16:creationId xmlns:a16="http://schemas.microsoft.com/office/drawing/2014/main" id="{CFD9918F-7CF7-D146-A617-4AD1AD565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19563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Controllable</a:t>
            </a:r>
          </a:p>
        </p:txBody>
      </p:sp>
      <p:sp>
        <p:nvSpPr>
          <p:cNvPr id="50190" name="TextBox 10">
            <a:extLst>
              <a:ext uri="{FF2B5EF4-FFF2-40B4-BE49-F238E27FC236}">
                <a16:creationId xmlns:a16="http://schemas.microsoft.com/office/drawing/2014/main" id="{4185684C-29AE-91CD-77BE-6E2EFCB7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9563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Uncontrollable</a:t>
            </a:r>
          </a:p>
        </p:txBody>
      </p:sp>
      <p:sp>
        <p:nvSpPr>
          <p:cNvPr id="50191" name="TextBox 11">
            <a:extLst>
              <a:ext uri="{FF2B5EF4-FFF2-40B4-BE49-F238E27FC236}">
                <a16:creationId xmlns:a16="http://schemas.microsoft.com/office/drawing/2014/main" id="{A6FAA2F7-31CA-0722-2F9C-A10BD042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24400"/>
            <a:ext cx="3048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Luck or Ability</a:t>
            </a:r>
          </a:p>
        </p:txBody>
      </p:sp>
      <p:sp>
        <p:nvSpPr>
          <p:cNvPr id="50192" name="TextBox 12">
            <a:extLst>
              <a:ext uri="{FF2B5EF4-FFF2-40B4-BE49-F238E27FC236}">
                <a16:creationId xmlns:a16="http://schemas.microsoft.com/office/drawing/2014/main" id="{E0DB4D4B-E30B-5DAE-DFAC-EB790E50C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57763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Effort</a:t>
            </a:r>
          </a:p>
        </p:txBody>
      </p:sp>
      <p:sp>
        <p:nvSpPr>
          <p:cNvPr id="50193" name="TextBox 13">
            <a:extLst>
              <a:ext uri="{FF2B5EF4-FFF2-40B4-BE49-F238E27FC236}">
                <a16:creationId xmlns:a16="http://schemas.microsoft.com/office/drawing/2014/main" id="{7726C7DF-5222-55D3-2E9A-6E7C22332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95963"/>
            <a:ext cx="2743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Difficulty of Test</a:t>
            </a:r>
          </a:p>
        </p:txBody>
      </p:sp>
      <p:sp>
        <p:nvSpPr>
          <p:cNvPr id="50194" name="TextBox 14">
            <a:extLst>
              <a:ext uri="{FF2B5EF4-FFF2-40B4-BE49-F238E27FC236}">
                <a16:creationId xmlns:a16="http://schemas.microsoft.com/office/drawing/2014/main" id="{73947FFC-2CC4-5617-B2BE-C5C744E0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08675"/>
            <a:ext cx="297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tx1"/>
                </a:solidFill>
                <a:latin typeface="Arial" panose="020B0604020202020204" pitchFamily="34" charset="0"/>
              </a:rPr>
              <a:t>Choice of Study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>
            <a:extLst>
              <a:ext uri="{FF2B5EF4-FFF2-40B4-BE49-F238E27FC236}">
                <a16:creationId xmlns:a16="http://schemas.microsoft.com/office/drawing/2014/main" id="{F6DA5B5D-2160-99D3-E2B0-21F7BB4E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Attribution Theory </a:t>
            </a: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(III)</a:t>
            </a:r>
            <a:r>
              <a:rPr lang="en-US" altLang="en-US" sz="3600" b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E92E06-4F6B-4D2E-FE83-B85274A0D453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805363"/>
          <a:ext cx="6096000" cy="211455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charset="2"/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34" name="TextBox 5">
            <a:extLst>
              <a:ext uri="{FF2B5EF4-FFF2-40B4-BE49-F238E27FC236}">
                <a16:creationId xmlns:a16="http://schemas.microsoft.com/office/drawing/2014/main" id="{4C37CA3D-A522-2EB0-432A-B93696C60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7763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Internal</a:t>
            </a:r>
          </a:p>
        </p:txBody>
      </p:sp>
      <p:sp>
        <p:nvSpPr>
          <p:cNvPr id="52235" name="TextBox 6">
            <a:extLst>
              <a:ext uri="{FF2B5EF4-FFF2-40B4-BE49-F238E27FC236}">
                <a16:creationId xmlns:a16="http://schemas.microsoft.com/office/drawing/2014/main" id="{BAE2B15F-25E2-9910-BB7C-3D1B22DD6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4413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External</a:t>
            </a:r>
          </a:p>
        </p:txBody>
      </p:sp>
      <p:sp>
        <p:nvSpPr>
          <p:cNvPr id="52236" name="TextBox 7">
            <a:extLst>
              <a:ext uri="{FF2B5EF4-FFF2-40B4-BE49-F238E27FC236}">
                <a16:creationId xmlns:a16="http://schemas.microsoft.com/office/drawing/2014/main" id="{0DDB604B-D3A3-53E1-664B-540C5529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19563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Controllable</a:t>
            </a:r>
          </a:p>
        </p:txBody>
      </p:sp>
      <p:sp>
        <p:nvSpPr>
          <p:cNvPr id="52237" name="TextBox 10">
            <a:extLst>
              <a:ext uri="{FF2B5EF4-FFF2-40B4-BE49-F238E27FC236}">
                <a16:creationId xmlns:a16="http://schemas.microsoft.com/office/drawing/2014/main" id="{FCE43827-0983-B9EC-A4F6-298C7CE42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9563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>
                <a:solidFill>
                  <a:schemeClr val="tx1"/>
                </a:solidFill>
                <a:latin typeface="Arial" panose="020B0604020202020204" pitchFamily="34" charset="0"/>
              </a:rPr>
              <a:t>Uncontrollable</a:t>
            </a:r>
          </a:p>
        </p:txBody>
      </p:sp>
      <p:sp>
        <p:nvSpPr>
          <p:cNvPr id="52238" name="TextBox 11">
            <a:extLst>
              <a:ext uri="{FF2B5EF4-FFF2-40B4-BE49-F238E27FC236}">
                <a16:creationId xmlns:a16="http://schemas.microsoft.com/office/drawing/2014/main" id="{D19E91EA-AE3C-5AFF-DE9C-8A47775E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24400"/>
            <a:ext cx="3048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Luck or Ability</a:t>
            </a:r>
          </a:p>
        </p:txBody>
      </p:sp>
      <p:sp>
        <p:nvSpPr>
          <p:cNvPr id="52239" name="TextBox 12">
            <a:extLst>
              <a:ext uri="{FF2B5EF4-FFF2-40B4-BE49-F238E27FC236}">
                <a16:creationId xmlns:a16="http://schemas.microsoft.com/office/drawing/2014/main" id="{3DB348BE-7336-316C-94DB-5B285CA2D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57763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Effort</a:t>
            </a:r>
          </a:p>
        </p:txBody>
      </p:sp>
      <p:sp>
        <p:nvSpPr>
          <p:cNvPr id="52240" name="TextBox 13">
            <a:extLst>
              <a:ext uri="{FF2B5EF4-FFF2-40B4-BE49-F238E27FC236}">
                <a16:creationId xmlns:a16="http://schemas.microsoft.com/office/drawing/2014/main" id="{EC973289-8E9E-25F0-1016-8ED3FA2E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95963"/>
            <a:ext cx="2743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i="1">
                <a:solidFill>
                  <a:schemeClr val="tx1"/>
                </a:solidFill>
                <a:latin typeface="Arial" panose="020B0604020202020204" pitchFamily="34" charset="0"/>
              </a:rPr>
              <a:t>Difficulty of Test</a:t>
            </a:r>
          </a:p>
        </p:txBody>
      </p:sp>
      <p:sp>
        <p:nvSpPr>
          <p:cNvPr id="52241" name="TextBox 14">
            <a:extLst>
              <a:ext uri="{FF2B5EF4-FFF2-40B4-BE49-F238E27FC236}">
                <a16:creationId xmlns:a16="http://schemas.microsoft.com/office/drawing/2014/main" id="{350FF164-23E8-BEAE-BFE0-E1041EEB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08675"/>
            <a:ext cx="297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chemeClr val="tx1"/>
                </a:solidFill>
                <a:latin typeface="Arial" panose="020B0604020202020204" pitchFamily="34" charset="0"/>
              </a:rPr>
              <a:t>Choice of Study Environments</a:t>
            </a:r>
          </a:p>
        </p:txBody>
      </p:sp>
      <p:sp>
        <p:nvSpPr>
          <p:cNvPr id="13" name="Vertical Text Placeholder 4">
            <a:extLst>
              <a:ext uri="{FF2B5EF4-FFF2-40B4-BE49-F238E27FC236}">
                <a16:creationId xmlns:a16="http://schemas.microsoft.com/office/drawing/2014/main" id="{BBB4763A-ECC6-C5F9-441F-900CB7BCA7A4}"/>
              </a:ext>
            </a:extLst>
          </p:cNvPr>
          <p:cNvSpPr txBox="1">
            <a:spLocks/>
          </p:cNvSpPr>
          <p:nvPr/>
        </p:nvSpPr>
        <p:spPr bwMode="auto">
          <a:xfrm>
            <a:off x="0" y="2052638"/>
            <a:ext cx="9067800" cy="174625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2"/>
              <a:buNone/>
              <a:defRPr/>
            </a:pP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What connections can you make between Attributions and Fixed/Growth Mindsets?</a:t>
            </a:r>
          </a:p>
          <a:p>
            <a:pPr marL="349250" lvl="1" indent="0" defTabSz="9144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2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E8E62B4A-F9A6-6269-1D1E-6753FDF6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Attribution Theory: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Implications for the classroom</a:t>
            </a:r>
            <a:endParaRPr lang="en-US" altLang="en-US" sz="3600" b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Vertical Text Placeholder 4">
            <a:extLst>
              <a:ext uri="{FF2B5EF4-FFF2-40B4-BE49-F238E27FC236}">
                <a16:creationId xmlns:a16="http://schemas.microsoft.com/office/drawing/2014/main" id="{23A78E91-F6CB-4F80-70C2-B5CDB2E9A03E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marL="914400" lvl="1" indent="-514350"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Students most likely to </a:t>
            </a:r>
            <a:r>
              <a:rPr lang="en-US" altLang="en-US" sz="3000" u="sng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persist after failing </a:t>
            </a: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they attribute failure to </a:t>
            </a:r>
            <a:r>
              <a:rPr lang="en-US" altLang="en-US" sz="3000" u="sng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lack of effort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ja-JP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itchFamily="2" charset="2"/>
              </a:rPr>
              <a:t>Attribution</a:t>
            </a:r>
            <a:r>
              <a:rPr lang="en-US" altLang="ja-JP" sz="30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itchFamily="2" charset="2"/>
              </a:rPr>
              <a:t> of </a:t>
            </a:r>
            <a:r>
              <a:rPr lang="ja-JP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en-US" altLang="ja-JP" sz="30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 am am really good at this</a:t>
            </a:r>
            <a:r>
              <a:rPr lang="ja-JP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en-US" altLang="ja-JP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or “</a:t>
            </a:r>
            <a:r>
              <a:rPr lang="en-US" altLang="ja-JP" sz="30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 am not good at this</a:t>
            </a:r>
            <a:r>
              <a:rPr lang="en-US" altLang="ja-JP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 </a:t>
            </a:r>
            <a:r>
              <a:rPr lang="en-US" altLang="ja-JP" sz="3000" u="sng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negatively</a:t>
            </a:r>
            <a:r>
              <a:rPr lang="en-US" altLang="ja-JP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affects attributions &amp; mindsets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ja-JP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Support </a:t>
            </a:r>
            <a:r>
              <a:rPr lang="en-US" altLang="ja-JP" sz="3000" u="sng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controllable</a:t>
            </a:r>
            <a:r>
              <a:rPr lang="en-US" altLang="ja-JP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attributions through s</a:t>
            </a: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caffolding student’</a:t>
            </a:r>
            <a:r>
              <a:rPr lang="en-US" altLang="ja-JP" sz="3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ja-JP" sz="3000" u="sng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understanding of </a:t>
            </a:r>
            <a:r>
              <a:rPr lang="en-US" altLang="ja-JP" sz="3000" i="1" u="sng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effort</a:t>
            </a:r>
          </a:p>
          <a:p>
            <a:pPr lvl="2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Students often confuse spending time doing </a:t>
            </a:r>
            <a:r>
              <a:rPr lang="en-US" altLang="en-US" sz="2800" i="1">
                <a:latin typeface="Calibri" panose="020F0502020204030204" pitchFamily="34" charset="0"/>
                <a:ea typeface="ＭＳ Ｐゴシック" panose="020B0600070205080204" pitchFamily="34" charset="-128"/>
              </a:rPr>
              <a:t>ineffective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 activities with effort</a:t>
            </a:r>
          </a:p>
          <a:p>
            <a:pPr lvl="2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Students often have incorrect conceptions of their understanding (metacognition)</a:t>
            </a:r>
          </a:p>
          <a:p>
            <a:pPr marL="914400" lvl="1" indent="-51435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6685CCE7-B8F9-E971-3B6F-34DB9604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  <a:t>Activity #1</a:t>
            </a:r>
            <a:b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Teach-Okay-Yes</a:t>
            </a:r>
            <a:r>
              <a:rPr lang="en-US" altLang="en-US" sz="3600" b="1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7411" name="Vertical Text Placeholder 4">
            <a:extLst>
              <a:ext uri="{FF2B5EF4-FFF2-40B4-BE49-F238E27FC236}">
                <a16:creationId xmlns:a16="http://schemas.microsoft.com/office/drawing/2014/main" id="{09DA287A-A5C4-BEB4-767B-5FDA475267FC}"/>
              </a:ext>
            </a:extLst>
          </p:cNvPr>
          <p:cNvSpPr>
            <a:spLocks noGrp="1"/>
          </p:cNvSpPr>
          <p:nvPr>
            <p:ph type="body" orient="vert" idx="4294967295"/>
          </p:nvPr>
        </p:nvSpPr>
        <p:spPr>
          <a:xfrm>
            <a:off x="0" y="1371600"/>
            <a:ext cx="9144000" cy="5257800"/>
          </a:xfrm>
        </p:spPr>
        <p:txBody>
          <a:bodyPr>
            <a:normAutofit lnSpcReduction="10000"/>
          </a:bodyPr>
          <a:lstStyle/>
          <a:p>
            <a:pPr marL="914400" lvl="1" indent="-514350" eaLnBrk="1" hangingPunct="1">
              <a:lnSpc>
                <a:spcPct val="70000"/>
              </a:lnSpc>
              <a:buFontTx/>
              <a:buNone/>
              <a:defRPr/>
            </a:pPr>
            <a:endParaRPr lang="en-US" altLang="en-US" sz="2000" dirty="0">
              <a:latin typeface="Calibri" charset="0"/>
              <a:ea typeface="ＭＳ Ｐゴシック" charset="-128"/>
            </a:endParaRP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r>
              <a:rPr lang="en-US" altLang="en-US" sz="2600" dirty="0">
                <a:latin typeface="Calibri" charset="0"/>
                <a:ea typeface="ＭＳ Ｐゴシック" charset="-128"/>
              </a:rPr>
              <a:t>What is the “Teach-Okay-Yes” Strategy?</a:t>
            </a: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endParaRPr lang="en-US" altLang="en-US" sz="2600" dirty="0">
              <a:latin typeface="Calibri" charset="0"/>
              <a:ea typeface="ＭＳ Ｐゴシック" charset="-128"/>
            </a:endParaRP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r>
              <a:rPr lang="en-US" altLang="en-US" sz="2600" dirty="0">
                <a:latin typeface="Calibri" charset="0"/>
                <a:ea typeface="ＭＳ Ｐゴシック" charset="-128"/>
              </a:rPr>
              <a:t>Why is the “Teach-Okay-Yes” Strategy effective?</a:t>
            </a: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r>
              <a:rPr lang="en-US" altLang="en-US" sz="2600">
                <a:latin typeface="Calibri" charset="0"/>
                <a:ea typeface="ＭＳ Ｐゴシック" charset="-128"/>
              </a:rPr>
              <a:t>Rock-paper-scissors! </a:t>
            </a:r>
            <a:endParaRPr lang="en-US" altLang="en-US" sz="2600" dirty="0">
              <a:latin typeface="Calibri" charset="0"/>
              <a:ea typeface="ＭＳ Ｐゴシック" charset="-128"/>
            </a:endParaRPr>
          </a:p>
          <a:p>
            <a:pPr marL="914400" lvl="1" indent="-514350" eaLnBrk="1" hangingPunct="1">
              <a:lnSpc>
                <a:spcPct val="70000"/>
              </a:lnSpc>
              <a:buFont typeface="Wingdings 2" charset="2"/>
              <a:buChar char=""/>
              <a:defRPr/>
            </a:pPr>
            <a:endParaRPr lang="en-US" altLang="en-US" sz="2600" dirty="0">
              <a:latin typeface="Calibri" charset="0"/>
              <a:ea typeface="ＭＳ Ｐゴシック" charset="-128"/>
            </a:endParaRP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r>
              <a:rPr lang="en-US" altLang="en-US" sz="4000" b="1" dirty="0">
                <a:latin typeface="Calibri" charset="0"/>
                <a:ea typeface="ＭＳ Ｐゴシック" charset="-128"/>
              </a:rPr>
              <a:t>Teach</a:t>
            </a: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endParaRPr lang="en-US" altLang="en-US" sz="4000" b="1" dirty="0">
              <a:latin typeface="Calibri" charset="0"/>
              <a:ea typeface="ＭＳ Ｐゴシック" charset="-128"/>
            </a:endParaRP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endParaRPr lang="en-US" altLang="en-US" sz="4000" b="1" dirty="0">
              <a:latin typeface="Calibri" charset="0"/>
              <a:ea typeface="ＭＳ Ｐゴシック" charset="-128"/>
            </a:endParaRP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r>
              <a:rPr lang="en-US" altLang="en-US" sz="4000" b="1" dirty="0">
                <a:latin typeface="Calibri" charset="0"/>
                <a:ea typeface="ＭＳ Ｐゴシック" charset="-128"/>
              </a:rPr>
              <a:t>Okay</a:t>
            </a: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endParaRPr lang="en-US" altLang="en-US" sz="4000" b="1" dirty="0">
              <a:latin typeface="Calibri" charset="0"/>
              <a:ea typeface="ＭＳ Ｐゴシック" charset="-128"/>
            </a:endParaRP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endParaRPr lang="en-US" altLang="en-US" sz="4000" b="1" dirty="0">
              <a:latin typeface="Calibri" charset="0"/>
              <a:ea typeface="ＭＳ Ｐゴシック" charset="-128"/>
            </a:endParaRPr>
          </a:p>
          <a:p>
            <a:pPr marL="400050" lvl="1" indent="0" algn="ctr" eaLnBrk="1" hangingPunct="1">
              <a:lnSpc>
                <a:spcPct val="70000"/>
              </a:lnSpc>
              <a:buFont typeface="Wingdings 2" charset="2"/>
              <a:buNone/>
              <a:defRPr/>
            </a:pPr>
            <a:r>
              <a:rPr lang="en-US" altLang="en-US" sz="4000" b="1" dirty="0">
                <a:latin typeface="Calibri" charset="0"/>
                <a:ea typeface="ＭＳ Ｐゴシック" charset="-128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F1785-885B-4C8C-965D-D2566685E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999FCDE7-B394-A52F-34F6-9F63636E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76200"/>
            <a:ext cx="8042275" cy="3352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Activity #2</a:t>
            </a:r>
            <a:br>
              <a:rPr lang="en-US" altLang="en-US" sz="3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sz="3000" dirty="0"/>
            </a:br>
            <a:r>
              <a:rPr lang="en-US" sz="2800" dirty="0"/>
              <a:t>As teachers, we don't just </a:t>
            </a:r>
            <a:r>
              <a:rPr lang="en-US" sz="2800" b="1" dirty="0"/>
              <a:t>hear the words </a:t>
            </a:r>
            <a:r>
              <a:rPr lang="en-US" sz="2800" dirty="0"/>
              <a:t>students say; </a:t>
            </a:r>
            <a:br>
              <a:rPr lang="en-US" sz="2800" dirty="0"/>
            </a:br>
            <a:r>
              <a:rPr lang="en-US" sz="2800" dirty="0"/>
              <a:t>we </a:t>
            </a:r>
            <a:r>
              <a:rPr lang="en-US" sz="2800" u="sng" dirty="0"/>
              <a:t>listen to the </a:t>
            </a:r>
            <a:r>
              <a:rPr lang="en-US" sz="2800" i="1" u="sng" dirty="0"/>
              <a:t>why</a:t>
            </a:r>
            <a:r>
              <a:rPr lang="en-US" sz="2800" u="sng" dirty="0"/>
              <a:t> behind them</a:t>
            </a:r>
            <a:r>
              <a:rPr lang="en-US" sz="2800" dirty="0"/>
              <a:t>. </a:t>
            </a:r>
            <a:br>
              <a:rPr lang="en-US" sz="2800" dirty="0"/>
            </a:br>
            <a:br>
              <a:rPr lang="en-US" sz="2800" dirty="0"/>
            </a:br>
            <a:endParaRPr lang="en-US" altLang="en-US" sz="28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36D24CD-1A4E-73C7-32A8-CF5ED1206A16}"/>
              </a:ext>
            </a:extLst>
          </p:cNvPr>
          <p:cNvSpPr txBox="1">
            <a:spLocks/>
          </p:cNvSpPr>
          <p:nvPr/>
        </p:nvSpPr>
        <p:spPr bwMode="auto">
          <a:xfrm>
            <a:off x="550862" y="3009900"/>
            <a:ext cx="8042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eaLnBrk="1" hangingPunct="1"/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The attributions students make—whether they believe their success or failure is due to something </a:t>
            </a:r>
            <a:r>
              <a:rPr lang="en-US" sz="2800" i="1" dirty="0"/>
              <a:t>internal</a:t>
            </a:r>
            <a:r>
              <a:rPr lang="en-US" sz="2800" dirty="0"/>
              <a:t> or </a:t>
            </a:r>
            <a:r>
              <a:rPr lang="en-US" sz="2800" i="1" dirty="0"/>
              <a:t>external</a:t>
            </a:r>
            <a:r>
              <a:rPr lang="en-US" sz="2800" dirty="0"/>
              <a:t>, </a:t>
            </a:r>
            <a:r>
              <a:rPr lang="en-US" sz="2800" i="1" dirty="0"/>
              <a:t>controllable</a:t>
            </a:r>
            <a:r>
              <a:rPr lang="en-US" sz="2800" dirty="0"/>
              <a:t> or </a:t>
            </a:r>
            <a:r>
              <a:rPr lang="en-US" sz="2800" i="1" dirty="0"/>
              <a:t>uncontrollable</a:t>
            </a:r>
            <a:r>
              <a:rPr lang="en-US" sz="2800" dirty="0"/>
              <a:t>—</a:t>
            </a:r>
            <a:br>
              <a:rPr lang="en-US" sz="2800" dirty="0"/>
            </a:br>
            <a:r>
              <a:rPr lang="en-US" sz="2800" dirty="0"/>
              <a:t>profoundly affects their </a:t>
            </a:r>
            <a:r>
              <a:rPr lang="en-US" sz="2800" b="1" dirty="0"/>
              <a:t>motivation</a:t>
            </a:r>
            <a:r>
              <a:rPr lang="en-US" sz="2800" dirty="0"/>
              <a:t> and their willingness to try again. </a:t>
            </a:r>
            <a:br>
              <a:rPr lang="en-US" sz="2800" dirty="0"/>
            </a:br>
            <a:endParaRPr lang="en-US" altLang="en-US" sz="28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7AB63BF-16EB-CA49-C2F9-C9A1EF6C7A84}"/>
              </a:ext>
            </a:extLst>
          </p:cNvPr>
          <p:cNvSpPr txBox="1">
            <a:spLocks/>
          </p:cNvSpPr>
          <p:nvPr/>
        </p:nvSpPr>
        <p:spPr bwMode="auto">
          <a:xfrm>
            <a:off x="380999" y="5410200"/>
            <a:ext cx="8042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eaLnBrk="1" hangingPunct="1"/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Keep that motivational lens in mind as you create your statements for this activity</a:t>
            </a:r>
            <a:endParaRPr lang="en-US" altLang="en-US" sz="28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4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2161</TotalTime>
  <Words>647</Words>
  <Application>Microsoft Macintosh PowerPoint</Application>
  <PresentationFormat>On-screen Show (4:3)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ＭＳ Ｐゴシック</vt:lpstr>
      <vt:lpstr>News Gothic MT</vt:lpstr>
      <vt:lpstr>Wingdings 2</vt:lpstr>
      <vt:lpstr>Calibri</vt:lpstr>
      <vt:lpstr>Times New Roman</vt:lpstr>
      <vt:lpstr>Wingdings</vt:lpstr>
      <vt:lpstr>Breeze</vt:lpstr>
      <vt:lpstr>Opening Question</vt:lpstr>
      <vt:lpstr>Opening Question (continued)</vt:lpstr>
      <vt:lpstr>Attribution Theory (I) </vt:lpstr>
      <vt:lpstr>Attribution Theory (II) </vt:lpstr>
      <vt:lpstr>Attribution Theory (III) </vt:lpstr>
      <vt:lpstr>Attribution Theory (III) </vt:lpstr>
      <vt:lpstr>Attribution Theory: Implications for the classroom</vt:lpstr>
      <vt:lpstr>Activity #1 Teach-Okay-Yes </vt:lpstr>
      <vt:lpstr>Activity #2  As teachers, we don't just hear the words students say;  we listen to the why behind them.   </vt:lpstr>
      <vt:lpstr>Activity #2 What are examples of different attributions in a class? </vt:lpstr>
    </vt:vector>
  </TitlesOfParts>
  <Company>Gustavus Adolphus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Moos</dc:creator>
  <cp:lastModifiedBy>Daniel Moos</cp:lastModifiedBy>
  <cp:revision>241</cp:revision>
  <dcterms:created xsi:type="dcterms:W3CDTF">2011-01-04T16:32:29Z</dcterms:created>
  <dcterms:modified xsi:type="dcterms:W3CDTF">2025-11-06T17:41:17Z</dcterms:modified>
</cp:coreProperties>
</file>