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3" r:id="rId2"/>
  </p:sldMasterIdLst>
  <p:notesMasterIdLst>
    <p:notesMasterId r:id="rId18"/>
  </p:notesMasterIdLst>
  <p:handoutMasterIdLst>
    <p:handoutMasterId r:id="rId19"/>
  </p:handoutMasterIdLst>
  <p:sldIdLst>
    <p:sldId id="317" r:id="rId3"/>
    <p:sldId id="344" r:id="rId4"/>
    <p:sldId id="322" r:id="rId5"/>
    <p:sldId id="257" r:id="rId6"/>
    <p:sldId id="324" r:id="rId7"/>
    <p:sldId id="325" r:id="rId8"/>
    <p:sldId id="336" r:id="rId9"/>
    <p:sldId id="347" r:id="rId10"/>
    <p:sldId id="348" r:id="rId11"/>
    <p:sldId id="331" r:id="rId12"/>
    <p:sldId id="332" r:id="rId13"/>
    <p:sldId id="343" r:id="rId14"/>
    <p:sldId id="349" r:id="rId15"/>
    <p:sldId id="341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0"/>
    <p:restoredTop sz="93096"/>
  </p:normalViewPr>
  <p:slideViewPr>
    <p:cSldViewPr>
      <p:cViewPr varScale="1">
        <p:scale>
          <a:sx n="111" d="100"/>
          <a:sy n="111" d="100"/>
        </p:scale>
        <p:origin x="2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7EFF293-7EDC-25DB-5AFC-56C0BBBEDAE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EB9114-86DF-EFBC-41A0-6FB56B82DB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A6ABD209-50FF-46CD-138D-1B7A2EBEB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37882FA3-E3EA-A943-3124-E756CAA8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948AFE06-D5F1-904F-3601-42103535B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F2676D7E-2D67-7C2B-18B7-22F755AAB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7" name="Rectangle 6">
            <a:extLst>
              <a:ext uri="{FF2B5EF4-FFF2-40B4-BE49-F238E27FC236}">
                <a16:creationId xmlns:a16="http://schemas.microsoft.com/office/drawing/2014/main" id="{624BF096-5C2A-A1CF-2261-AA08B0AFD3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678" name="Rectangle 7">
            <a:extLst>
              <a:ext uri="{FF2B5EF4-FFF2-40B4-BE49-F238E27FC236}">
                <a16:creationId xmlns:a16="http://schemas.microsoft.com/office/drawing/2014/main" id="{364EAFE2-A7B0-555E-1789-C4297E918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2D966CA5-C59B-8325-99E4-0C416D270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D3F7B858-A188-6BAE-CD62-2CD8421FB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99732D52-CC60-1A85-DC59-D8E3605B2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2CB8FBE2-31DF-D73C-89E8-F8523D4F4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1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EDE76B5E-163C-4B35-DA1C-3A88F8D8A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C6D4BE0C-72B5-9C38-0D3D-F0B2BDE43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DC14A3F-88A5-766B-DECD-09D5D1F28A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82711409-A788-5D2F-BCB8-128592A66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82B9B1CB-CA49-2B18-C6DA-121C369772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641D9F75-C0E3-C2E1-022B-67A169B49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2DC7D2ED-B907-D4B4-B316-59C609E50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BA79A36D-27A7-D007-3715-9F74BD6B1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82B9B1CB-CA49-2B18-C6DA-121C369772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641D9F75-C0E3-C2E1-022B-67A169B49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40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A6D95-B324-7769-5204-62DE9634F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C1D4C9A0-CAB1-18CE-9225-DB432BE5B9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C9900CE2-A36E-F983-E4E7-94548ACF5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251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CFBA3841-859D-188A-73E9-6D66EC239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946CBFB8-D039-DA6E-662C-D0B0C87CC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1DEA536A-822A-B9ED-155C-A41E300AE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DF26265A-EE1F-2C68-C9C2-6448D0975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15ED0DC0-891D-DAD6-8557-E3D3E4C9D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FA53A203-8C69-AA6A-0A4D-A13FCE432AB0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340691F4-1904-9E19-0B7F-7C22715C5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B4A50338-48D7-CE3B-1FAC-810FC1F0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E1BC3915-068B-D592-768B-9B074BE39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98922764-03DD-34DE-E5BE-EA081BE5B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38D3F094-9DD3-136D-2A96-A422F3FF2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0C9E7926-307E-50AD-6960-835AFF142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716BF5DD-4B9F-EEF0-EFA3-A4C61A956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D53FA825-0DDF-17D0-9D6C-56A3EF25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517E7DF0-A2C3-4F1E-99CD-9AB3E6F0D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B9B1CF52-F36B-658B-9F79-F27032258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607A19E1-1DBC-C436-B588-32A59CB68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697B3B58-5D9C-594C-991E-01731A63C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8935A5E6-F084-EBF7-E2C9-488126345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74468F07-0581-05B5-1E1D-094A35B7D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A3D6816E-B6C8-9610-4B28-77316C0DF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4D8E7BAA-6D5C-1B36-5DBA-4188DA545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CD41BE7D-F173-BEAE-819F-454FC4F0C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DF75A4A2-4FF4-B8DB-0E30-27A9111F6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333E5264-5D17-1C60-18E9-E3C560852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C8517A0E-D68B-0B21-3841-AF152CC0A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6EA45008-7790-BF77-9D45-A7B778A15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D32C5558-5DEA-7527-7F68-EE54E4BD8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CC5FAADB-1544-2845-ABAA-E4EACC7F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4460A16B-2CC7-6CDD-EC34-5ED2B6423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9C91FCA6-3C73-6354-E08B-B5FCA1F6E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99931F86-DCDA-3A99-5BE4-8C66F2A24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D33B5F30-881B-67AC-03D9-435CB88FF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84373D70-FD49-F87D-540E-0CBE53A94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C67EEE45-8071-D797-810B-FBB2052A0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E1CF3D44-C6EF-12EF-C490-E87B2D9B3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E7722036-A27C-76A7-8222-5858247FD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552BD572-CA1C-C254-B40F-A9875EE04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B67ACF45-44F9-EE60-97DD-4A1701387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38EB100B-F8ED-8BB9-929A-FB15ED0CC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9D201E77-125C-4655-8E72-C2AECC496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A740B-058F-AC41-B73B-163583BE0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24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FD5C8C-FFA9-0AEE-13BF-53A853654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715643-6612-E038-8BCB-E1DC0D8DF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058D2B7-E7F1-F4FC-7E9C-D0CA2D76F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59944-1688-8849-BCCA-D0B47F411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72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C8A141-53A9-0EA1-2D7E-E4AC18C5D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40DC3E-2635-B9D0-4C44-38CB507F5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918355A-715C-4E1C-FBE6-0D71A4D1A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DD38E-EFF1-6844-8A18-C5855918D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40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70EF06-6BB9-7558-6FD2-1C3872C5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2E15AB1-DDD6-74A8-79C0-E8BE5B07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752600"/>
            <a:ext cx="7162800" cy="137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7162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1B6E67-B5E6-8900-C60A-4AC20E01A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2375E7F-0AB8-FF26-A511-41EC5894D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B1B80B7-2D76-170A-0F60-C5707A77B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 eaLnBrk="1" hangingPunct="1">
              <a:defRPr kumimoji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056F16-5416-6E4C-ABCE-E9BD5B9B8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91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F5FAD6-9B27-3C52-19CF-CC7090E97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8C6A61D-37D1-B6CB-27B6-4D2968DCE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6E41602-9903-7EB3-260F-3B76A79BC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16BA-2759-8D46-8BC7-873CD8D1C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63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83EED5-6F5F-1F65-F584-75C8AA13D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6750AE3-349F-C4BB-B5FD-34C034B1A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75F7243-02EB-A47F-0E12-504CCDEEB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6A4C-FFFC-A744-BE74-8360F2144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18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0D13F-623A-8CC2-6ED0-1715163BE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398FC9A-8E85-C8C6-9F32-DFD8FC22E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721D899-7FF1-4062-360A-A894C73EE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86021-361D-764B-9E0B-A7CE6E8F8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84E2C1-E16D-76EE-0813-0233B71AF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0608D5-0806-0E4D-DB26-38B499EE4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A2AB9D-26E4-6C9B-34E2-5EF895F5E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9C55-EE79-E04B-8C4F-9681D45E4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046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E8F2E6A-EE7E-040A-1D78-A60377795A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E13B43C-3558-8FE9-4600-C0AF56CE2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29B52A6-0129-4500-7C12-9E85CE6DC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A731-0C38-404B-B2BA-0F3B49B18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46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46C99C6-2A78-1842-1A90-E782E0DE5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62D15B6-843C-0C25-C9F6-BF5903F90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CFC7EE9-B1D4-4A66-C6E0-D871D477C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68A89-5D4A-6B4C-808E-CD1D538D3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129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9DE957-DFED-9781-CD08-67CA89610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F3B1FE7-55A2-5549-C2EA-81BDF6B24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52C8B41-66FD-6241-EAAB-D2866480E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6E3B9-2817-5144-912F-580ECC266E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74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8C2F18-E0B9-C765-F69A-F16326B45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F1E8A2-9F3F-145E-90A3-53ABA6290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CD1571A-524F-63FF-55E0-BDCAD15E8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2F6E2-1C2B-C440-9266-8B68403D1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841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8FF3D1-9250-A76A-FA13-89A6877CF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6362F42-CC01-9474-43CB-7F5B61459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AB1EE3D-1D17-C9CC-556F-F9FEF7198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4D6D-8E62-3842-A90C-92C09C5C7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87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4EA9B4-0261-63C0-0F72-EF16BC74D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05DF5DD-6EA3-92D1-5213-4D167E5D0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6ABD5EB-3BF1-7A02-396D-9F115A62E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E962-5A5C-FF44-9BE7-D0F06C069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327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A0EE27-B58A-3035-0AB0-89AA17E6A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8EAF4A4-9212-2F3B-DC8E-969BC8BCA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8CB23C5-CB92-A687-DF6F-B5E9BF163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C9124-7F25-8641-A55B-B7BE2E737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7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112284-475E-14B9-44E2-99539A9A6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8084A6-DC57-57B3-1E4D-73326256F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4495DC0-5350-72C3-5551-553ED6D4A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CD5E-4519-C74D-B055-888190759A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72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F6B752-79F4-DEE1-C68E-8C95954AFC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72AD0A-267B-AD44-6B2B-C3E4256408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EBD796D-2768-5973-5DDB-3D032670F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33BC-ED2D-6641-9316-75D3A4415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40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2F164EE-5879-8E9D-32BE-3EAB10F43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2C156E0-1676-5427-9986-5AE8DE3B6C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1FF21AC-C08A-7316-65F1-C81695C10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5D91-7061-6C4C-A166-D54724485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26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E113E1-F1D9-693E-4BD7-DF1B3C7BE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250306-94DB-4CD9-CF97-3781EA2C4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35BE62A-1EEC-BF1C-58CF-9A30473D2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14AFF-61F5-7542-8EDF-7C4872692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46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EB8EF0A-DA90-D836-C2FE-18C634E17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5B73002-DE21-F24F-7C15-62C88B9C2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B49F5C7-46D6-22C2-1891-3A0F08D91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915D-7A87-6C42-B874-14A9D2272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3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3FD31A-22FC-853B-EADE-AD9CF58E38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583B2C-321D-AD9F-10C0-9970A3F0C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15B5DCF-0D0D-A399-C018-494359515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1AF10-4F2E-894E-B77F-F06E6860C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63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D68AE-7D1F-758F-B974-D690E2E9D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C2E55C-D356-A729-EA40-BFD7D1FE41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EA2124-4C87-7982-2E2F-31CA28D8C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C03E7-6F1E-0A42-B638-30C10249F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69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1DA2A7E1-F161-E349-14D1-296F9D5EC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B3B5AF-758B-8C96-6FD3-7B7B1DE51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FFFEFF-9E99-DE19-ED70-545152437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8949" name="Rectangle 5">
            <a:extLst>
              <a:ext uri="{FF2B5EF4-FFF2-40B4-BE49-F238E27FC236}">
                <a16:creationId xmlns:a16="http://schemas.microsoft.com/office/drawing/2014/main" id="{33ACE13F-8FB4-B3CA-64F4-90B9868571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0" name="Rectangle 6">
            <a:extLst>
              <a:ext uri="{FF2B5EF4-FFF2-40B4-BE49-F238E27FC236}">
                <a16:creationId xmlns:a16="http://schemas.microsoft.com/office/drawing/2014/main" id="{EBFBB737-D0E7-B183-2D91-36A0691E6B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338951" name="Rectangle 7">
            <a:extLst>
              <a:ext uri="{FF2B5EF4-FFF2-40B4-BE49-F238E27FC236}">
                <a16:creationId xmlns:a16="http://schemas.microsoft.com/office/drawing/2014/main" id="{0899E1EF-AF4F-431E-549A-B1CE58B55D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B1DF47-E13F-6B44-915C-A5770C08B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142E71D6-E747-33E9-0F9C-5B2FEF67EF03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8BD8D0D2-1B6B-65CA-6CAC-0751312A7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A5B678AE-FEE0-CFCA-3B34-9EC2F2B1A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11D78B95-0242-6166-DC6D-B1D1480A6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CFABD7A6-93E6-9550-C7EB-AA8A2C4F9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307AA9FF-8FB9-767E-14A2-562BE70CA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04A7D2F3-AE1B-2F44-F685-F9B0B847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69E08328-BCC8-74AF-AE44-35BAB6924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A9196BEF-B2BE-4217-35EB-D80C692B3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BCA6CC6F-82F7-EBAB-8458-F84F5DD6A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AF7EADD6-4CE0-79CA-644F-D1ED26B28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38B6F111-E0ED-9602-609A-740C32455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11021CEF-D86B-AD97-7E7E-18C9E1462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31C7E282-AB05-2C94-C175-7A6784A5E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60C89D2B-A382-BEEC-4B5A-F157EF61B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7199BE7B-6504-BECE-AFF5-B126C1C10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93F69612-BF22-026C-4797-8C1F59A0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13EA9C89-92A2-25DC-0E87-FE1145574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76947433-5E93-6751-86C7-22448972D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DD56F069-4C43-84FD-5B2F-6B2A0605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D642A5B0-99C8-8287-595E-28F7A4EB5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1D8A6ECB-098D-5137-09FF-62E3DFA51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C0D58E72-CBFA-5EDC-E593-10C43813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F5220FF7-CA12-9D02-58F1-448D681E5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0CA04A80-4D54-1547-2163-2CC341BA8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462681A7-4B4D-7BE5-5ED7-158BBA934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16103101-F1B1-38DF-3539-2767792CC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175EDB80-8438-A814-9B24-8B983EF2D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DD6A6FEA-0E10-ABC3-75B6-B75B76503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09E8476B-074D-45C9-9C20-E307E2742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5E9BD86B-5514-ADDC-4CA4-1838F039E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19D33F93-B5E8-0EE5-F3A8-2C1729051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ＭＳ Ｐゴシック" pitchFamily="-112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3FEA46E-0277-9332-0980-C7A4775A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04B6D0C8-FC48-C720-5401-FD749410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676400"/>
            <a:ext cx="6697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id="{3E0090BF-96C9-6D77-3909-A9F5D9EA6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A684C20D-B5B6-6595-B9B7-56C922657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0998" name="Rectangle 6">
            <a:extLst>
              <a:ext uri="{FF2B5EF4-FFF2-40B4-BE49-F238E27FC236}">
                <a16:creationId xmlns:a16="http://schemas.microsoft.com/office/drawing/2014/main" id="{2A8C4C91-1E3A-E8F9-C509-16606B5C51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0999" name="Rectangle 7">
            <a:extLst>
              <a:ext uri="{FF2B5EF4-FFF2-40B4-BE49-F238E27FC236}">
                <a16:creationId xmlns:a16="http://schemas.microsoft.com/office/drawing/2014/main" id="{778A6EB2-0DF9-A5F5-D064-4866C359F2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37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Azevedo (2001)</a:t>
            </a:r>
          </a:p>
        </p:txBody>
      </p:sp>
      <p:sp>
        <p:nvSpPr>
          <p:cNvPr id="341000" name="Rectangle 8">
            <a:extLst>
              <a:ext uri="{FF2B5EF4-FFF2-40B4-BE49-F238E27FC236}">
                <a16:creationId xmlns:a16="http://schemas.microsoft.com/office/drawing/2014/main" id="{7DD4EB5E-332B-694B-49C7-F650C32DC3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413278-F1D1-634A-904E-72C66A6C0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4503648A-85E5-1F4B-AB0B-7C9CC0B9B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43" y="152400"/>
            <a:ext cx="7972423" cy="540255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The end of the semester is in sight…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how are you doing?</a:t>
            </a:r>
          </a:p>
        </p:txBody>
      </p:sp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BC463B83-333C-FC48-B1A7-D91344CC9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635035"/>
            <a:ext cx="7972423" cy="128714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Choose one or both: </a:t>
            </a:r>
          </a:p>
          <a:p>
            <a:pPr algn="ctr">
              <a:buAutoNum type="arabicParenBoth"/>
            </a:pPr>
            <a:r>
              <a:rPr lang="en-US" altLang="en-US" sz="1800" dirty="0">
                <a:ea typeface="ＭＳ Ｐゴシック" panose="020B0600070205080204" pitchFamily="34" charset="-128"/>
              </a:rPr>
              <a:t>What Blob represents how you are feeling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overall</a:t>
            </a:r>
            <a:r>
              <a:rPr lang="en-US" altLang="en-US" sz="1800" dirty="0">
                <a:ea typeface="ＭＳ Ｐゴシック" panose="020B0600070205080204" pitchFamily="34" charset="-128"/>
              </a:rPr>
              <a:t> and why?</a:t>
            </a:r>
          </a:p>
          <a:p>
            <a:pPr marL="514350" indent="-514350" algn="ctr">
              <a:buAutoNum type="arabicParenBoth"/>
            </a:pPr>
            <a:r>
              <a:rPr lang="en-US" altLang="en-US" sz="1800" dirty="0">
                <a:ea typeface="ＭＳ Ｐゴシック" panose="020B0600070205080204" pitchFamily="34" charset="-128"/>
              </a:rPr>
              <a:t>What Blob represents how you are feeling in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EDU 330 </a:t>
            </a:r>
            <a:r>
              <a:rPr lang="en-US" altLang="en-US" sz="1800" dirty="0">
                <a:ea typeface="ＭＳ Ｐゴシック" panose="020B0600070205080204" pitchFamily="34" charset="-128"/>
              </a:rPr>
              <a:t>(</a:t>
            </a:r>
            <a:r>
              <a:rPr lang="en-US" altLang="en-US" sz="1600" dirty="0">
                <a:ea typeface="ＭＳ Ｐゴシック" panose="020B0600070205080204" pitchFamily="34" charset="-128"/>
              </a:rPr>
              <a:t>might be the same, might be different</a:t>
            </a:r>
            <a:r>
              <a:rPr lang="en-US" altLang="en-US" sz="1800" dirty="0">
                <a:ea typeface="ＭＳ Ｐゴシック" panose="020B0600070205080204" pitchFamily="34" charset="-128"/>
              </a:rPr>
              <a:t>) and why?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A drawing of a tree with people on it&#10;&#10;Description automatically generated">
            <a:extLst>
              <a:ext uri="{FF2B5EF4-FFF2-40B4-BE49-F238E27FC236}">
                <a16:creationId xmlns:a16="http://schemas.microsoft.com/office/drawing/2014/main" id="{9ED40566-E859-B223-9272-49A5951FF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1" y="2108812"/>
            <a:ext cx="5867400" cy="47491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8F8C00-BCA8-8815-9990-E8F941BF0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89" y="1066800"/>
            <a:ext cx="3823992" cy="269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C56CF-4C51-8826-489A-0BB9678FB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5" y="4315777"/>
            <a:ext cx="3571103" cy="252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429827-D02B-F3B3-D391-D61F386B2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89" y="3676929"/>
            <a:ext cx="39370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>
            <a:extLst>
              <a:ext uri="{FF2B5EF4-FFF2-40B4-BE49-F238E27FC236}">
                <a16:creationId xmlns:a16="http://schemas.microsoft.com/office/drawing/2014/main" id="{1E040E07-6F3B-0019-101C-2A657AA16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8" y="-304800"/>
            <a:ext cx="8001001" cy="1295400"/>
          </a:xfrm>
        </p:spPr>
        <p:txBody>
          <a:bodyPr/>
          <a:lstStyle/>
          <a:p>
            <a:pPr algn="ctr" eaLnBrk="1" hangingPunct="1"/>
            <a:r>
              <a:rPr lang="en-US" altLang="en-US" sz="2700" i="1" dirty="0">
                <a:ea typeface="ＭＳ Ｐゴシック" panose="020B0600070205080204" pitchFamily="34" charset="-128"/>
              </a:rPr>
              <a:t>What are examples of formative assessments?</a:t>
            </a:r>
            <a:endParaRPr lang="en-US" altLang="en-US" sz="2700" b="0" i="1" dirty="0"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B0941-8111-B76B-1B1A-AA2F0C0C1414}"/>
              </a:ext>
            </a:extLst>
          </p:cNvPr>
          <p:cNvSpPr txBox="1"/>
          <p:nvPr/>
        </p:nvSpPr>
        <p:spPr>
          <a:xfrm>
            <a:off x="457200" y="1572727"/>
            <a:ext cx="4313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“On one side of the notecard, write </a:t>
            </a:r>
            <a:r>
              <a:rPr lang="en-US" u="sng" dirty="0"/>
              <a:t>one key idea you learned</a:t>
            </a:r>
            <a:r>
              <a:rPr lang="en-US" dirty="0"/>
              <a:t> today. On the other side, write </a:t>
            </a:r>
            <a:r>
              <a:rPr lang="en-US" u="sng" dirty="0"/>
              <a:t>one question you still have</a:t>
            </a:r>
            <a:r>
              <a:rPr lang="en-US" dirty="0"/>
              <a:t> about today’s class”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38E8C7-80A0-DE9E-1FAD-9B37654D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9" y="1287463"/>
            <a:ext cx="3913129" cy="29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1AE28-6999-67CD-B724-53938471A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49" y="1274762"/>
            <a:ext cx="4135461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CB6132-C5C0-B033-06B2-0FC818198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3" y="4300538"/>
            <a:ext cx="4650431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32F82C-0498-47FA-858F-909BB36A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921589-9F1E-7BC3-7C05-BEE7D3E32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-304800"/>
            <a:ext cx="80010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eaLnBrk="1" hangingPunct="1"/>
            <a:r>
              <a:rPr lang="en-US" altLang="en-US" sz="2700" i="1" kern="0" dirty="0">
                <a:ea typeface="ＭＳ Ｐゴシック" panose="020B0600070205080204" pitchFamily="34" charset="-128"/>
              </a:rPr>
              <a:t>What are examples of formative assessments?</a:t>
            </a:r>
            <a:endParaRPr lang="en-US" altLang="en-US" sz="2700" b="0" i="1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>
            <a:extLst>
              <a:ext uri="{FF2B5EF4-FFF2-40B4-BE49-F238E27FC236}">
                <a16:creationId xmlns:a16="http://schemas.microsoft.com/office/drawing/2014/main" id="{E35F2D6A-1E93-675A-9225-4EE94274E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43000"/>
            <a:ext cx="76327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>
            <a:extLst>
              <a:ext uri="{FF2B5EF4-FFF2-40B4-BE49-F238E27FC236}">
                <a16:creationId xmlns:a16="http://schemas.microsoft.com/office/drawing/2014/main" id="{1E8D2F84-A200-9B83-1B69-83A59010A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889500"/>
            <a:ext cx="80518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34A06-F8E0-2248-0F3C-137B1022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9EB1EC-4D2B-9E07-9AC5-030D81102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-304800"/>
            <a:ext cx="80010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eaLnBrk="1" hangingPunct="1"/>
            <a:r>
              <a:rPr lang="en-US" altLang="en-US" sz="2700" i="1" kern="0" dirty="0">
                <a:ea typeface="ＭＳ Ｐゴシック" panose="020B0600070205080204" pitchFamily="34" charset="-128"/>
              </a:rPr>
              <a:t>What are examples of formative assessments?</a:t>
            </a:r>
            <a:endParaRPr lang="en-US" altLang="en-US" sz="2700" b="0" i="1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/>
            <a:r>
              <a:rPr lang="en-US" sz="2600" dirty="0"/>
              <a:t>How can teachers use f</a:t>
            </a:r>
            <a:r>
              <a:rPr sz="2600" dirty="0"/>
              <a:t>ormative </a:t>
            </a:r>
            <a:r>
              <a:rPr lang="en-US" sz="2600" dirty="0"/>
              <a:t>a</a:t>
            </a:r>
            <a:r>
              <a:rPr sz="2600" dirty="0"/>
              <a:t>ssessment</a:t>
            </a:r>
            <a:r>
              <a:rPr lang="en-US" sz="2600" dirty="0"/>
              <a:t>s?</a:t>
            </a:r>
            <a:endParaRPr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 b="1" dirty="0"/>
              <a:t>Clear </a:t>
            </a:r>
            <a:r>
              <a:rPr sz="2400" dirty="0"/>
              <a:t>understanding → move forward </a:t>
            </a:r>
            <a:r>
              <a:rPr sz="2400" u="sng" dirty="0"/>
              <a:t>or</a:t>
            </a:r>
            <a:r>
              <a:rPr sz="2400" dirty="0"/>
              <a:t> extend learning</a:t>
            </a:r>
            <a:endParaRPr lang="en-US" sz="2400" dirty="0"/>
          </a:p>
          <a:p>
            <a:pPr marL="0" indent="0">
              <a:buNone/>
            </a:pPr>
            <a:endParaRPr sz="2400" dirty="0"/>
          </a:p>
          <a:p>
            <a:r>
              <a:rPr sz="2400" b="1" dirty="0"/>
              <a:t>Partial</a:t>
            </a:r>
            <a:r>
              <a:rPr sz="2400" dirty="0"/>
              <a:t> understanding → reteach with a </a:t>
            </a:r>
            <a:r>
              <a:rPr sz="2400" u="sng" dirty="0"/>
              <a:t>new</a:t>
            </a:r>
            <a:r>
              <a:rPr sz="2400" dirty="0"/>
              <a:t> strategy</a:t>
            </a:r>
            <a:endParaRPr lang="en-US" sz="2400" dirty="0"/>
          </a:p>
          <a:p>
            <a:pPr marL="0" indent="0">
              <a:buNone/>
            </a:pPr>
            <a:endParaRPr sz="2400" dirty="0"/>
          </a:p>
          <a:p>
            <a:r>
              <a:rPr sz="2400" b="1" dirty="0"/>
              <a:t>Misconceptions</a:t>
            </a:r>
            <a:r>
              <a:rPr sz="2400" dirty="0"/>
              <a:t> → pause and address explicitly</a:t>
            </a:r>
            <a:endParaRPr lang="en-US" sz="2400" dirty="0"/>
          </a:p>
          <a:p>
            <a:pPr marL="0" indent="0">
              <a:buNone/>
            </a:pPr>
            <a:endParaRPr sz="2400" dirty="0"/>
          </a:p>
          <a:p>
            <a:r>
              <a:rPr sz="2400" b="1" dirty="0"/>
              <a:t>Low engagement </a:t>
            </a:r>
            <a:r>
              <a:rPr sz="2400" dirty="0"/>
              <a:t>→ adjust task, pacing, or relevance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22896343-CC58-4A8F-4229-BB9FF208166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75313" y="-285750"/>
            <a:ext cx="2706687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12EC2F18-2C95-E691-08A8-CB53C04FAB7B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9144000" y="0"/>
            <a:ext cx="6726238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77" name="Rectangle 6">
            <a:extLst>
              <a:ext uri="{FF2B5EF4-FFF2-40B4-BE49-F238E27FC236}">
                <a16:creationId xmlns:a16="http://schemas.microsoft.com/office/drawing/2014/main" id="{D210E309-6BD8-CBDC-DD7F-0D201F4B686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1138" y="-2116138"/>
            <a:ext cx="4318000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4278" name="Picture 5">
            <a:extLst>
              <a:ext uri="{FF2B5EF4-FFF2-40B4-BE49-F238E27FC236}">
                <a16:creationId xmlns:a16="http://schemas.microsoft.com/office/drawing/2014/main" id="{D96C40A1-BA93-CF58-F451-10A43E927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3772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5443BB-E19E-1876-21C1-DBAB50E3F171}"/>
              </a:ext>
            </a:extLst>
          </p:cNvPr>
          <p:cNvSpPr/>
          <p:nvPr/>
        </p:nvSpPr>
        <p:spPr bwMode="auto">
          <a:xfrm>
            <a:off x="211138" y="3962400"/>
            <a:ext cx="8018462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5D817-63CD-CC2A-9283-2B10784C597B}"/>
              </a:ext>
            </a:extLst>
          </p:cNvPr>
          <p:cNvSpPr/>
          <p:nvPr/>
        </p:nvSpPr>
        <p:spPr bwMode="auto">
          <a:xfrm>
            <a:off x="211138" y="5105400"/>
            <a:ext cx="8018462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7CCCE-ABB8-E9B8-7989-39FB2F52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/>
            <a:r>
              <a:rPr lang="en-US" sz="2600" dirty="0"/>
              <a:t>How can teachers use f</a:t>
            </a:r>
            <a:r>
              <a:rPr sz="2600" dirty="0"/>
              <a:t>ormative </a:t>
            </a:r>
            <a:r>
              <a:rPr lang="en-US" sz="2600" dirty="0"/>
              <a:t>a</a:t>
            </a:r>
            <a:r>
              <a:rPr sz="2600" dirty="0"/>
              <a:t>ssessment</a:t>
            </a:r>
            <a:r>
              <a:rPr lang="en-US" sz="2600" dirty="0"/>
              <a:t>s?</a:t>
            </a:r>
            <a:endParaRPr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220" y="459552"/>
            <a:ext cx="8001000" cy="1295400"/>
          </a:xfrm>
        </p:spPr>
        <p:txBody>
          <a:bodyPr/>
          <a:lstStyle/>
          <a:p>
            <a:pPr algn="ctr"/>
            <a:r>
              <a:rPr sz="2700" dirty="0"/>
              <a:t>Application Activity</a:t>
            </a:r>
            <a:r>
              <a:rPr lang="en-US" sz="2700" dirty="0"/>
              <a:t>:</a:t>
            </a:r>
            <a:br>
              <a:rPr lang="en-US" sz="2700" dirty="0"/>
            </a:br>
            <a:r>
              <a:rPr lang="en-US" sz="2700" dirty="0"/>
              <a:t>Meets Standard 10</a:t>
            </a:r>
            <a:br>
              <a:rPr lang="en-US" sz="2700" dirty="0"/>
            </a:br>
            <a:endParaRPr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 dirty="0"/>
              <a:t>Analyze a classroom </a:t>
            </a:r>
            <a:r>
              <a:rPr sz="2400" b="1" dirty="0"/>
              <a:t>assessment case</a:t>
            </a:r>
            <a:r>
              <a:rPr lang="en-US" sz="2400" b="1" dirty="0"/>
              <a:t> study</a:t>
            </a:r>
          </a:p>
          <a:p>
            <a:pPr marL="0" indent="0">
              <a:buNone/>
            </a:pPr>
            <a:endParaRPr sz="2400" dirty="0"/>
          </a:p>
          <a:p>
            <a:r>
              <a:rPr sz="2400" dirty="0"/>
              <a:t>Evaluate </a:t>
            </a:r>
            <a:r>
              <a:rPr sz="2400" b="1" dirty="0"/>
              <a:t>validity</a:t>
            </a:r>
            <a:r>
              <a:rPr sz="2400" dirty="0"/>
              <a:t> and </a:t>
            </a:r>
            <a:r>
              <a:rPr sz="2400" b="1" dirty="0"/>
              <a:t>reliability</a:t>
            </a:r>
            <a:r>
              <a:rPr lang="en-US" sz="2400" b="1" dirty="0"/>
              <a:t> </a:t>
            </a:r>
            <a:r>
              <a:rPr lang="en-US" sz="2400" dirty="0"/>
              <a:t>of assessment</a:t>
            </a:r>
            <a:endParaRPr lang="en-US" sz="2400" b="1" dirty="0"/>
          </a:p>
          <a:p>
            <a:pPr marL="0" indent="0">
              <a:buNone/>
            </a:pPr>
            <a:endParaRPr sz="2400" dirty="0"/>
          </a:p>
          <a:p>
            <a:r>
              <a:rPr sz="2400" dirty="0"/>
              <a:t>Interpret </a:t>
            </a:r>
            <a:r>
              <a:rPr sz="2400" b="1" dirty="0"/>
              <a:t>student performance data</a:t>
            </a:r>
            <a:endParaRPr lang="en-US" sz="2400" b="1" dirty="0"/>
          </a:p>
          <a:p>
            <a:pPr marL="0" indent="0">
              <a:buNone/>
            </a:pPr>
            <a:endParaRPr sz="2400" dirty="0"/>
          </a:p>
          <a:p>
            <a:r>
              <a:rPr sz="2400" dirty="0"/>
              <a:t>Decide </a:t>
            </a:r>
            <a:r>
              <a:rPr sz="2400" b="1" dirty="0"/>
              <a:t>instructional next steps</a:t>
            </a:r>
            <a:r>
              <a:rPr lang="en-US" sz="2400" b="1" dirty="0"/>
              <a:t> </a:t>
            </a:r>
            <a:r>
              <a:rPr lang="en-US" sz="2400" dirty="0"/>
              <a:t>based on interpretation of student performance data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087B2B4-9E41-4756-7E5F-6F8223125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81000" y="-457200"/>
            <a:ext cx="4572000" cy="1266825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3600">
                <a:solidFill>
                  <a:schemeClr val="tx1"/>
                </a:solidFill>
                <a:ea typeface="ＭＳ Ｐゴシック" panose="020B0600070205080204" pitchFamily="34" charset="-128"/>
              </a:rPr>
              <a:t>Last chance….</a:t>
            </a:r>
            <a:endParaRPr lang="en-US" altLang="en-US" sz="3600" b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344A8E0-58F4-011A-BB38-8E3967F7E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790575"/>
            <a:ext cx="4572000" cy="12668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3600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To play rock-paper-scissors!</a:t>
            </a:r>
            <a:endParaRPr lang="en-US" altLang="en-US" sz="3600" b="0" kern="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79EAD36-2CC4-D2F1-D859-4E72F760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828800"/>
            <a:ext cx="4572000" cy="12668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3600" kern="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Find a partner outside of your pod</a:t>
            </a:r>
            <a:endParaRPr lang="en-US" altLang="en-US" sz="3600" b="0" kern="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1FA1C3C-B486-4CF9-8E5E-B9F12EA41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5" y="2795588"/>
            <a:ext cx="4572000" cy="12668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3600" kern="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Best 2 out 3 </a:t>
            </a:r>
            <a:r>
              <a:rPr lang="en-US" altLang="en-US" sz="3000" kern="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(championship is 3/5)</a:t>
            </a:r>
            <a:endParaRPr lang="en-US" altLang="en-US" sz="3000" b="0" kern="0" dirty="0">
              <a:solidFill>
                <a:srgbClr val="FFC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2A14303C-E589-181F-D06C-4ABD44FE7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43400"/>
            <a:ext cx="9109075" cy="309086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36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Return to your original partner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30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Winner answers the following: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30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(1) How do you define </a:t>
            </a:r>
            <a:r>
              <a:rPr lang="en-US" altLang="en-US" sz="3000" u="sng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reliability</a:t>
            </a:r>
            <a:r>
              <a:rPr lang="en-US" altLang="en-US" sz="30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and </a:t>
            </a:r>
            <a:r>
              <a:rPr lang="en-US" altLang="en-US" sz="3000" u="sng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validity</a:t>
            </a:r>
            <a:r>
              <a:rPr lang="en-US" altLang="en-US" sz="30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?</a:t>
            </a:r>
            <a:endParaRPr lang="en-US" altLang="en-US" sz="3000" u="sng" kern="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altLang="en-US" sz="30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(2) What is a strategy to ensure </a:t>
            </a:r>
            <a:r>
              <a:rPr lang="en-US" altLang="en-US" sz="3000" u="sng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reliability</a:t>
            </a:r>
            <a:r>
              <a:rPr lang="en-US" altLang="en-US" sz="30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?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30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(3) What is a strategy to ensure </a:t>
            </a:r>
            <a:r>
              <a:rPr lang="en-US" altLang="en-US" sz="3000" u="sng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validity</a:t>
            </a:r>
            <a:r>
              <a:rPr lang="en-US" altLang="en-US" sz="30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?</a:t>
            </a:r>
          </a:p>
          <a:p>
            <a:pPr algn="ctr">
              <a:spcBef>
                <a:spcPct val="20000"/>
              </a:spcBef>
              <a:defRPr/>
            </a:pPr>
            <a:endParaRPr lang="en-US" altLang="en-US" sz="3000" b="0" kern="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5CA1287F-02CA-757A-8717-C60301BB04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kumimoji="0" lang="en-US" altLang="en-US" sz="4000"/>
              <a:t>Using Assessment to Inform Instruction</a:t>
            </a:r>
            <a:endParaRPr kumimoji="0" lang="en-US" altLang="en-US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64464100-E1A6-A9B8-64E0-D8B849D930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kumimoji="0" lang="en-US" altLang="en-US"/>
              <a:t>EDU 330: Educational Psychology</a:t>
            </a:r>
          </a:p>
          <a:p>
            <a:pPr eaLnBrk="1" hangingPunct="1"/>
            <a:r>
              <a:rPr kumimoji="0" lang="en-US" altLang="en-US"/>
              <a:t>Daniel Moos, PhD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dirty="0"/>
              <a:t>Understand the purpose of pre‑assessment and formative assessment</a:t>
            </a:r>
            <a:endParaRPr lang="en-US" dirty="0"/>
          </a:p>
          <a:p>
            <a:endParaRPr dirty="0"/>
          </a:p>
          <a:p>
            <a:r>
              <a:rPr lang="en-US" dirty="0"/>
              <a:t>Design effective</a:t>
            </a:r>
            <a:r>
              <a:rPr dirty="0"/>
              <a:t> pre</a:t>
            </a:r>
            <a:r>
              <a:rPr lang="en-US" dirty="0"/>
              <a:t> &amp;</a:t>
            </a:r>
            <a:r>
              <a:rPr dirty="0"/>
              <a:t> formative</a:t>
            </a:r>
            <a:r>
              <a:rPr lang="en-US" dirty="0"/>
              <a:t> assessments</a:t>
            </a:r>
          </a:p>
          <a:p>
            <a:endParaRPr lang="en-US" dirty="0"/>
          </a:p>
          <a:p>
            <a:r>
              <a:rPr dirty="0"/>
              <a:t>Interpret assessment data to inform instruction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2C3D4A06-BFBB-0540-EECF-DFC44FCA9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-55351"/>
            <a:ext cx="7543800" cy="1295400"/>
          </a:xfrm>
        </p:spPr>
        <p:txBody>
          <a:bodyPr/>
          <a:lstStyle/>
          <a:p>
            <a:pPr algn="ctr" eaLnBrk="1" hangingPunct="1"/>
            <a:r>
              <a:rPr lang="en-US" altLang="en-US" sz="3000" u="sng" dirty="0">
                <a:ea typeface="ＭＳ Ｐゴシック" panose="020B0600070205080204" pitchFamily="34" charset="-128"/>
              </a:rPr>
              <a:t>WHEN</a:t>
            </a:r>
            <a:r>
              <a:rPr lang="en-US" altLang="en-US" sz="3000" dirty="0">
                <a:ea typeface="ＭＳ Ｐゴシック" panose="020B0600070205080204" pitchFamily="34" charset="-128"/>
              </a:rPr>
              <a:t> should you assess?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cxnSp>
        <p:nvCxnSpPr>
          <p:cNvPr id="33794" name="Straight Connector 3">
            <a:extLst>
              <a:ext uri="{FF2B5EF4-FFF2-40B4-BE49-F238E27FC236}">
                <a16:creationId xmlns:a16="http://schemas.microsoft.com/office/drawing/2014/main" id="{1611DAD3-4CA5-943D-B412-0D50988FDB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2286000"/>
            <a:ext cx="8915400" cy="0"/>
          </a:xfrm>
          <a:prstGeom prst="line">
            <a:avLst/>
          </a:prstGeom>
          <a:noFill/>
          <a:ln w="2381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5" name="TextBox 9">
            <a:extLst>
              <a:ext uri="{FF2B5EF4-FFF2-40B4-BE49-F238E27FC236}">
                <a16:creationId xmlns:a16="http://schemas.microsoft.com/office/drawing/2014/main" id="{13E1F01F-79F3-468C-3072-F66E8D146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5733"/>
            <a:ext cx="29718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70C0"/>
                </a:solidFill>
              </a:rPr>
              <a:t>Beginning of Learning Unit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FFA9F3-C70E-9B5C-AA44-9CAA058F3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3900488"/>
            <a:ext cx="22479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/>
              <a:t>Formative</a:t>
            </a:r>
          </a:p>
          <a:p>
            <a:pPr algn="ctr"/>
            <a:r>
              <a:rPr lang="en-US" altLang="en-US" sz="1600" u="sng" dirty="0"/>
              <a:t>Keep track </a:t>
            </a:r>
            <a:r>
              <a:rPr lang="en-US" altLang="en-US" sz="1600" dirty="0"/>
              <a:t>of what your students know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F006BA-317D-2906-7BFE-E1C3667B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900488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/>
              <a:t>Summative</a:t>
            </a:r>
          </a:p>
          <a:p>
            <a:pPr algn="ctr"/>
            <a:r>
              <a:rPr lang="en-US" altLang="en-US" sz="1600" u="sng" dirty="0"/>
              <a:t>Make sure</a:t>
            </a:r>
            <a:r>
              <a:rPr lang="en-US" altLang="en-US" sz="1600" dirty="0"/>
              <a:t> your students know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CE122-E06E-105C-B88B-56995E5F1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900488"/>
            <a:ext cx="22479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/>
              <a:t>Pre-assessment</a:t>
            </a:r>
          </a:p>
          <a:p>
            <a:pPr algn="ctr"/>
            <a:r>
              <a:rPr lang="en-US" altLang="en-US" sz="1600" u="sng" dirty="0"/>
              <a:t>Find out </a:t>
            </a:r>
            <a:r>
              <a:rPr lang="en-US" altLang="en-US" sz="1600" dirty="0"/>
              <a:t>what your students know</a:t>
            </a:r>
          </a:p>
        </p:txBody>
      </p:sp>
      <p:sp>
        <p:nvSpPr>
          <p:cNvPr id="33799" name="TextBox 8">
            <a:extLst>
              <a:ext uri="{FF2B5EF4-FFF2-40B4-BE49-F238E27FC236}">
                <a16:creationId xmlns:a16="http://schemas.microsoft.com/office/drawing/2014/main" id="{F9B54035-6257-3D52-6D1D-E6E315AAF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20975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70C0"/>
                </a:solidFill>
              </a:rPr>
              <a:t>End</a:t>
            </a:r>
          </a:p>
          <a:p>
            <a:pPr algn="ctr"/>
            <a:r>
              <a:rPr lang="en-US" altLang="en-US" sz="2000" b="1" dirty="0">
                <a:solidFill>
                  <a:srgbClr val="0070C0"/>
                </a:solidFill>
              </a:rPr>
              <a:t>of Learning Unit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84307B-3A13-32FD-C290-F4F33BFF1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00488"/>
            <a:ext cx="2286000" cy="101441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A7A0FF-A0A3-0C44-114D-23A8CCEB1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3935413"/>
            <a:ext cx="2286000" cy="101441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D9B3266-783E-3C07-99D2-5B3B0D7F6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33388"/>
            <a:ext cx="8001000" cy="990600"/>
          </a:xfrm>
        </p:spPr>
        <p:txBody>
          <a:bodyPr/>
          <a:lstStyle/>
          <a:p>
            <a:pPr algn="ctr" eaLnBrk="1" hangingPunct="1"/>
            <a:r>
              <a:rPr lang="en-US" altLang="en-US" sz="3000" i="1" dirty="0">
                <a:ea typeface="ＭＳ Ｐゴシック" panose="020B0600070205080204" pitchFamily="34" charset="-128"/>
              </a:rPr>
              <a:t>What is a </a:t>
            </a:r>
            <a:r>
              <a:rPr lang="en-US" altLang="en-US" sz="3000" i="1" u="sng" dirty="0">
                <a:ea typeface="ＭＳ Ｐゴシック" panose="020B0600070205080204" pitchFamily="34" charset="-128"/>
              </a:rPr>
              <a:t>pre</a:t>
            </a:r>
            <a:r>
              <a:rPr lang="en-US" altLang="en-US" sz="3000" i="1" dirty="0">
                <a:ea typeface="ＭＳ Ｐゴシック" panose="020B0600070205080204" pitchFamily="34" charset="-128"/>
              </a:rPr>
              <a:t>-assessment?</a:t>
            </a:r>
            <a:endParaRPr lang="en-US" altLang="en-US" sz="2400" b="0" i="1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13D36-60CB-E727-5351-06C3B26CB6E8}"/>
              </a:ext>
            </a:extLst>
          </p:cNvPr>
          <p:cNvSpPr txBox="1"/>
          <p:nvPr/>
        </p:nvSpPr>
        <p:spPr>
          <a:xfrm>
            <a:off x="0" y="1423988"/>
            <a:ext cx="9144000" cy="5232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b="1" dirty="0">
              <a:latin typeface="Tahoma" charset="0"/>
              <a:ea typeface="ＭＳ Ｐゴシック" charset="-128"/>
            </a:endParaRPr>
          </a:p>
          <a:p>
            <a:pPr algn="ctr"/>
            <a:r>
              <a:rPr lang="en-US" sz="2200" dirty="0"/>
              <a:t>Evaluates </a:t>
            </a:r>
            <a:r>
              <a:rPr lang="en-US" sz="2200" u="sng" dirty="0"/>
              <a:t>prior knowledge</a:t>
            </a:r>
            <a:r>
              <a:rPr lang="en-US" sz="2200" dirty="0"/>
              <a:t>, </a:t>
            </a:r>
            <a:r>
              <a:rPr lang="en-US" sz="2200" u="sng" dirty="0"/>
              <a:t>interest/motivation </a:t>
            </a:r>
            <a:r>
              <a:rPr lang="en-US" sz="2200" dirty="0"/>
              <a:t>and/or </a:t>
            </a:r>
            <a:r>
              <a:rPr lang="en-US" sz="2200" u="sng" dirty="0"/>
              <a:t>misconceptions</a:t>
            </a:r>
          </a:p>
          <a:p>
            <a:pPr algn="ctr"/>
            <a:r>
              <a:rPr lang="en-US" sz="2200" dirty="0"/>
              <a:t>Informs </a:t>
            </a:r>
            <a:r>
              <a:rPr lang="en-US" sz="2200" u="sng" dirty="0"/>
              <a:t>pacing</a:t>
            </a:r>
            <a:r>
              <a:rPr lang="en-US" sz="2200" dirty="0"/>
              <a:t>, </a:t>
            </a:r>
            <a:r>
              <a:rPr lang="en-US" sz="2200" u="sng" dirty="0"/>
              <a:t>grouping</a:t>
            </a:r>
            <a:r>
              <a:rPr lang="en-US" sz="2200" dirty="0"/>
              <a:t>, and/or </a:t>
            </a:r>
            <a:r>
              <a:rPr lang="en-US" sz="2200" u="sng" dirty="0"/>
              <a:t>focus</a:t>
            </a:r>
          </a:p>
          <a:p>
            <a:pPr algn="ctr"/>
            <a:r>
              <a:rPr lang="en-US" sz="2200" u="sng" dirty="0"/>
              <a:t>Low‑stakes</a:t>
            </a:r>
            <a:r>
              <a:rPr lang="en-US" sz="2200" dirty="0"/>
              <a:t> and </a:t>
            </a:r>
            <a:r>
              <a:rPr lang="en-US" sz="2200" u="sng" dirty="0"/>
              <a:t>purposeful</a:t>
            </a:r>
            <a:endParaRPr lang="en-US" sz="2200" b="1" u="sng" dirty="0">
              <a:latin typeface="Tahoma" charset="0"/>
              <a:ea typeface="ＭＳ Ｐゴシック" charset="-128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b="1" dirty="0">
              <a:latin typeface="Tahoma" charset="0"/>
              <a:ea typeface="ＭＳ Ｐゴシック" charset="-128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latin typeface="Tahoma" charset="0"/>
                <a:ea typeface="ＭＳ Ｐゴシック" charset="-128"/>
              </a:rPr>
              <a:t>Quick!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dirty="0">
                <a:latin typeface="Tahoma" charset="0"/>
                <a:ea typeface="ＭＳ Ｐゴシック" charset="-128"/>
              </a:rPr>
              <a:t>No need to intimidate your students before the learning unit!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Tahoma" charset="0"/>
              <a:ea typeface="ＭＳ Ｐゴシック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Tahoma" charset="0"/>
                <a:ea typeface="ＭＳ Ｐゴシック" charset="-128"/>
              </a:rPr>
              <a:t>Focused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dirty="0">
                <a:latin typeface="Tahoma" charset="0"/>
                <a:ea typeface="ＭＳ Ｐゴシック" charset="-128"/>
              </a:rPr>
              <a:t>Unit probably too large; single lesson too much work for you!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200" dirty="0">
              <a:latin typeface="Tahoma" charset="0"/>
              <a:ea typeface="ＭＳ Ｐゴシック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Tahoma" charset="0"/>
                <a:ea typeface="ＭＳ Ｐゴシック" charset="-128"/>
              </a:rPr>
              <a:t>Sensitive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dirty="0">
                <a:latin typeface="Tahoma" charset="0"/>
                <a:ea typeface="ＭＳ Ｐゴシック" charset="-128"/>
              </a:rPr>
              <a:t>Explain rationale behind pre-assessment and expectations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Tahoma" charset="0"/>
              <a:ea typeface="ＭＳ Ｐゴシック" charset="-128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Tahoma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898A86-FFC5-7A8D-7734-9F8CDE1B190B}"/>
              </a:ext>
            </a:extLst>
          </p:cNvPr>
          <p:cNvSpPr txBox="1"/>
          <p:nvPr/>
        </p:nvSpPr>
        <p:spPr>
          <a:xfrm>
            <a:off x="-9525" y="990600"/>
            <a:ext cx="91440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Tahoma" charset="0"/>
                <a:ea typeface="ＭＳ Ｐゴシック" charset="-128"/>
              </a:rPr>
              <a:t>Traditional </a:t>
            </a:r>
            <a:r>
              <a:rPr lang="en-US" sz="1800" dirty="0">
                <a:latin typeface="Tahoma" charset="0"/>
                <a:ea typeface="ＭＳ Ｐゴシック" charset="-128"/>
              </a:rPr>
              <a:t>diagnostic assessment / performance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Tahoma" charset="0"/>
              <a:ea typeface="ＭＳ Ｐゴシック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Tahoma" charset="0"/>
                <a:ea typeface="ＭＳ Ｐゴシック" charset="-128"/>
              </a:rPr>
              <a:t>Concept Map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>
                <a:latin typeface="Tahoma" charset="0"/>
                <a:ea typeface="ＭＳ Ｐゴシック" charset="-128"/>
              </a:rPr>
              <a:t>Students create “map” of ideas in learning unit; update as progress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Tahoma" charset="0"/>
              <a:ea typeface="ＭＳ Ｐゴシック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latin typeface="Tahoma" charset="0"/>
              <a:ea typeface="ＭＳ Ｐゴシック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Tahoma" charset="0"/>
                <a:ea typeface="ＭＳ Ｐゴシック" charset="-128"/>
              </a:rPr>
              <a:t>KWL </a:t>
            </a:r>
            <a:r>
              <a:rPr lang="en-US" sz="1800" dirty="0">
                <a:latin typeface="Tahoma" charset="0"/>
                <a:ea typeface="ＭＳ Ｐゴシック" charset="-128"/>
              </a:rPr>
              <a:t>charts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ahoma" charset="0"/>
                <a:ea typeface="ＭＳ Ｐゴシック" charset="-128"/>
              </a:rPr>
              <a:t>What a students knows </a:t>
            </a:r>
            <a:r>
              <a:rPr lang="en-US" sz="1800" b="1" dirty="0">
                <a:latin typeface="Tahoma" charset="0"/>
                <a:ea typeface="ＭＳ Ｐゴシック" charset="-128"/>
              </a:rPr>
              <a:t>(K) </a:t>
            </a:r>
            <a:r>
              <a:rPr lang="en-US" sz="1800" dirty="0">
                <a:latin typeface="Tahoma" charset="0"/>
                <a:ea typeface="ＭＳ Ｐゴシック" charset="-128"/>
              </a:rPr>
              <a:t>&amp; wants to know </a:t>
            </a:r>
            <a:r>
              <a:rPr lang="en-US" sz="1800" b="1" dirty="0">
                <a:latin typeface="Tahoma" charset="0"/>
                <a:ea typeface="ＭＳ Ｐゴシック" charset="-128"/>
              </a:rPr>
              <a:t>(W). </a:t>
            </a:r>
            <a:r>
              <a:rPr lang="en-US" sz="1800" dirty="0">
                <a:latin typeface="Tahoma" charset="0"/>
                <a:ea typeface="ＭＳ Ｐゴシック" charset="-128"/>
              </a:rPr>
              <a:t>Completed as a pre-assessment.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ahoma" charset="0"/>
                <a:ea typeface="ＭＳ Ｐゴシック" charset="-128"/>
              </a:rPr>
              <a:t>What a students has Learned </a:t>
            </a:r>
            <a:r>
              <a:rPr lang="en-US" sz="1800" b="1" dirty="0">
                <a:latin typeface="Tahoma" charset="0"/>
                <a:ea typeface="ＭＳ Ｐゴシック" charset="-128"/>
              </a:rPr>
              <a:t>(L)</a:t>
            </a:r>
            <a:r>
              <a:rPr lang="en-US" sz="1800" dirty="0">
                <a:latin typeface="Tahoma" charset="0"/>
                <a:ea typeface="ＭＳ Ｐゴシック" charset="-128"/>
              </a:rPr>
              <a:t>. Completed as a post-assessment/summative assessment. </a:t>
            </a:r>
            <a:endParaRPr lang="en-US" sz="1800" b="1" dirty="0">
              <a:latin typeface="Tahoma" charset="0"/>
              <a:ea typeface="ＭＳ Ｐゴシック" charset="-128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 b="1" dirty="0">
              <a:latin typeface="Tahoma" charset="0"/>
              <a:ea typeface="ＭＳ Ｐゴシック" charset="-128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>
                <a:latin typeface="Tahoma" charset="0"/>
                <a:ea typeface="ＭＳ Ｐゴシック" charset="-128"/>
              </a:rPr>
              <a:t>Ranking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>
                <a:latin typeface="Tahoma" charset="0"/>
                <a:ea typeface="ＭＳ Ｐゴシック" charset="-128"/>
              </a:rPr>
              <a:t>Rank concepts, skills, content based on anticipated difficulty and/or interest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1800" dirty="0">
              <a:latin typeface="Tahoma" charset="0"/>
              <a:ea typeface="ＭＳ Ｐゴシック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Tahoma" charset="0"/>
                <a:ea typeface="ＭＳ Ｐゴシック" charset="-128"/>
              </a:rPr>
              <a:t>First &amp; Final Thoughts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>
                <a:latin typeface="Tahoma" charset="0"/>
                <a:ea typeface="ＭＳ Ｐゴシック" charset="-128"/>
              </a:rPr>
              <a:t>Prior to learning unit, ask students to share initial thoughts and personal interests; revisit at end of learning unit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1800" dirty="0">
              <a:latin typeface="Tahoma" charset="0"/>
              <a:ea typeface="ＭＳ Ｐゴシック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Tahoma" charset="0"/>
                <a:ea typeface="ＭＳ Ｐゴシック" charset="-128"/>
              </a:rPr>
              <a:t>Wonder Board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>
                <a:latin typeface="Tahoma" charset="0"/>
                <a:ea typeface="ＭＳ Ｐゴシック" charset="-128"/>
              </a:rPr>
              <a:t>After introducing topics for learning unit, students post questions on display board; update throughout learning unit. Great pacing strategy!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Tahoma" charset="0"/>
              <a:ea typeface="ＭＳ Ｐゴシック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6167F2-0470-63CB-CCFD-9039F8A5C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990600"/>
          </a:xfrm>
        </p:spPr>
        <p:txBody>
          <a:bodyPr/>
          <a:lstStyle/>
          <a:p>
            <a:pPr algn="ctr" eaLnBrk="1" hangingPunct="1"/>
            <a:r>
              <a:rPr lang="en-US" altLang="en-US" sz="3000" i="1" dirty="0">
                <a:ea typeface="ＭＳ Ｐゴシック" panose="020B0600070205080204" pitchFamily="34" charset="-128"/>
              </a:rPr>
              <a:t>What are examples of pre-assessments?</a:t>
            </a:r>
            <a:endParaRPr lang="en-US" altLang="en-US" sz="2400" b="0" i="1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D9B3266-783E-3C07-99D2-5B3B0D7F6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001000" cy="990600"/>
          </a:xfrm>
        </p:spPr>
        <p:txBody>
          <a:bodyPr/>
          <a:lstStyle/>
          <a:p>
            <a:pPr algn="ctr" eaLnBrk="1" hangingPunct="1"/>
            <a:r>
              <a:rPr lang="en-US" altLang="en-US" sz="3000" i="1" dirty="0">
                <a:ea typeface="ＭＳ Ｐゴシック" panose="020B0600070205080204" pitchFamily="34" charset="-128"/>
              </a:rPr>
              <a:t>What is a </a:t>
            </a:r>
            <a:r>
              <a:rPr lang="en-US" altLang="en-US" sz="3000" i="1" u="sng" dirty="0">
                <a:ea typeface="ＭＳ Ｐゴシック" panose="020B0600070205080204" pitchFamily="34" charset="-128"/>
              </a:rPr>
              <a:t>formative</a:t>
            </a:r>
            <a:r>
              <a:rPr lang="en-US" altLang="en-US" sz="3000" i="1" dirty="0">
                <a:ea typeface="ＭＳ Ｐゴシック" panose="020B0600070205080204" pitchFamily="34" charset="-128"/>
              </a:rPr>
              <a:t> assessment?</a:t>
            </a:r>
            <a:endParaRPr lang="en-US" altLang="en-US" sz="2400" b="0" i="1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13D36-60CB-E727-5351-06C3B26CB6E8}"/>
              </a:ext>
            </a:extLst>
          </p:cNvPr>
          <p:cNvSpPr txBox="1"/>
          <p:nvPr/>
        </p:nvSpPr>
        <p:spPr>
          <a:xfrm>
            <a:off x="0" y="1423988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endParaRPr lang="en-US" altLang="en-US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Based on learning targets &amp; designed by teachers</a:t>
            </a:r>
          </a:p>
          <a:p>
            <a:pPr eaLnBrk="1" hangingPunct="1"/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Occurs during instruction </a:t>
            </a:r>
          </a:p>
          <a:p>
            <a:pPr eaLnBrk="1" hangingPunct="1"/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Offers evidence of student learning as it relates to learning targets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Provides feedback to teachers: Informs instruction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Review formative assessment and modify whole class and/or individual student support (as needed)</a:t>
            </a:r>
          </a:p>
          <a:p>
            <a:pPr eaLnBrk="1" hangingPunct="1"/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Provides feedback to students: Offers actionable feedback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Feedback on progress towards learning target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Opportunity for students to </a:t>
            </a:r>
            <a:r>
              <a:rPr lang="en-US" altLang="en-US" sz="2000" u="sng" dirty="0"/>
              <a:t>use</a:t>
            </a:r>
            <a:r>
              <a:rPr lang="en-US" altLang="en-US" sz="2000" dirty="0"/>
              <a:t> feedback</a:t>
            </a:r>
          </a:p>
          <a:p>
            <a:pPr lvl="1" eaLnBrk="1" hangingPunct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952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7D7D7-4198-3A4C-6640-B41083AE6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4BCDA4-E152-FFEB-F192-58142A82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1371600"/>
            <a:ext cx="9144001" cy="660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200" b="1" dirty="0"/>
              <a:t>Examples of Quick Formative Assessment: </a:t>
            </a:r>
            <a:r>
              <a:rPr lang="en-US" sz="2200" b="1" u="sng" dirty="0"/>
              <a:t>Signals</a:t>
            </a:r>
          </a:p>
          <a:p>
            <a:endParaRPr lang="en-US" sz="2000" b="1" dirty="0"/>
          </a:p>
          <a:p>
            <a:pPr lvl="0"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Thumbs up / sideways / thumbs down</a:t>
            </a:r>
            <a:r>
              <a:rPr lang="en-US" altLang="en-US" sz="2000" dirty="0">
                <a:latin typeface="Arial" panose="020B0604020202020204" pitchFamily="34" charset="0"/>
              </a:rPr>
              <a:t> → level of understanding</a:t>
            </a:r>
          </a:p>
          <a:p>
            <a:pPr lvl="0"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0"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Fist to Five</a:t>
            </a:r>
            <a:r>
              <a:rPr lang="en-US" altLang="en-US" sz="2000" dirty="0">
                <a:latin typeface="Arial" panose="020B0604020202020204" pitchFamily="34" charset="0"/>
              </a:rPr>
              <a:t> → self-rated confidence or mastery</a:t>
            </a:r>
          </a:p>
          <a:p>
            <a:pPr lvl="0">
              <a:buFontTx/>
              <a:buChar char="•"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lvl="0"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Traffic light cards (red / yellow / green)</a:t>
            </a:r>
            <a:r>
              <a:rPr lang="en-US" altLang="en-US" sz="2000" dirty="0">
                <a:latin typeface="Arial" panose="020B0604020202020204" pitchFamily="34" charset="0"/>
              </a:rPr>
              <a:t> → stop / unsure / ready</a:t>
            </a:r>
          </a:p>
          <a:p>
            <a:pPr lvl="0"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0"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Hold up fingers (1–4)</a:t>
            </a:r>
            <a:r>
              <a:rPr lang="en-US" altLang="en-US" sz="2000" dirty="0">
                <a:latin typeface="Arial" panose="020B0604020202020204" pitchFamily="34" charset="0"/>
              </a:rPr>
              <a:t> → multiple-choice understanding check</a:t>
            </a:r>
          </a:p>
          <a:p>
            <a:pPr lvl="0"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0"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Whiteboards  </a:t>
            </a:r>
            <a:r>
              <a:rPr lang="en-US" altLang="en-US" sz="2000" dirty="0">
                <a:latin typeface="Arial" panose="020B0604020202020204" pitchFamily="34" charset="0"/>
              </a:rPr>
              <a:t>→ everyone responds at once</a:t>
            </a:r>
          </a:p>
          <a:p>
            <a:pPr lvl="0"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0"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Stand–sit or hand signals</a:t>
            </a:r>
            <a:r>
              <a:rPr lang="en-US" altLang="en-US" sz="2000" dirty="0">
                <a:latin typeface="Arial" panose="020B0604020202020204" pitchFamily="34" charset="0"/>
              </a:rPr>
              <a:t> → quick yes/no checks</a:t>
            </a:r>
          </a:p>
          <a:p>
            <a:br>
              <a:rPr lang="en-US" sz="2000" dirty="0"/>
            </a:br>
            <a:r>
              <a:rPr lang="en-US" i="1" dirty="0"/>
              <a:t>– Which signal would you feel most comfortable using?</a:t>
            </a:r>
          </a:p>
          <a:p>
            <a:r>
              <a:rPr lang="en-US" i="1" dirty="0"/>
              <a:t>– What are potential challenges in using signals as valid formative assessments and how might you minimize these challenges?</a:t>
            </a:r>
            <a:endParaRPr lang="en-US" altLang="en-US" sz="1600" b="1" dirty="0"/>
          </a:p>
          <a:p>
            <a:pPr>
              <a:lnSpc>
                <a:spcPct val="115000"/>
              </a:lnSpc>
            </a:pPr>
            <a:endParaRPr lang="en-US" altLang="en-US" sz="1600" b="1" dirty="0"/>
          </a:p>
          <a:p>
            <a:pPr>
              <a:lnSpc>
                <a:spcPct val="115000"/>
              </a:lnSpc>
            </a:pPr>
            <a:endParaRPr lang="en-US" altLang="en-US" sz="1600" b="1" dirty="0"/>
          </a:p>
          <a:p>
            <a:pPr>
              <a:lnSpc>
                <a:spcPct val="115000"/>
              </a:lnSpc>
            </a:pPr>
            <a:endParaRPr lang="en-US" altLang="en-US" sz="1600" b="1" dirty="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6EE5966-2BB3-9966-7D11-CCD2CADEBF1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75313" y="-285750"/>
            <a:ext cx="2706687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133" name="Rectangle 4">
            <a:extLst>
              <a:ext uri="{FF2B5EF4-FFF2-40B4-BE49-F238E27FC236}">
                <a16:creationId xmlns:a16="http://schemas.microsoft.com/office/drawing/2014/main" id="{10B703C8-7830-5726-0622-D6BE9BA63A67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9144000" y="0"/>
            <a:ext cx="6726238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135" name="Rectangle 6">
            <a:extLst>
              <a:ext uri="{FF2B5EF4-FFF2-40B4-BE49-F238E27FC236}">
                <a16:creationId xmlns:a16="http://schemas.microsoft.com/office/drawing/2014/main" id="{9DFA9589-B192-F785-E540-322733F0BF4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1138" y="-2116138"/>
            <a:ext cx="4318000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520E24C-D370-6231-29FA-C5A968394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-304800"/>
            <a:ext cx="80010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eaLnBrk="1" hangingPunct="1"/>
            <a:r>
              <a:rPr lang="en-US" altLang="en-US" sz="2700" i="1" kern="0" dirty="0">
                <a:ea typeface="ＭＳ Ｐゴシック" panose="020B0600070205080204" pitchFamily="34" charset="-128"/>
              </a:rPr>
              <a:t>What are examples of formative assessments?</a:t>
            </a:r>
            <a:endParaRPr lang="en-US" altLang="en-US" sz="2700" b="0" i="1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2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rtfolio">
  <a:themeElements>
    <a:clrScheme name="Portfolio 1">
      <a:dk1>
        <a:srgbClr val="212164"/>
      </a:dk1>
      <a:lt1>
        <a:srgbClr val="E6DED3"/>
      </a:lt1>
      <a:dk2>
        <a:srgbClr val="5D2204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5D2204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2004:Templates:Presentations:Designs:Portfolio</Template>
  <TotalTime>4581</TotalTime>
  <Pages>26</Pages>
  <Words>705</Words>
  <Application>Microsoft Macintosh PowerPoint</Application>
  <PresentationFormat>On-screen Show (4:3)</PresentationFormat>
  <Paragraphs>118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Tahoma</vt:lpstr>
      <vt:lpstr>Times New Roman</vt:lpstr>
      <vt:lpstr>Wingdings</vt:lpstr>
      <vt:lpstr>Network</vt:lpstr>
      <vt:lpstr>Portfolio</vt:lpstr>
      <vt:lpstr>The end of the semester is in sight…  how are you doing?</vt:lpstr>
      <vt:lpstr>Last chance….</vt:lpstr>
      <vt:lpstr>Using Assessment to Inform Instruction</vt:lpstr>
      <vt:lpstr>Learning Objectives</vt:lpstr>
      <vt:lpstr>WHEN should you assess?</vt:lpstr>
      <vt:lpstr>What is a pre-assessment?</vt:lpstr>
      <vt:lpstr>What are examples of pre-assessments?</vt:lpstr>
      <vt:lpstr>What is a formative assessment?</vt:lpstr>
      <vt:lpstr>PowerPoint Presentation</vt:lpstr>
      <vt:lpstr>What are examples of formative assessments?</vt:lpstr>
      <vt:lpstr>PowerPoint Presentation</vt:lpstr>
      <vt:lpstr>PowerPoint Presentation</vt:lpstr>
      <vt:lpstr>How can teachers use formative assessments?</vt:lpstr>
      <vt:lpstr>How can teachers use formative assessments?</vt:lpstr>
      <vt:lpstr>Application Activity: Meets Standard 10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 Psych chapter 1</dc:title>
  <dc:subject/>
  <dc:creator/>
  <cp:keywords/>
  <dc:description/>
  <cp:lastModifiedBy>Daniel Moos</cp:lastModifiedBy>
  <cp:revision>1285</cp:revision>
  <cp:lastPrinted>2001-09-21T21:41:31Z</cp:lastPrinted>
  <dcterms:created xsi:type="dcterms:W3CDTF">2009-06-06T19:14:22Z</dcterms:created>
  <dcterms:modified xsi:type="dcterms:W3CDTF">2025-12-08T17:03:59Z</dcterms:modified>
</cp:coreProperties>
</file>