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69" r:id="rId2"/>
    <p:sldId id="256" r:id="rId3"/>
    <p:sldId id="272" r:id="rId4"/>
    <p:sldId id="279" r:id="rId5"/>
    <p:sldId id="281" r:id="rId6"/>
    <p:sldId id="280" r:id="rId7"/>
    <p:sldId id="275" r:id="rId8"/>
    <p:sldId id="259" r:id="rId9"/>
    <p:sldId id="273" r:id="rId10"/>
    <p:sldId id="276" r:id="rId11"/>
    <p:sldId id="264" r:id="rId12"/>
    <p:sldId id="26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83"/>
    <p:restoredTop sz="93179"/>
  </p:normalViewPr>
  <p:slideViewPr>
    <p:cSldViewPr snapToGrid="0" snapToObjects="1">
      <p:cViewPr varScale="1">
        <p:scale>
          <a:sx n="128" d="100"/>
          <a:sy n="128" d="100"/>
        </p:scale>
        <p:origin x="18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d26f688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ad26f688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491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794ED048-2946-403B-6579-7372BF9F0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>
            <a:extLst>
              <a:ext uri="{FF2B5EF4-FFF2-40B4-BE49-F238E27FC236}">
                <a16:creationId xmlns:a16="http://schemas.microsoft.com/office/drawing/2014/main" id="{4A019C2E-78FD-69AD-8525-A289863BBA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4:notes">
            <a:extLst>
              <a:ext uri="{FF2B5EF4-FFF2-40B4-BE49-F238E27FC236}">
                <a16:creationId xmlns:a16="http://schemas.microsoft.com/office/drawing/2014/main" id="{638B27E9-8E5E-3D1C-5757-F72ADE297F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573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d26f688d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ad26f688d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4c68d8be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4c68d8be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B4BED6DC-F800-4ED9-F45B-2A1C4118A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d26f688d_1_5:notes">
            <a:extLst>
              <a:ext uri="{FF2B5EF4-FFF2-40B4-BE49-F238E27FC236}">
                <a16:creationId xmlns:a16="http://schemas.microsoft.com/office/drawing/2014/main" id="{427D128F-9431-D032-E8AA-19E53A7D5C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ad26f688d_1_5:notes">
            <a:extLst>
              <a:ext uri="{FF2B5EF4-FFF2-40B4-BE49-F238E27FC236}">
                <a16:creationId xmlns:a16="http://schemas.microsoft.com/office/drawing/2014/main" id="{4748C3C3-7966-E850-E4A9-B6EA6CF031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208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FDA805D2-AF1C-948B-06B1-A4A34B969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d26f688d_1_10:notes">
            <a:extLst>
              <a:ext uri="{FF2B5EF4-FFF2-40B4-BE49-F238E27FC236}">
                <a16:creationId xmlns:a16="http://schemas.microsoft.com/office/drawing/2014/main" id="{4DE43629-5B69-8513-69F6-7A9B31235A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ad26f688d_1_10:notes">
            <a:extLst>
              <a:ext uri="{FF2B5EF4-FFF2-40B4-BE49-F238E27FC236}">
                <a16:creationId xmlns:a16="http://schemas.microsoft.com/office/drawing/2014/main" id="{BE5D8617-9888-6AEE-3427-62C682B35F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177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95C162C8-FC26-4DB2-2DBE-9B3B17B11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d26f688d_1_10:notes">
            <a:extLst>
              <a:ext uri="{FF2B5EF4-FFF2-40B4-BE49-F238E27FC236}">
                <a16:creationId xmlns:a16="http://schemas.microsoft.com/office/drawing/2014/main" id="{14ACDD08-2DA7-DEDB-8911-C138EA8B3D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ad26f688d_1_10:notes">
            <a:extLst>
              <a:ext uri="{FF2B5EF4-FFF2-40B4-BE49-F238E27FC236}">
                <a16:creationId xmlns:a16="http://schemas.microsoft.com/office/drawing/2014/main" id="{3AB3A550-E643-8504-C7E9-23AFB6C3E5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943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640B5D76-493B-0B22-D02D-48DD72D71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d26f688d_1_10:notes">
            <a:extLst>
              <a:ext uri="{FF2B5EF4-FFF2-40B4-BE49-F238E27FC236}">
                <a16:creationId xmlns:a16="http://schemas.microsoft.com/office/drawing/2014/main" id="{1C13292D-9296-D65C-4EAF-309032D27A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ad26f688d_1_10:notes">
            <a:extLst>
              <a:ext uri="{FF2B5EF4-FFF2-40B4-BE49-F238E27FC236}">
                <a16:creationId xmlns:a16="http://schemas.microsoft.com/office/drawing/2014/main" id="{3ECB1357-389A-977E-0F41-63AB8A81F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3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4120DDC8-9DBD-FB8D-6C1E-5409F0A82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d26f688d_1_10:notes">
            <a:extLst>
              <a:ext uri="{FF2B5EF4-FFF2-40B4-BE49-F238E27FC236}">
                <a16:creationId xmlns:a16="http://schemas.microsoft.com/office/drawing/2014/main" id="{8A4AC837-3289-AE12-CFF2-108B4D64E7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ad26f688d_1_10:notes">
            <a:extLst>
              <a:ext uri="{FF2B5EF4-FFF2-40B4-BE49-F238E27FC236}">
                <a16:creationId xmlns:a16="http://schemas.microsoft.com/office/drawing/2014/main" id="{35E30553-7320-F368-4A6B-86779A1D17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393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d26f688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ad26f688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>
          <a:extLst>
            <a:ext uri="{FF2B5EF4-FFF2-40B4-BE49-F238E27FC236}">
              <a16:creationId xmlns:a16="http://schemas.microsoft.com/office/drawing/2014/main" id="{0DE1D345-A6A8-ACB8-FC83-60BF4E419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d26f688d_1_5:notes">
            <a:extLst>
              <a:ext uri="{FF2B5EF4-FFF2-40B4-BE49-F238E27FC236}">
                <a16:creationId xmlns:a16="http://schemas.microsoft.com/office/drawing/2014/main" id="{B37DE55B-FAE1-8F21-3D5A-949E9D140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ad26f688d_1_5:notes">
            <a:extLst>
              <a:ext uri="{FF2B5EF4-FFF2-40B4-BE49-F238E27FC236}">
                <a16:creationId xmlns:a16="http://schemas.microsoft.com/office/drawing/2014/main" id="{917C6D28-313C-3B25-B25A-BC19332380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06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topia.org/blog/guidebook-social-media-in-classroom-vicki-davis" TargetMode="External"/><Relationship Id="rId3" Type="http://schemas.openxmlformats.org/officeDocument/2006/relationships/hyperlink" Target="https://www.edweek.org/education/opinion-how-to-use-instagram-in-the-classroom/2018/06#:~:text=Teachers%20can%20also%20use%20Instagram,for%20the%20help%20they%20need." TargetMode="External"/><Relationship Id="rId7" Type="http://schemas.openxmlformats.org/officeDocument/2006/relationships/hyperlink" Target="https://lifehacker.com/facebook-groups-are-underrated-heres-how-to-make-them-1660643691" TargetMode="External"/><Relationship Id="rId12" Type="http://schemas.openxmlformats.org/officeDocument/2006/relationships/hyperlink" Target="https://www.techlearning.com/how-to/how-can-tiktok-be-used-in-the-classro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earningindustry.com/facebook-at-schools-professional-teachers-use-facebook" TargetMode="External"/><Relationship Id="rId11" Type="http://schemas.openxmlformats.org/officeDocument/2006/relationships/hyperlink" Target="https://ditchthattextbook.com/15-ways-to-use-snapchat-in-classes-and-schools/" TargetMode="External"/><Relationship Id="rId5" Type="http://schemas.openxmlformats.org/officeDocument/2006/relationships/hyperlink" Target="http://readwrite.com/2013/09/25/best-instagram-accounts-for-science-geeks/" TargetMode="External"/><Relationship Id="rId10" Type="http://schemas.openxmlformats.org/officeDocument/2006/relationships/hyperlink" Target="https://www.youtube.com/watch?v=qDvoZIvTdPg" TargetMode="External"/><Relationship Id="rId4" Type="http://schemas.openxmlformats.org/officeDocument/2006/relationships/hyperlink" Target="http://mashable.com/2014/03/20/museums-instagram/#D49S4WEQdaqM" TargetMode="External"/><Relationship Id="rId9" Type="http://schemas.openxmlformats.org/officeDocument/2006/relationships/hyperlink" Target="https://www.theedadvocate.org/22-ways-use-social-media-classro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Before We Start Class…Emotional Check-In (about ½ way there!)</a:t>
            </a:r>
            <a:endParaRPr dirty="0"/>
          </a:p>
        </p:txBody>
      </p:sp>
      <p:pic>
        <p:nvPicPr>
          <p:cNvPr id="3" name="Picture 2" descr="A collage of dogs&#10;&#10;AI-generated content may be incorrect.">
            <a:extLst>
              <a:ext uri="{FF2B5EF4-FFF2-40B4-BE49-F238E27FC236}">
                <a16:creationId xmlns:a16="http://schemas.microsoft.com/office/drawing/2014/main" id="{9F84A1D5-1D3E-A99D-FE43-186C1C2CB8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436" r="43652" b="9071"/>
          <a:stretch/>
        </p:blipFill>
        <p:spPr>
          <a:xfrm>
            <a:off x="2717209" y="1829108"/>
            <a:ext cx="3486484" cy="3024094"/>
          </a:xfrm>
          <a:prstGeom prst="rect">
            <a:avLst/>
          </a:prstGeom>
        </p:spPr>
      </p:pic>
      <p:sp>
        <p:nvSpPr>
          <p:cNvPr id="7" name="Google Shape;77;p16">
            <a:extLst>
              <a:ext uri="{FF2B5EF4-FFF2-40B4-BE49-F238E27FC236}">
                <a16:creationId xmlns:a16="http://schemas.microsoft.com/office/drawing/2014/main" id="{8F31AF66-07FC-CD02-1516-F79E5C040725}"/>
              </a:ext>
            </a:extLst>
          </p:cNvPr>
          <p:cNvSpPr txBox="1">
            <a:spLocks/>
          </p:cNvSpPr>
          <p:nvPr/>
        </p:nvSpPr>
        <p:spPr>
          <a:xfrm>
            <a:off x="2717209" y="1256408"/>
            <a:ext cx="367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dirty="0"/>
              <a:t>What dog are you today?</a:t>
            </a:r>
          </a:p>
        </p:txBody>
      </p:sp>
    </p:spTree>
    <p:extLst>
      <p:ext uri="{BB962C8B-B14F-4D97-AF65-F5344CB8AC3E}">
        <p14:creationId xmlns:p14="http://schemas.microsoft.com/office/powerpoint/2010/main" val="244914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C3DE8E36-CAEE-CE2B-95A4-D2A7A5312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>
            <a:extLst>
              <a:ext uri="{FF2B5EF4-FFF2-40B4-BE49-F238E27FC236}">
                <a16:creationId xmlns:a16="http://schemas.microsoft.com/office/drawing/2014/main" id="{6C03972F-8076-0D67-372C-9FDBD243B5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4000" dirty="0"/>
              <a:t>Opening Questions…Gallery Walk</a:t>
            </a:r>
            <a:endParaRPr sz="4000" dirty="0"/>
          </a:p>
        </p:txBody>
      </p:sp>
      <p:sp>
        <p:nvSpPr>
          <p:cNvPr id="79" name="Google Shape;79;p4">
            <a:extLst>
              <a:ext uri="{FF2B5EF4-FFF2-40B4-BE49-F238E27FC236}">
                <a16:creationId xmlns:a16="http://schemas.microsoft.com/office/drawing/2014/main" id="{C90A368B-8FEC-DD31-14DE-2B5D1E95E6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909754"/>
            <a:ext cx="8520600" cy="430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2400" b="1" dirty="0"/>
              <a:t>Individual process –&gt; </a:t>
            </a:r>
          </a:p>
          <a:p>
            <a:pPr marL="114300" indent="0">
              <a:buNone/>
            </a:pPr>
            <a:r>
              <a:rPr lang="en-US" sz="2400" b="1" dirty="0"/>
              <a:t>Small group discussion –&gt; </a:t>
            </a:r>
          </a:p>
          <a:p>
            <a:pPr marL="114300" indent="0">
              <a:buNone/>
            </a:pPr>
            <a:r>
              <a:rPr lang="en-US" sz="2400" b="1" dirty="0"/>
              <a:t>Individually reflect</a:t>
            </a:r>
          </a:p>
          <a:p>
            <a:pPr marL="114300" indent="0">
              <a:buNone/>
            </a:pPr>
            <a:endParaRPr lang="en-US" sz="2400" b="1" dirty="0"/>
          </a:p>
          <a:p>
            <a:pPr marL="114300" indent="0">
              <a:buNone/>
            </a:pPr>
            <a:r>
              <a:rPr lang="en-US" sz="2400" b="1" dirty="0"/>
              <a:t>What</a:t>
            </a:r>
            <a:r>
              <a:rPr lang="en-US" b="1" dirty="0"/>
              <a:t>…(choose one)</a:t>
            </a:r>
          </a:p>
          <a:p>
            <a:r>
              <a:rPr lang="en-US" sz="2400" b="1" dirty="0"/>
              <a:t>Did you learn?</a:t>
            </a:r>
          </a:p>
          <a:p>
            <a:endParaRPr lang="en-US" sz="2400" b="1" dirty="0"/>
          </a:p>
          <a:p>
            <a:r>
              <a:rPr lang="en-US" sz="2400" b="1" dirty="0"/>
              <a:t>New perspective do you now have?</a:t>
            </a:r>
          </a:p>
          <a:p>
            <a:endParaRPr lang="en-US" sz="2400" b="1" dirty="0"/>
          </a:p>
          <a:p>
            <a:r>
              <a:rPr lang="en-US" sz="2400" b="1" dirty="0"/>
              <a:t>What new questions do you have?</a:t>
            </a:r>
          </a:p>
          <a:p>
            <a:pPr>
              <a:buAutoNum type="arabicParenBoth"/>
            </a:pPr>
            <a:endParaRPr lang="en-US" sz="1400" dirty="0"/>
          </a:p>
          <a:p>
            <a:pPr marL="114300" indent="0">
              <a:buNone/>
            </a:pPr>
            <a:endParaRPr lang="en-US" sz="1200" dirty="0"/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280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1234074"/>
            <a:ext cx="8520600" cy="3909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Playfair Display"/>
              <a:buAutoNum type="arabicPeriod"/>
            </a:pPr>
            <a:r>
              <a:rPr lang="en-US" sz="2000" dirty="0"/>
              <a:t>Suggestions for </a:t>
            </a:r>
            <a:r>
              <a:rPr lang="en-US" sz="2000" dirty="0">
                <a:hlinkClick r:id="rId3"/>
              </a:rPr>
              <a:t>integrating Instagram in the classroom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2000" dirty="0"/>
              <a:t>Cool ways educators can use this app include </a:t>
            </a:r>
            <a:r>
              <a:rPr lang="en" sz="2000" u="sng" dirty="0">
                <a:solidFill>
                  <a:schemeClr val="hlink"/>
                </a:solidFill>
                <a:hlinkClick r:id="rId4"/>
              </a:rPr>
              <a:t>Museums</a:t>
            </a:r>
            <a:r>
              <a:rPr lang="en" sz="2000" dirty="0"/>
              <a:t> and </a:t>
            </a:r>
            <a:r>
              <a:rPr lang="en" sz="2000" u="sng" dirty="0">
                <a:solidFill>
                  <a:schemeClr val="hlink"/>
                </a:solidFill>
                <a:hlinkClick r:id="rId5"/>
              </a:rPr>
              <a:t>Science</a:t>
            </a:r>
            <a:r>
              <a:rPr lang="en" sz="2000" dirty="0"/>
              <a:t> ‘grams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2000" u="sng" dirty="0">
                <a:solidFill>
                  <a:schemeClr val="hlink"/>
                </a:solidFill>
                <a:hlinkClick r:id="rId6"/>
              </a:rPr>
              <a:t>How teachers should use Facebook</a:t>
            </a:r>
            <a:endParaRPr lang="en" sz="2000" u="sng" dirty="0">
              <a:solidFill>
                <a:schemeClr val="hlink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2000" dirty="0"/>
              <a:t>Making better use of </a:t>
            </a:r>
            <a:r>
              <a:rPr lang="en" sz="2000" u="sng" dirty="0">
                <a:solidFill>
                  <a:schemeClr val="hlink"/>
                </a:solidFill>
                <a:hlinkClick r:id="rId7"/>
              </a:rPr>
              <a:t>Facebook Groups</a:t>
            </a:r>
            <a:r>
              <a:rPr lang="en-US" sz="2000" dirty="0"/>
              <a:t> in the classroom</a:t>
            </a:r>
          </a:p>
          <a:p>
            <a:pPr>
              <a:buFont typeface="Playfair Display"/>
              <a:buAutoNum type="arabicPeriod"/>
            </a:pPr>
            <a:r>
              <a:rPr lang="en-US" sz="2000" dirty="0">
                <a:hlinkClick r:id="rId8"/>
              </a:rPr>
              <a:t>12 ways teachers are using social media in the classroom right now</a:t>
            </a:r>
            <a:r>
              <a:rPr lang="en-US" sz="2000" dirty="0"/>
              <a:t> </a:t>
            </a:r>
          </a:p>
          <a:p>
            <a:pPr>
              <a:buFont typeface="Playfair Display"/>
              <a:buAutoNum type="arabicPeriod"/>
            </a:pPr>
            <a:r>
              <a:rPr lang="en-US" sz="2000" dirty="0">
                <a:hlinkClick r:id="rId9"/>
              </a:rPr>
              <a:t>22 ways to use social media in the classroom</a:t>
            </a:r>
            <a:endParaRPr lang="en-US" sz="2000" dirty="0"/>
          </a:p>
          <a:p>
            <a:pPr>
              <a:buFont typeface="Playfair Display"/>
              <a:buAutoNum type="arabicPeriod"/>
            </a:pPr>
            <a:r>
              <a:rPr lang="en" sz="2000" u="sng" dirty="0">
                <a:solidFill>
                  <a:schemeClr val="hlink"/>
                </a:solidFill>
                <a:hlinkClick r:id="rId10"/>
              </a:rPr>
              <a:t>Twitter Chats (video)</a:t>
            </a:r>
            <a:r>
              <a:rPr lang="en" sz="2000" dirty="0">
                <a:hlinkClick r:id="rId10"/>
              </a:rPr>
              <a:t>, </a:t>
            </a:r>
            <a:r>
              <a:rPr lang="en" sz="2000" dirty="0"/>
              <a:t>in particular, are popular with educators.</a:t>
            </a:r>
          </a:p>
          <a:p>
            <a:pPr lvl="0">
              <a:buAutoNum type="arabicPeriod"/>
            </a:pPr>
            <a:r>
              <a:rPr lang="en-US" sz="2000" dirty="0">
                <a:hlinkClick r:id="rId11"/>
              </a:rPr>
              <a:t>Suggestions for using snapchat in the classroom</a:t>
            </a:r>
            <a:endParaRPr lang="en-US" sz="2000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2000" b="1" dirty="0"/>
              <a:t>YouTube</a:t>
            </a:r>
            <a:r>
              <a:rPr lang="en-US" sz="2000" dirty="0"/>
              <a:t>, </a:t>
            </a:r>
            <a:r>
              <a:rPr lang="en-US" sz="2000" b="1" dirty="0"/>
              <a:t>TikTok</a:t>
            </a:r>
            <a:r>
              <a:rPr lang="en-US" sz="2000" dirty="0"/>
              <a:t>, and other video-based apps (</a:t>
            </a:r>
            <a:r>
              <a:rPr lang="en-US" sz="2000" u="sng" dirty="0">
                <a:solidFill>
                  <a:schemeClr val="hlink"/>
                </a:solidFill>
                <a:hlinkClick r:id="rId12"/>
              </a:rPr>
              <a:t>using TikTok in the classroom)</a:t>
            </a:r>
            <a:endParaRPr lang="en-US" sz="2000" dirty="0"/>
          </a:p>
          <a:p>
            <a:pPr marL="114300" indent="0">
              <a:buNone/>
            </a:pP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600" dirty="0">
                <a:solidFill>
                  <a:schemeClr val="accent3"/>
                </a:solidFill>
              </a:rPr>
              <a:t>Now, just like always</a:t>
            </a:r>
            <a:r>
              <a:rPr lang="en" sz="3600" dirty="0"/>
              <a:t>: </a:t>
            </a:r>
            <a:r>
              <a:rPr lang="en" sz="3600" dirty="0">
                <a:solidFill>
                  <a:schemeClr val="dk1"/>
                </a:solidFill>
              </a:rPr>
              <a:t>pick a social </a:t>
            </a:r>
            <a:r>
              <a:rPr lang="en-US" sz="3600" dirty="0">
                <a:solidFill>
                  <a:schemeClr val="accent5"/>
                </a:solidFill>
              </a:rPr>
              <a:t>E</a:t>
            </a:r>
            <a:r>
              <a:rPr lang="en" sz="3600" dirty="0" err="1">
                <a:solidFill>
                  <a:schemeClr val="accent5"/>
                </a:solidFill>
              </a:rPr>
              <a:t>xplore</a:t>
            </a:r>
            <a:r>
              <a:rPr lang="en" sz="3600" dirty="0">
                <a:solidFill>
                  <a:schemeClr val="accent5"/>
                </a:solidFill>
              </a:rPr>
              <a:t> </a:t>
            </a:r>
            <a:r>
              <a:rPr lang="en-US" sz="3600" dirty="0">
                <a:solidFill>
                  <a:schemeClr val="accent5"/>
                </a:solidFill>
              </a:rPr>
              <a:t>Social Media</a:t>
            </a:r>
            <a:r>
              <a:rPr lang="en" sz="3600" dirty="0">
                <a:solidFill>
                  <a:schemeClr val="accent5"/>
                </a:solidFill>
              </a:rPr>
              <a:t> uses</a:t>
            </a:r>
            <a:r>
              <a:rPr lang="en" sz="3600" dirty="0"/>
              <a:t> as a teaching tool, </a:t>
            </a:r>
            <a:r>
              <a:rPr lang="en" sz="3600" dirty="0">
                <a:solidFill>
                  <a:schemeClr val="accent6"/>
                </a:solidFill>
              </a:rPr>
              <a:t>create something</a:t>
            </a:r>
            <a:r>
              <a:rPr lang="en" sz="3600" dirty="0"/>
              <a:t> for your websites... </a:t>
            </a:r>
            <a:endParaRPr dirty="0"/>
          </a:p>
        </p:txBody>
      </p:sp>
      <p:sp>
        <p:nvSpPr>
          <p:cNvPr id="132" name="Google Shape;132;p25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8308200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...AND, somewhere on your work, add your opinion whether you think social media can work in your future teaching context and why you think that.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as a teaching tool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6143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to consider for the classroom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04E6D752-FCAD-9522-D8F6-003135D3A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7B71D08D-238C-8460-27E4-90973743B3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Opening Questions &amp; Activity:</a:t>
            </a:r>
            <a:endParaRPr dirty="0"/>
          </a:p>
        </p:txBody>
      </p:sp>
      <p:sp>
        <p:nvSpPr>
          <p:cNvPr id="78" name="Google Shape;78;p16">
            <a:extLst>
              <a:ext uri="{FF2B5EF4-FFF2-40B4-BE49-F238E27FC236}">
                <a16:creationId xmlns:a16="http://schemas.microsoft.com/office/drawing/2014/main" id="{24BA4D2E-9250-F339-4848-5142B338CE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400840"/>
            <a:ext cx="8520600" cy="13084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>
              <a:buNone/>
            </a:pPr>
            <a:r>
              <a:rPr lang="en-US" sz="2400" dirty="0"/>
              <a:t>What social media platforms are you most active on &amp; what do you use them for?</a:t>
            </a:r>
          </a:p>
          <a:p>
            <a:pPr marL="114300" lvl="0" indent="0" algn="ctr">
              <a:buNone/>
            </a:pPr>
            <a:endParaRPr lang="en-US" sz="2400" dirty="0"/>
          </a:p>
          <a:p>
            <a:pPr marL="114300" lvl="0" indent="0" algn="ctr">
              <a:buNone/>
            </a:pPr>
            <a:endParaRPr lang="en-US" sz="2400" dirty="0"/>
          </a:p>
          <a:p>
            <a:pPr marL="114300" lvl="0" indent="0" algn="ctr">
              <a:buNone/>
            </a:pPr>
            <a:endParaRPr lang="en-US" sz="2400" dirty="0"/>
          </a:p>
          <a:p>
            <a:pPr marL="114300" lvl="0" indent="0" algn="ctr">
              <a:buNone/>
            </a:pPr>
            <a:endParaRPr lang="en-US" sz="2400" dirty="0"/>
          </a:p>
        </p:txBody>
      </p:sp>
      <p:sp>
        <p:nvSpPr>
          <p:cNvPr id="2" name="Google Shape;78;p16">
            <a:extLst>
              <a:ext uri="{FF2B5EF4-FFF2-40B4-BE49-F238E27FC236}">
                <a16:creationId xmlns:a16="http://schemas.microsoft.com/office/drawing/2014/main" id="{7765C413-FA4C-BF5A-C21B-691BFE6778B9}"/>
              </a:ext>
            </a:extLst>
          </p:cNvPr>
          <p:cNvSpPr txBox="1">
            <a:spLocks/>
          </p:cNvSpPr>
          <p:nvPr/>
        </p:nvSpPr>
        <p:spPr>
          <a:xfrm>
            <a:off x="217304" y="2602994"/>
            <a:ext cx="8520600" cy="32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114300" indent="0" algn="ctr">
              <a:buNone/>
            </a:pPr>
            <a:r>
              <a:rPr lang="en-US" sz="2400" dirty="0"/>
              <a:t>How do you think teachers can use these platforms to enhance the learning experience?</a:t>
            </a:r>
          </a:p>
          <a:p>
            <a:pPr marL="114300" indent="0" algn="ctr">
              <a:buNone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37669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A17DD2FB-9433-36E1-8686-0D9CD09AF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>
            <a:extLst>
              <a:ext uri="{FF2B5EF4-FFF2-40B4-BE49-F238E27FC236}">
                <a16:creationId xmlns:a16="http://schemas.microsoft.com/office/drawing/2014/main" id="{2F1AC875-0EE4-9DA1-4A5B-3C1707072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use Social Media in the Classroom?</a:t>
            </a:r>
            <a:endParaRPr dirty="0"/>
          </a:p>
        </p:txBody>
      </p:sp>
      <p:sp>
        <p:nvSpPr>
          <p:cNvPr id="84" name="Google Shape;84;p17">
            <a:extLst>
              <a:ext uri="{FF2B5EF4-FFF2-40B4-BE49-F238E27FC236}">
                <a16:creationId xmlns:a16="http://schemas.microsoft.com/office/drawing/2014/main" id="{84D10D89-7778-B052-A837-14985FEDEB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932977"/>
            <a:ext cx="8832300" cy="3909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b="1" dirty="0"/>
              <a:t>Meets students where they are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dirty="0"/>
              <a:t>Students already engage with content via short-form video, visuals, and discussion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Leverages familiar tools to increase engagement and relevance</a:t>
            </a:r>
          </a:p>
          <a:p>
            <a:r>
              <a:rPr lang="en-US" sz="1400" b="1" dirty="0"/>
              <a:t>Authentic audience &amp; purpose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dirty="0"/>
              <a:t>Students write, create, and reflect knowing someone </a:t>
            </a:r>
            <a:r>
              <a:rPr lang="en-US" i="1" dirty="0"/>
              <a:t>beyond the teacher</a:t>
            </a:r>
            <a:r>
              <a:rPr lang="en-US" dirty="0"/>
              <a:t> may see it – can increase motivation and quality of work</a:t>
            </a:r>
          </a:p>
          <a:p>
            <a:r>
              <a:rPr lang="en-US" sz="1400" b="1" dirty="0"/>
              <a:t>Supports multimodal learning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dirty="0"/>
              <a:t>Encourages video, audio, images, and text</a:t>
            </a:r>
          </a:p>
          <a:p>
            <a:pPr lvl="1">
              <a:spcBef>
                <a:spcPts val="0"/>
              </a:spcBef>
            </a:pPr>
            <a:r>
              <a:rPr lang="en-US" dirty="0"/>
              <a:t>Supports diverse learners and multiple ways of demonstrating understanding</a:t>
            </a:r>
          </a:p>
          <a:p>
            <a:r>
              <a:rPr lang="en-US" sz="1400" b="1" dirty="0"/>
              <a:t>Builds communication &amp; digital literacy skills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dirty="0"/>
              <a:t>Teaches students how to communicate responsibly in public or semi-public spaces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Prepares students for civic, academic, and professional digital spaces</a:t>
            </a:r>
          </a:p>
          <a:p>
            <a:r>
              <a:rPr lang="en-US" sz="1400" b="1" dirty="0"/>
              <a:t>Community building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dirty="0"/>
              <a:t>Can strengthen classroom culture, belonging, and student voice</a:t>
            </a:r>
          </a:p>
          <a:p>
            <a:pPr lvl="1">
              <a:spcBef>
                <a:spcPts val="0"/>
              </a:spcBef>
            </a:pPr>
            <a:r>
              <a:rPr lang="en-US" dirty="0"/>
              <a:t>Creates opportunities for collaboration and peer feedback</a:t>
            </a:r>
          </a:p>
        </p:txBody>
      </p:sp>
    </p:spTree>
    <p:extLst>
      <p:ext uri="{BB962C8B-B14F-4D97-AF65-F5344CB8AC3E}">
        <p14:creationId xmlns:p14="http://schemas.microsoft.com/office/powerpoint/2010/main" val="43182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419AC243-F893-6EEB-22E1-03C035259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>
            <a:extLst>
              <a:ext uri="{FF2B5EF4-FFF2-40B4-BE49-F238E27FC236}">
                <a16:creationId xmlns:a16="http://schemas.microsoft.com/office/drawing/2014/main" id="{FF769B1B-1F75-740D-F957-CC994FAE64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Key Consideration for Using Social Media in the Classroom</a:t>
            </a:r>
            <a:endParaRPr dirty="0"/>
          </a:p>
        </p:txBody>
      </p:sp>
      <p:sp>
        <p:nvSpPr>
          <p:cNvPr id="84" name="Google Shape;84;p17">
            <a:extLst>
              <a:ext uri="{FF2B5EF4-FFF2-40B4-BE49-F238E27FC236}">
                <a16:creationId xmlns:a16="http://schemas.microsoft.com/office/drawing/2014/main" id="{9618E9D9-6E9E-FBF4-F011-77D719905E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932977"/>
            <a:ext cx="8832300" cy="3909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 b="1" dirty="0"/>
              <a:t>Using social media in the classroom is not about trends—it’s about intentional design and responsibility.</a:t>
            </a:r>
            <a:endParaRPr lang="en-US" sz="1200" dirty="0"/>
          </a:p>
          <a:p>
            <a:r>
              <a:rPr lang="en-US" sz="1200" b="1" dirty="0"/>
              <a:t>Purpose first, platform second</a:t>
            </a:r>
            <a:endParaRPr lang="en-US" sz="1200" dirty="0"/>
          </a:p>
          <a:p>
            <a:pPr lvl="1">
              <a:spcBef>
                <a:spcPts val="0"/>
              </a:spcBef>
            </a:pPr>
            <a:r>
              <a:rPr lang="en-US" sz="1200" dirty="0"/>
              <a:t>What learning goal does this serve?</a:t>
            </a:r>
          </a:p>
          <a:p>
            <a:pPr lvl="1">
              <a:spcBef>
                <a:spcPts val="0"/>
              </a:spcBef>
            </a:pPr>
            <a:r>
              <a:rPr lang="en-US" sz="1200" dirty="0"/>
              <a:t>Would another tool work just as well (or better)?</a:t>
            </a:r>
          </a:p>
          <a:p>
            <a:r>
              <a:rPr lang="en-US" sz="1200" b="1" dirty="0"/>
              <a:t>Equity &amp; access</a:t>
            </a:r>
            <a:endParaRPr lang="en-US" sz="1200" dirty="0"/>
          </a:p>
          <a:p>
            <a:pPr lvl="1">
              <a:spcBef>
                <a:spcPts val="0"/>
              </a:spcBef>
            </a:pPr>
            <a:r>
              <a:rPr lang="en-US" sz="1200" dirty="0"/>
              <a:t>Do all students have access?</a:t>
            </a:r>
          </a:p>
          <a:p>
            <a:pPr lvl="1">
              <a:spcBef>
                <a:spcPts val="0"/>
              </a:spcBef>
            </a:pPr>
            <a:r>
              <a:rPr lang="en-US" sz="1200" dirty="0"/>
              <a:t>Are there alternatives for students who opt out or do not have access?</a:t>
            </a:r>
          </a:p>
          <a:p>
            <a:r>
              <a:rPr lang="en-US" sz="1200" b="1" dirty="0"/>
              <a:t>Privacy &amp; safety</a:t>
            </a:r>
            <a:endParaRPr lang="en-US" sz="1200" dirty="0"/>
          </a:p>
          <a:p>
            <a:pPr lvl="1">
              <a:spcBef>
                <a:spcPts val="0"/>
              </a:spcBef>
            </a:pPr>
            <a:r>
              <a:rPr lang="en-US" sz="1200" dirty="0"/>
              <a:t>FERPA and district policies matter</a:t>
            </a:r>
          </a:p>
          <a:p>
            <a:pPr lvl="1">
              <a:spcBef>
                <a:spcPts val="0"/>
              </a:spcBef>
            </a:pPr>
            <a:r>
              <a:rPr lang="en-US" sz="1200" dirty="0"/>
              <a:t>Use closed platforms, pseudonyms, or teacher-managed accounts when appropriate</a:t>
            </a:r>
          </a:p>
          <a:p>
            <a:r>
              <a:rPr lang="en-US" sz="1200" b="1" dirty="0"/>
              <a:t>Boundaries &amp; professionalism</a:t>
            </a:r>
            <a:endParaRPr lang="en-US" sz="1200" dirty="0"/>
          </a:p>
          <a:p>
            <a:pPr lvl="1">
              <a:spcBef>
                <a:spcPts val="0"/>
              </a:spcBef>
            </a:pPr>
            <a:r>
              <a:rPr lang="en-US" sz="1200" dirty="0"/>
              <a:t>Clear norms for teacher–student interactions</a:t>
            </a:r>
          </a:p>
          <a:p>
            <a:pPr lvl="1">
              <a:spcBef>
                <a:spcPts val="0"/>
              </a:spcBef>
            </a:pPr>
            <a:r>
              <a:rPr lang="en-US" sz="1200" dirty="0"/>
              <a:t>No personal accounts; professional use only</a:t>
            </a:r>
          </a:p>
          <a:p>
            <a:r>
              <a:rPr lang="en-US" sz="1200" b="1" dirty="0"/>
              <a:t>Digital citizenship is not optional</a:t>
            </a:r>
            <a:endParaRPr lang="en-US" sz="1200" dirty="0"/>
          </a:p>
          <a:p>
            <a:pPr lvl="1">
              <a:spcBef>
                <a:spcPts val="0"/>
              </a:spcBef>
            </a:pPr>
            <a:r>
              <a:rPr lang="en-US" sz="1200" dirty="0"/>
              <a:t>Students need explicit instruction on:</a:t>
            </a:r>
          </a:p>
          <a:p>
            <a:pPr lvl="2">
              <a:spcBef>
                <a:spcPts val="0"/>
              </a:spcBef>
            </a:pPr>
            <a:r>
              <a:rPr lang="en-US" sz="1200" dirty="0"/>
              <a:t>Appropriate posting</a:t>
            </a:r>
          </a:p>
          <a:p>
            <a:pPr lvl="2">
              <a:spcBef>
                <a:spcPts val="0"/>
              </a:spcBef>
            </a:pPr>
            <a:r>
              <a:rPr lang="en-US" sz="1200" dirty="0"/>
              <a:t>Tone and audience</a:t>
            </a:r>
          </a:p>
          <a:p>
            <a:pPr lvl="2">
              <a:spcBef>
                <a:spcPts val="0"/>
              </a:spcBef>
            </a:pPr>
            <a:r>
              <a:rPr lang="en-US" sz="1200" dirty="0"/>
              <a:t>Permanence of digital content</a:t>
            </a:r>
          </a:p>
        </p:txBody>
      </p:sp>
    </p:spTree>
    <p:extLst>
      <p:ext uri="{BB962C8B-B14F-4D97-AF65-F5344CB8AC3E}">
        <p14:creationId xmlns:p14="http://schemas.microsoft.com/office/powerpoint/2010/main" val="355136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35D53392-621D-6660-D255-C384472B1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>
            <a:extLst>
              <a:ext uri="{FF2B5EF4-FFF2-40B4-BE49-F238E27FC236}">
                <a16:creationId xmlns:a16="http://schemas.microsoft.com/office/drawing/2014/main" id="{B55A557B-56DE-0BE1-CC19-B24D5F5BA6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Examples of Social Media in the Classroom: Elementary &amp; Middle School</a:t>
            </a:r>
            <a:endParaRPr dirty="0"/>
          </a:p>
        </p:txBody>
      </p:sp>
      <p:sp>
        <p:nvSpPr>
          <p:cNvPr id="84" name="Google Shape;84;p17">
            <a:extLst>
              <a:ext uri="{FF2B5EF4-FFF2-40B4-BE49-F238E27FC236}">
                <a16:creationId xmlns:a16="http://schemas.microsoft.com/office/drawing/2014/main" id="{0808091F-7196-D236-DACC-1F938CE310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473895"/>
            <a:ext cx="8832300" cy="3909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b="1" dirty="0"/>
              <a:t>Early Elementary (Grades K-1):</a:t>
            </a:r>
            <a:r>
              <a:rPr lang="en-US" sz="1400" dirty="0"/>
              <a:t> A teacher uses a </a:t>
            </a:r>
            <a:r>
              <a:rPr lang="en-US" sz="1400" b="1" dirty="0"/>
              <a:t>private class Flip (formerly Flipgrid)</a:t>
            </a:r>
            <a:r>
              <a:rPr lang="en-US" sz="1400" dirty="0"/>
              <a:t> space where students record short video reflections, such as </a:t>
            </a:r>
            <a:r>
              <a:rPr lang="en-US" sz="1400" i="1" dirty="0"/>
              <a:t>“What was your favorite part of today’s story?”</a:t>
            </a:r>
            <a:r>
              <a:rPr lang="en-US" sz="1400" dirty="0"/>
              <a:t> or </a:t>
            </a:r>
            <a:r>
              <a:rPr lang="en-US" sz="1400" i="1" dirty="0"/>
              <a:t>“Show us how you solved this math problem.”</a:t>
            </a:r>
            <a:r>
              <a:rPr lang="en-US" sz="1400" dirty="0"/>
              <a:t> Families and classmates can respond with short videos or emojis.</a:t>
            </a:r>
          </a:p>
          <a:p>
            <a:endParaRPr lang="en-US" sz="1400" dirty="0"/>
          </a:p>
          <a:p>
            <a:r>
              <a:rPr lang="en-US" sz="1400" b="1" dirty="0"/>
              <a:t>Elementary School (Grade 4):</a:t>
            </a:r>
            <a:r>
              <a:rPr lang="en-US" sz="1400" dirty="0"/>
              <a:t> A science teacher uses a </a:t>
            </a:r>
            <a:r>
              <a:rPr lang="en-US" sz="1400" b="1" dirty="0"/>
              <a:t>private Instagram (or class Padlet with image posts)</a:t>
            </a:r>
            <a:r>
              <a:rPr lang="en-US" sz="1400" dirty="0"/>
              <a:t> to document the class garden’s progress. Students take turns as “garden reporters,” uploading photos with captions explaining plant growth and observations.</a:t>
            </a:r>
          </a:p>
          <a:p>
            <a:endParaRPr lang="en-US" sz="1400" dirty="0"/>
          </a:p>
          <a:p>
            <a:r>
              <a:rPr lang="en-US" sz="1400" b="1" dirty="0"/>
              <a:t>Middle School (Grade 7): </a:t>
            </a:r>
            <a:r>
              <a:rPr lang="en-US" sz="1400" dirty="0"/>
              <a:t>Science students create a </a:t>
            </a:r>
            <a:r>
              <a:rPr lang="en-US" sz="1400" b="1" dirty="0"/>
              <a:t>TikTok video </a:t>
            </a:r>
            <a:r>
              <a:rPr lang="en-US" sz="1400" dirty="0"/>
              <a:t>explaining the concept of photosynthesis. </a:t>
            </a:r>
          </a:p>
          <a:p>
            <a:endParaRPr lang="en-US" sz="1400" b="1" dirty="0"/>
          </a:p>
          <a:p>
            <a:r>
              <a:rPr lang="en-US" sz="1400" b="1" dirty="0"/>
              <a:t>Middle School (Grade 8):</a:t>
            </a:r>
            <a:r>
              <a:rPr lang="en-US" sz="1400" dirty="0"/>
              <a:t> A Social Studies teacher uses a </a:t>
            </a:r>
            <a:r>
              <a:rPr lang="en-US" sz="1400" b="1" dirty="0"/>
              <a:t>class Twitter simulation</a:t>
            </a:r>
            <a:r>
              <a:rPr lang="en-US" sz="1400" dirty="0"/>
              <a:t> to “live-tweet” the Constitutional Convention, with students role-playing delegates. Each student account represents a historical figure, posting opinions and responding to peers as if debating in real time.</a:t>
            </a:r>
          </a:p>
        </p:txBody>
      </p:sp>
    </p:spTree>
    <p:extLst>
      <p:ext uri="{BB962C8B-B14F-4D97-AF65-F5344CB8AC3E}">
        <p14:creationId xmlns:p14="http://schemas.microsoft.com/office/powerpoint/2010/main" val="387352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403F6DC1-3818-6080-F5A3-264EBE838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>
            <a:extLst>
              <a:ext uri="{FF2B5EF4-FFF2-40B4-BE49-F238E27FC236}">
                <a16:creationId xmlns:a16="http://schemas.microsoft.com/office/drawing/2014/main" id="{9738D81D-6C2C-FA69-52FB-D6D52B1C27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Examples of Social Media in the Classroom: Highschool</a:t>
            </a:r>
            <a:endParaRPr dirty="0"/>
          </a:p>
        </p:txBody>
      </p:sp>
      <p:sp>
        <p:nvSpPr>
          <p:cNvPr id="84" name="Google Shape;84;p17">
            <a:extLst>
              <a:ext uri="{FF2B5EF4-FFF2-40B4-BE49-F238E27FC236}">
                <a16:creationId xmlns:a16="http://schemas.microsoft.com/office/drawing/2014/main" id="{95073DF5-1565-5DAD-0DF5-A4279BB311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793935"/>
            <a:ext cx="8832300" cy="3909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b="1" dirty="0"/>
              <a:t>Early High School (Grade 9): </a:t>
            </a:r>
            <a:r>
              <a:rPr lang="en-US" sz="1400" dirty="0"/>
              <a:t>History students create an </a:t>
            </a:r>
            <a:r>
              <a:rPr lang="en-US" sz="1400" b="1" dirty="0"/>
              <a:t>Instagram account </a:t>
            </a:r>
            <a:r>
              <a:rPr lang="en-US" sz="1400" dirty="0"/>
              <a:t>for a historical figure and post “artifacts” and “stories” from their perspective. </a:t>
            </a:r>
          </a:p>
          <a:p>
            <a:endParaRPr lang="en-US" sz="1400" dirty="0"/>
          </a:p>
          <a:p>
            <a:r>
              <a:rPr lang="en-US" sz="1400" b="1" dirty="0"/>
              <a:t>High School (Grade 10):</a:t>
            </a:r>
            <a:r>
              <a:rPr lang="en-US" sz="1400" dirty="0"/>
              <a:t> An English literature teacher sets up a </a:t>
            </a:r>
            <a:r>
              <a:rPr lang="en-US" sz="1400" b="1" dirty="0"/>
              <a:t>private class blog (WordPress)  </a:t>
            </a:r>
            <a:r>
              <a:rPr lang="en-US" sz="1400" b="1" dirty="0" err="1"/>
              <a:t>Edublogs</a:t>
            </a:r>
            <a:r>
              <a:rPr lang="en-US" sz="1400" b="1" dirty="0"/>
              <a:t>, or Google Sites)</a:t>
            </a:r>
            <a:r>
              <a:rPr lang="en-US" sz="1400" dirty="0"/>
              <a:t> where students publish short story drafts and leave structured peer feedback in the comments.</a:t>
            </a:r>
          </a:p>
          <a:p>
            <a:pPr marL="114300" indent="0">
              <a:buNone/>
            </a:pPr>
            <a:endParaRPr lang="en-US" sz="1400" dirty="0"/>
          </a:p>
          <a:p>
            <a:r>
              <a:rPr lang="en-US" sz="1400" b="1" dirty="0"/>
              <a:t>High School (Grade 12):</a:t>
            </a:r>
            <a:r>
              <a:rPr lang="en-US" sz="1400" dirty="0"/>
              <a:t> An art teacher uses a </a:t>
            </a:r>
            <a:r>
              <a:rPr lang="en-US" sz="1400" b="1" dirty="0"/>
              <a:t>Pinterest board</a:t>
            </a:r>
            <a:r>
              <a:rPr lang="en-US" sz="1400" dirty="0"/>
              <a:t> where students curate visual inspiration for final projects. Peers provide comments on boards to encourage, critique, or suggest ideas.</a:t>
            </a:r>
          </a:p>
        </p:txBody>
      </p:sp>
    </p:spTree>
    <p:extLst>
      <p:ext uri="{BB962C8B-B14F-4D97-AF65-F5344CB8AC3E}">
        <p14:creationId xmlns:p14="http://schemas.microsoft.com/office/powerpoint/2010/main" val="207072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Gallery Walk: Social Media &amp; Ethical Considerations</a:t>
            </a:r>
            <a:endParaRPr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906176"/>
            <a:ext cx="8520600" cy="41640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1700" b="1" u="sng" dirty="0"/>
              <a:t>Station #1: </a:t>
            </a:r>
            <a:r>
              <a:rPr lang="en-US" sz="1700" dirty="0"/>
              <a:t>What are the </a:t>
            </a:r>
            <a:r>
              <a:rPr lang="en-US" sz="1700" b="1" dirty="0"/>
              <a:t>risks</a:t>
            </a:r>
            <a:r>
              <a:rPr lang="en-US" sz="1700" dirty="0"/>
              <a:t> or </a:t>
            </a:r>
            <a:r>
              <a:rPr lang="en-US" sz="1700" b="1" dirty="0"/>
              <a:t>potential challenges </a:t>
            </a:r>
            <a:r>
              <a:rPr lang="en-US" sz="1700" dirty="0"/>
              <a:t>of bringing social media into the classroom?</a:t>
            </a:r>
          </a:p>
          <a:p>
            <a:pPr marL="114300" indent="0">
              <a:buNone/>
            </a:pPr>
            <a:endParaRPr lang="en-US" sz="1700" dirty="0"/>
          </a:p>
          <a:p>
            <a:pPr marL="114300" indent="0">
              <a:buNone/>
            </a:pPr>
            <a:r>
              <a:rPr lang="en-US" sz="1700" b="1" u="sng" dirty="0"/>
              <a:t>Station #2: </a:t>
            </a:r>
            <a:r>
              <a:rPr lang="en-US" sz="1700" dirty="0"/>
              <a:t>How would you handle issues like </a:t>
            </a:r>
            <a:r>
              <a:rPr lang="en-US" sz="1700" b="1" dirty="0"/>
              <a:t>cyberbullying </a:t>
            </a:r>
            <a:r>
              <a:rPr lang="en-US" sz="1700" dirty="0"/>
              <a:t>or a student </a:t>
            </a:r>
            <a:r>
              <a:rPr lang="en-US" sz="1700" b="1" dirty="0"/>
              <a:t>posting inappropriate con</a:t>
            </a:r>
            <a:r>
              <a:rPr lang="en-US" sz="1700" dirty="0"/>
              <a:t>tent?</a:t>
            </a:r>
          </a:p>
          <a:p>
            <a:pPr marL="114300" indent="0">
              <a:buNone/>
            </a:pPr>
            <a:endParaRPr lang="en-US" sz="1700" dirty="0"/>
          </a:p>
          <a:p>
            <a:pPr marL="114300" indent="0">
              <a:buNone/>
            </a:pPr>
            <a:r>
              <a:rPr lang="en-US" sz="1700" b="1" u="sng" dirty="0"/>
              <a:t>Station #3: </a:t>
            </a:r>
            <a:r>
              <a:rPr lang="en-US" sz="1700" dirty="0"/>
              <a:t>What are the </a:t>
            </a:r>
            <a:r>
              <a:rPr lang="en-US" sz="1700" b="1" dirty="0"/>
              <a:t>privacy concerns </a:t>
            </a:r>
            <a:r>
              <a:rPr lang="en-US" sz="1700" dirty="0"/>
              <a:t>for both students and teachers with social media?</a:t>
            </a:r>
          </a:p>
          <a:p>
            <a:pPr marL="114300" indent="0">
              <a:buNone/>
            </a:pPr>
            <a:endParaRPr lang="en-US" sz="1700" dirty="0"/>
          </a:p>
          <a:p>
            <a:pPr marL="114300" indent="0">
              <a:buNone/>
            </a:pPr>
            <a:r>
              <a:rPr lang="en-US" sz="1700" b="1" u="sng" dirty="0"/>
              <a:t>Station #4: </a:t>
            </a:r>
            <a:r>
              <a:rPr lang="en-US" sz="1700" dirty="0"/>
              <a:t>How does the concept of a </a:t>
            </a:r>
            <a:r>
              <a:rPr lang="en-US" sz="1700" b="1" dirty="0"/>
              <a:t>"</a:t>
            </a:r>
            <a:r>
              <a:rPr lang="en-US" sz="1700" b="1" dirty="0">
                <a:solidFill>
                  <a:srgbClr val="00B0F0"/>
                </a:solidFill>
              </a:rPr>
              <a:t>digital footprint</a:t>
            </a:r>
            <a:r>
              <a:rPr lang="en-US" sz="1700" b="1" dirty="0"/>
              <a:t>" </a:t>
            </a:r>
            <a:r>
              <a:rPr lang="en-US" sz="1700" dirty="0"/>
              <a:t>apply to the classroom?</a:t>
            </a:r>
          </a:p>
          <a:p>
            <a:pPr marL="114300" indent="0">
              <a:buNone/>
            </a:pPr>
            <a:endParaRPr lang="en-US" sz="1700" dirty="0"/>
          </a:p>
          <a:p>
            <a:pPr marL="114300" indent="0">
              <a:buNone/>
            </a:pPr>
            <a:r>
              <a:rPr lang="en-US" sz="1700" b="1" u="sng" dirty="0"/>
              <a:t>Station #5: </a:t>
            </a:r>
            <a:r>
              <a:rPr lang="en-US" sz="1700" dirty="0"/>
              <a:t>How might the use of social media in the classroom affect existing inequities, such as the </a:t>
            </a:r>
            <a:r>
              <a:rPr lang="en-US" sz="1700" b="1" dirty="0">
                <a:solidFill>
                  <a:srgbClr val="00B0F0"/>
                </a:solidFill>
              </a:rPr>
              <a:t>digital divide </a:t>
            </a:r>
            <a:r>
              <a:rPr lang="en-US" sz="1700" dirty="0"/>
              <a:t>or </a:t>
            </a:r>
            <a:r>
              <a:rPr lang="en-US" sz="1700" b="1" dirty="0"/>
              <a:t>access to technology</a:t>
            </a:r>
            <a:r>
              <a:rPr lang="en-US" sz="1700" dirty="0"/>
              <a:t>?</a:t>
            </a:r>
          </a:p>
          <a:p>
            <a:pPr marL="114300" indent="0" algn="ctr">
              <a:buNone/>
            </a:pPr>
            <a:r>
              <a:rPr lang="en-US" sz="1700" dirty="0"/>
              <a:t>What is a </a:t>
            </a:r>
            <a:r>
              <a:rPr lang="en-US" sz="1700" b="1" dirty="0">
                <a:solidFill>
                  <a:srgbClr val="00B0F0"/>
                </a:solidFill>
              </a:rPr>
              <a:t>digital footprint </a:t>
            </a:r>
            <a:r>
              <a:rPr lang="en-US" sz="1700" dirty="0"/>
              <a:t>&amp; </a:t>
            </a:r>
            <a:r>
              <a:rPr lang="en-US" sz="1700" b="1" dirty="0">
                <a:solidFill>
                  <a:srgbClr val="00B0F0"/>
                </a:solidFill>
              </a:rPr>
              <a:t>digital divide?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>
          <a:extLst>
            <a:ext uri="{FF2B5EF4-FFF2-40B4-BE49-F238E27FC236}">
              <a16:creationId xmlns:a16="http://schemas.microsoft.com/office/drawing/2014/main" id="{5BA68C12-3D7D-5D1E-E2C3-78BA9A310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>
            <a:extLst>
              <a:ext uri="{FF2B5EF4-FFF2-40B4-BE49-F238E27FC236}">
                <a16:creationId xmlns:a16="http://schemas.microsoft.com/office/drawing/2014/main" id="{BCAFFBB6-076E-D2EF-A47C-6698ED6CAC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Gallery Walk: Ethical Considerations</a:t>
            </a:r>
            <a:endParaRPr dirty="0"/>
          </a:p>
        </p:txBody>
      </p:sp>
      <p:sp>
        <p:nvSpPr>
          <p:cNvPr id="78" name="Google Shape;78;p16">
            <a:extLst>
              <a:ext uri="{FF2B5EF4-FFF2-40B4-BE49-F238E27FC236}">
                <a16:creationId xmlns:a16="http://schemas.microsoft.com/office/drawing/2014/main" id="{03319839-F07D-A438-FEC9-896530347B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895785"/>
            <a:ext cx="8520600" cy="41640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buNone/>
            </a:pPr>
            <a:r>
              <a:rPr lang="en-US" sz="1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Digital Footprint: 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Trail of data you left as a result of online activity: Record of internet usage, and it's something that can persist long after the original content is created or viewed.</a:t>
            </a:r>
          </a:p>
          <a:p>
            <a:pPr marL="0" marR="0">
              <a:buNone/>
            </a:pP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Active digital footprints: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Data that you intentionally share, such as social media posts, comments on 	blogs, or online profiles you create.</a:t>
            </a:r>
          </a:p>
          <a:p>
            <a:pPr marL="0" marR="0">
              <a:buNone/>
            </a:pPr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Passive digital footprints: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Data that is collected without your direct knowledge, such as your 	browsing history, location data from your phone, or your IP address.</a:t>
            </a:r>
          </a:p>
          <a:p>
            <a:pPr marL="0" marR="0">
              <a:buNone/>
            </a:pP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>
              <a:buNone/>
            </a:pPr>
            <a:r>
              <a:rPr lang="en-US" sz="1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Digital Divide: </a:t>
            </a:r>
            <a:r>
              <a:rPr lang="en-US" sz="1400" dirty="0"/>
              <a:t>The gap between those who have access to and a working knowledge of current technology, and those who do not. </a:t>
            </a:r>
          </a:p>
          <a:p>
            <a:pPr marL="0">
              <a:buNone/>
            </a:pPr>
            <a:r>
              <a:rPr lang="en-US" sz="1400" dirty="0"/>
              <a:t>	</a:t>
            </a:r>
            <a:r>
              <a:rPr lang="en-US" sz="1400" b="1" dirty="0"/>
              <a:t>It's not just about having a device</a:t>
            </a:r>
            <a:r>
              <a:rPr lang="en-US" sz="1400" dirty="0"/>
              <a:t>; it also includes reliable internet access, the skills to use </a:t>
            </a:r>
          </a:p>
          <a:p>
            <a:pPr marL="0">
              <a:buNone/>
            </a:pPr>
            <a:r>
              <a:rPr lang="en-US" sz="1400" dirty="0"/>
              <a:t>	the technology effectively, and the digital literacy to navigate it safely. </a:t>
            </a:r>
          </a:p>
          <a:p>
            <a:pPr marL="0">
              <a:buNone/>
            </a:pPr>
            <a:r>
              <a:rPr lang="en-US" sz="1400" dirty="0"/>
              <a:t>	</a:t>
            </a:r>
          </a:p>
          <a:p>
            <a:pPr marL="0">
              <a:buNone/>
            </a:pPr>
            <a:r>
              <a:rPr lang="en-US" sz="1400" b="1" dirty="0"/>
              <a:t>	In the Classroom: </a:t>
            </a:r>
            <a:r>
              <a:rPr lang="en-US" sz="1400" dirty="0"/>
              <a:t>Some students may have high-speed internet and their own laptop at </a:t>
            </a:r>
          </a:p>
          <a:p>
            <a:pPr marL="0">
              <a:buNone/>
            </a:pPr>
            <a:r>
              <a:rPr lang="en-US" sz="1400" dirty="0"/>
              <a:t>	home, while others may only have access to a public library computer or a parent's phone, 	which can create significant inequities in their ability to complete assignments or participate 	in online learning.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0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1141</Words>
  <Application>Microsoft Macintosh PowerPoint</Application>
  <PresentationFormat>On-screen Show (16:9)</PresentationFormat>
  <Paragraphs>105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Montserrat</vt:lpstr>
      <vt:lpstr>Oswald</vt:lpstr>
      <vt:lpstr>Playfair Display</vt:lpstr>
      <vt:lpstr>Times New Roman</vt:lpstr>
      <vt:lpstr>Pop</vt:lpstr>
      <vt:lpstr>Before We Start Class…Emotional Check-In (about ½ way there!)</vt:lpstr>
      <vt:lpstr>Social Media as a teaching tool</vt:lpstr>
      <vt:lpstr>Opening Questions &amp; Activity:</vt:lpstr>
      <vt:lpstr>Why use Social Media in the Classroom?</vt:lpstr>
      <vt:lpstr>Key Consideration for Using Social Media in the Classroom</vt:lpstr>
      <vt:lpstr>Examples of Social Media in the Classroom: Elementary &amp; Middle School</vt:lpstr>
      <vt:lpstr>Examples of Social Media in the Classroom: Highschool</vt:lpstr>
      <vt:lpstr>Gallery Walk: Social Media &amp; Ethical Considerations</vt:lpstr>
      <vt:lpstr>Gallery Walk: Ethical Considerations</vt:lpstr>
      <vt:lpstr>Opening Questions…Gallery Walk</vt:lpstr>
      <vt:lpstr>Resources</vt:lpstr>
      <vt:lpstr>Now, just like always: pick a social Explore Social Media uses as a teaching tool, create something for your websites...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as a teaching tool</dc:title>
  <cp:lastModifiedBy>Daniel Moos</cp:lastModifiedBy>
  <cp:revision>68</cp:revision>
  <dcterms:modified xsi:type="dcterms:W3CDTF">2026-01-29T16:16:39Z</dcterms:modified>
</cp:coreProperties>
</file>