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9"/>
  </p:notesMasterIdLst>
  <p:sldIdLst>
    <p:sldId id="317" r:id="rId2"/>
    <p:sldId id="321" r:id="rId3"/>
    <p:sldId id="320" r:id="rId4"/>
    <p:sldId id="319" r:id="rId5"/>
    <p:sldId id="258" r:id="rId6"/>
    <p:sldId id="256" r:id="rId7"/>
    <p:sldId id="275" r:id="rId8"/>
    <p:sldId id="276" r:id="rId9"/>
    <p:sldId id="277" r:id="rId10"/>
    <p:sldId id="304" r:id="rId11"/>
    <p:sldId id="282" r:id="rId12"/>
    <p:sldId id="305" r:id="rId13"/>
    <p:sldId id="283" r:id="rId14"/>
    <p:sldId id="265" r:id="rId15"/>
    <p:sldId id="266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1" r:id="rId26"/>
    <p:sldId id="302" r:id="rId27"/>
    <p:sldId id="303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3116"/>
  </p:normalViewPr>
  <p:slideViewPr>
    <p:cSldViewPr snapToGrid="0" snapToObjects="1">
      <p:cViewPr varScale="1">
        <p:scale>
          <a:sx n="128" d="100"/>
          <a:sy n="128" d="100"/>
        </p:scale>
        <p:origin x="1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061df03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b061df03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397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061df03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b061df03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963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061df03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b061df03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78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b061df03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b061df03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b061df03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b061df03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b061df03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b061df03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b061df03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b061df03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390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b061df03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b061df03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764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b061df03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b061df03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41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b061df03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b061df03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72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b061df03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b061df03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af22d1d1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af22d1d1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37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af22d1d1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af22d1d1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36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af22d1d1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af22d1d1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668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af22d1d1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af22d1d1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25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b061df03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b061df03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061df03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b061df03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061df03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b061df03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5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647BEB-64AD-B184-D64D-ACE571CB6A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C72D813-0E91-AEE2-4701-E4AD1B037E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23C47CD-40EF-89AF-31E2-9CF6E4C7A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CC9A-76FC-4543-893B-5FC595F928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37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accent5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 rot="-120953">
            <a:off x="457216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824BB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30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01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07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98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6" r:id="rId5"/>
    <p:sldLayoutId id="2147483658" r:id="rId6"/>
    <p:sldLayoutId id="2147483660" r:id="rId7"/>
    <p:sldLayoutId id="2147483661" r:id="rId8"/>
    <p:sldLayoutId id="2147483662" r:id="rId9"/>
    <p:sldLayoutId id="2147483663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el.ly/blog/make-an-infographic-with-free-infographic-maker/" TargetMode="External"/><Relationship Id="rId2" Type="http://schemas.openxmlformats.org/officeDocument/2006/relationships/hyperlink" Target="https://www.canva.com/create/infographic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about.com/popular-meme-generator-tools-348645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keuseof.com/tag/best-gif-maker-app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search/pins/?q=infographics&amp;term_meta%5b%5d=infographics|type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CdUK_sqRWycsB9mWmk3XWyh73bioBkVFt0vnqDWlr6g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3E041311-AE84-4C75-1942-D6646761F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906"/>
            <a:ext cx="9144000" cy="642938"/>
          </a:xfrm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Riddles from Annie Moos</a:t>
            </a:r>
          </a:p>
        </p:txBody>
      </p:sp>
      <p:sp>
        <p:nvSpPr>
          <p:cNvPr id="64514" name="Content Placeholder 1">
            <a:extLst>
              <a:ext uri="{FF2B5EF4-FFF2-40B4-BE49-F238E27FC236}">
                <a16:creationId xmlns:a16="http://schemas.microsoft.com/office/drawing/2014/main" id="{00B0E388-4FE4-A107-52CC-D1C315CE3C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857250"/>
            <a:ext cx="5943600" cy="8334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b="1">
                <a:solidFill>
                  <a:srgbClr val="000000"/>
                </a:solidFill>
                <a:latin typeface="Charter" panose="02040503050506020203" pitchFamily="18" charset="0"/>
                <a:ea typeface="ＭＳ Ｐゴシック" panose="020B0600070205080204" pitchFamily="34" charset="-128"/>
              </a:rPr>
              <a:t> A cowboy rode into town on Friday. He stayed for three nights and rode out on Friday. How is this possible?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BFCCD00-EA54-8C62-D62B-1C62C35766F6}"/>
              </a:ext>
            </a:extLst>
          </p:cNvPr>
          <p:cNvSpPr txBox="1">
            <a:spLocks/>
          </p:cNvSpPr>
          <p:nvPr/>
        </p:nvSpPr>
        <p:spPr bwMode="auto">
          <a:xfrm>
            <a:off x="2771775" y="3454003"/>
            <a:ext cx="3686175" cy="8322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688" dirty="0">
                <a:solidFill>
                  <a:srgbClr val="000000"/>
                </a:solidFill>
                <a:latin typeface="Charter" panose="02040503050506020203" pitchFamily="18" charset="0"/>
              </a:rPr>
              <a:t>The cowboy rode in and out on a horse name is Friday.</a:t>
            </a:r>
            <a:endParaRPr lang="en-US" sz="1688" dirty="0"/>
          </a:p>
        </p:txBody>
      </p:sp>
      <p:pic>
        <p:nvPicPr>
          <p:cNvPr id="4" name="Picture 3" descr="A white horse running on grass&#10;&#10;Description automatically generated with medium confidence">
            <a:extLst>
              <a:ext uri="{FF2B5EF4-FFF2-40B4-BE49-F238E27FC236}">
                <a16:creationId xmlns:a16="http://schemas.microsoft.com/office/drawing/2014/main" id="{0A9D3516-C64C-6B5B-CFD1-761FB6CC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9" y="2942034"/>
            <a:ext cx="233600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18B49-0D27-F644-B3F1-5BF4F87000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76D46-4222-9045-B89C-6A508FAC5969}"/>
              </a:ext>
            </a:extLst>
          </p:cNvPr>
          <p:cNvSpPr txBox="1"/>
          <p:nvPr/>
        </p:nvSpPr>
        <p:spPr>
          <a:xfrm>
            <a:off x="927902" y="847122"/>
            <a:ext cx="676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What is an Infographic?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D4979-5A91-D84F-A974-35197DDEDFE7}"/>
              </a:ext>
            </a:extLst>
          </p:cNvPr>
          <p:cNvSpPr txBox="1"/>
          <p:nvPr/>
        </p:nvSpPr>
        <p:spPr>
          <a:xfrm>
            <a:off x="787785" y="2083192"/>
            <a:ext cx="7568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What do you notice about this infographic designed for a high school science class on wind </a:t>
            </a:r>
            <a:r>
              <a:rPr lang="en-US" sz="1800" b="1"/>
              <a:t>and sustainability? </a:t>
            </a:r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  <a:p>
            <a:pPr algn="ctr"/>
            <a:r>
              <a:rPr lang="en-US" sz="1800" b="1" dirty="0"/>
              <a:t>How does it differ with a </a:t>
            </a:r>
            <a:r>
              <a:rPr lang="en-US" sz="1800" b="1" dirty="0" err="1"/>
              <a:t>powerpoint</a:t>
            </a:r>
            <a:r>
              <a:rPr lang="en-US" sz="1800" b="1" dirty="0"/>
              <a:t> presentation?</a:t>
            </a:r>
          </a:p>
        </p:txBody>
      </p:sp>
    </p:spTree>
    <p:extLst>
      <p:ext uri="{BB962C8B-B14F-4D97-AF65-F5344CB8AC3E}">
        <p14:creationId xmlns:p14="http://schemas.microsoft.com/office/powerpoint/2010/main" val="41736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FFD7579-9FE1-4C48-B092-E8226CBB2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093" y="0"/>
            <a:ext cx="4039091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03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18B49-0D27-F644-B3F1-5BF4F87000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76D46-4222-9045-B89C-6A508FAC5969}"/>
              </a:ext>
            </a:extLst>
          </p:cNvPr>
          <p:cNvSpPr txBox="1"/>
          <p:nvPr/>
        </p:nvSpPr>
        <p:spPr>
          <a:xfrm>
            <a:off x="927902" y="847122"/>
            <a:ext cx="676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What is an Infographic?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D4979-5A91-D84F-A974-35197DDEDFE7}"/>
              </a:ext>
            </a:extLst>
          </p:cNvPr>
          <p:cNvSpPr txBox="1"/>
          <p:nvPr/>
        </p:nvSpPr>
        <p:spPr>
          <a:xfrm>
            <a:off x="823730" y="1763451"/>
            <a:ext cx="676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Visual Representation </a:t>
            </a:r>
            <a:r>
              <a:rPr lang="en-US" sz="1800" dirty="0"/>
              <a:t>of information in a graphic form</a:t>
            </a: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B0215-869E-3A46-908F-75088B47717B}"/>
              </a:ext>
            </a:extLst>
          </p:cNvPr>
          <p:cNvSpPr txBox="1"/>
          <p:nvPr/>
        </p:nvSpPr>
        <p:spPr>
          <a:xfrm>
            <a:off x="823730" y="2495114"/>
            <a:ext cx="676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Designed to </a:t>
            </a:r>
            <a:r>
              <a:rPr lang="en-US" sz="1800" b="1" dirty="0"/>
              <a:t>quickly </a:t>
            </a:r>
            <a:r>
              <a:rPr lang="en-US" sz="1800" dirty="0"/>
              <a:t>communicate a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0886C-66DB-5E42-BBDE-DF1004AC0DF2}"/>
              </a:ext>
            </a:extLst>
          </p:cNvPr>
          <p:cNvSpPr txBox="1"/>
          <p:nvPr/>
        </p:nvSpPr>
        <p:spPr>
          <a:xfrm>
            <a:off x="823730" y="3226777"/>
            <a:ext cx="676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Simplify</a:t>
            </a:r>
            <a:r>
              <a:rPr lang="en-US" sz="1800" dirty="0"/>
              <a:t> presentation of a large amount of data and/or information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99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18B49-0D27-F644-B3F1-5BF4F87000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76D46-4222-9045-B89C-6A508FAC5969}"/>
              </a:ext>
            </a:extLst>
          </p:cNvPr>
          <p:cNvSpPr txBox="1"/>
          <p:nvPr/>
        </p:nvSpPr>
        <p:spPr>
          <a:xfrm>
            <a:off x="886339" y="826353"/>
            <a:ext cx="676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How do I make an Infographic?</a:t>
            </a:r>
          </a:p>
        </p:txBody>
      </p:sp>
      <p:sp>
        <p:nvSpPr>
          <p:cNvPr id="6" name="Google Shape;96;p20">
            <a:extLst>
              <a:ext uri="{FF2B5EF4-FFF2-40B4-BE49-F238E27FC236}">
                <a16:creationId xmlns:a16="http://schemas.microsoft.com/office/drawing/2014/main" id="{11E6F3A5-594E-2C47-B6D5-08F2AB9AFF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9161" y="1366500"/>
            <a:ext cx="8081973" cy="3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dirty="0" err="1">
                <a:solidFill>
                  <a:schemeClr val="dk1"/>
                </a:solidFill>
              </a:rPr>
              <a:t>Canva</a:t>
            </a:r>
            <a:r>
              <a:rPr lang="en-US" sz="2800" dirty="0">
                <a:solidFill>
                  <a:schemeClr val="dk1"/>
                </a:solidFill>
              </a:rPr>
              <a:t> (</a:t>
            </a:r>
            <a:r>
              <a:rPr lang="en-US" sz="2800" dirty="0">
                <a:solidFill>
                  <a:schemeClr val="dk1"/>
                </a:solidFill>
                <a:hlinkClick r:id="rId2"/>
              </a:rPr>
              <a:t>templates!</a:t>
            </a:r>
            <a:r>
              <a:rPr lang="en-US" sz="2800" dirty="0">
                <a:solidFill>
                  <a:schemeClr val="dk1"/>
                </a:solidFill>
              </a:rPr>
              <a:t>)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 dirty="0">
                <a:solidFill>
                  <a:schemeClr val="dk1"/>
                </a:solidFill>
                <a:hlinkClick r:id="rId3"/>
              </a:rPr>
              <a:t>Easle.Ly</a:t>
            </a:r>
            <a:endParaRPr sz="2800" dirty="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dirty="0" err="1">
                <a:solidFill>
                  <a:schemeClr val="dk1"/>
                </a:solidFill>
              </a:rPr>
              <a:t>Infogram</a:t>
            </a:r>
            <a:endParaRPr sz="2800" dirty="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dirty="0" err="1">
                <a:solidFill>
                  <a:schemeClr val="dk1"/>
                </a:solidFill>
              </a:rPr>
              <a:t>Piktochart</a:t>
            </a:r>
            <a:endParaRPr sz="2800" dirty="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dirty="0" err="1">
                <a:solidFill>
                  <a:schemeClr val="dk1"/>
                </a:solidFill>
              </a:rPr>
              <a:t>Venngage</a:t>
            </a:r>
            <a:endParaRPr sz="2800" dirty="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dirty="0">
                <a:solidFill>
                  <a:schemeClr val="dk1"/>
                </a:solidFill>
              </a:rPr>
              <a:t>There are also templates for infographics in presentation apps like PowerPoint and Prezi</a:t>
            </a: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2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Memes</a:t>
            </a:r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200"/>
              <a:t>GIFs</a:t>
            </a:r>
            <a:endParaRPr sz="4200"/>
          </a:p>
        </p:txBody>
      </p:sp>
      <p:sp>
        <p:nvSpPr>
          <p:cNvPr id="110" name="Google Shape;110;p22"/>
          <p:cNvSpPr txBox="1"/>
          <p:nvPr/>
        </p:nvSpPr>
        <p:spPr>
          <a:xfrm>
            <a:off x="4808025" y="4636625"/>
            <a:ext cx="40452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More ways to represent information visually...</a:t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27009" cy="1625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a meme?</a:t>
            </a:r>
            <a:endParaRPr dirty="0"/>
          </a:p>
        </p:txBody>
      </p:sp>
      <p:sp>
        <p:nvSpPr>
          <p:cNvPr id="5" name="Google Shape;115;p23"/>
          <p:cNvSpPr txBox="1">
            <a:spLocks/>
          </p:cNvSpPr>
          <p:nvPr/>
        </p:nvSpPr>
        <p:spPr>
          <a:xfrm>
            <a:off x="4409500" y="411723"/>
            <a:ext cx="3127009" cy="162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US" sz="2400" dirty="0"/>
              <a:t>Definition is hard to nail down</a:t>
            </a:r>
            <a:r>
              <a:rPr lang="mr-IN" sz="2400" dirty="0"/>
              <a:t>…</a:t>
            </a:r>
            <a:r>
              <a:rPr lang="en-US" sz="2400" dirty="0"/>
              <a:t>. (easy to see, hard to define)</a:t>
            </a:r>
          </a:p>
        </p:txBody>
      </p:sp>
      <p:sp>
        <p:nvSpPr>
          <p:cNvPr id="6" name="Google Shape;115;p23"/>
          <p:cNvSpPr txBox="1">
            <a:spLocks/>
          </p:cNvSpPr>
          <p:nvPr/>
        </p:nvSpPr>
        <p:spPr>
          <a:xfrm>
            <a:off x="272288" y="2682362"/>
            <a:ext cx="4676230" cy="162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mr-IN" sz="2400" dirty="0"/>
              <a:t>…</a:t>
            </a:r>
            <a:r>
              <a:rPr lang="en-US" sz="2400" dirty="0"/>
              <a:t>often associated with an image or video that communicates a specific idea, concept or message</a:t>
            </a:r>
            <a:r>
              <a:rPr lang="mr-IN" sz="2400" dirty="0"/>
              <a:t>…</a:t>
            </a:r>
            <a:r>
              <a:rPr lang="en-US" sz="2400" dirty="0"/>
              <a:t> </a:t>
            </a:r>
          </a:p>
        </p:txBody>
      </p:sp>
      <p:sp>
        <p:nvSpPr>
          <p:cNvPr id="7" name="Google Shape;115;p23"/>
          <p:cNvSpPr txBox="1">
            <a:spLocks/>
          </p:cNvSpPr>
          <p:nvPr/>
        </p:nvSpPr>
        <p:spPr>
          <a:xfrm>
            <a:off x="4948518" y="2096380"/>
            <a:ext cx="4676230" cy="162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roxima Nova"/>
              <a:buNone/>
              <a:defRPr sz="4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mr-IN" sz="2400" dirty="0"/>
              <a:t>……</a:t>
            </a:r>
            <a:r>
              <a:rPr lang="en-US" sz="2400" dirty="0"/>
              <a:t>that is then usually spread through online social platforms.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151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Memes for the classroom</a:t>
            </a:r>
            <a:r>
              <a:rPr lang="en-US" sz="3000" dirty="0"/>
              <a:t>: Teacher creates memes to for classroom rules</a:t>
            </a:r>
            <a:endParaRPr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47" y="1510552"/>
            <a:ext cx="2989614" cy="36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0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151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Memes for the classroom</a:t>
            </a:r>
            <a:r>
              <a:rPr lang="en-US" sz="3000" dirty="0"/>
              <a:t>: Teacher creates memes for classroom rules</a:t>
            </a:r>
            <a:endParaRPr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6" y="1439162"/>
            <a:ext cx="3727783" cy="37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151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Memes for the classroom</a:t>
            </a:r>
            <a:r>
              <a:rPr lang="en-US" sz="3000" dirty="0"/>
              <a:t>: Teacher creates memes to review rules grammar</a:t>
            </a:r>
            <a:endParaRPr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82" y="1510552"/>
            <a:ext cx="2590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55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510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Memes for the classroom</a:t>
            </a:r>
            <a:r>
              <a:rPr lang="en-US" sz="3000" dirty="0"/>
              <a:t>: students create memes to review rules (math)</a:t>
            </a:r>
            <a:endParaRPr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16" y="1510552"/>
            <a:ext cx="3546086" cy="33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1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B6287013-7A8A-C242-CC30-7BCE8886B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906"/>
            <a:ext cx="9144000" cy="642938"/>
          </a:xfrm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Riddles from Annie Moos</a:t>
            </a:r>
          </a:p>
        </p:txBody>
      </p:sp>
      <p:sp>
        <p:nvSpPr>
          <p:cNvPr id="65538" name="Content Placeholder 1">
            <a:extLst>
              <a:ext uri="{FF2B5EF4-FFF2-40B4-BE49-F238E27FC236}">
                <a16:creationId xmlns:a16="http://schemas.microsoft.com/office/drawing/2014/main" id="{A583E675-5E5B-4B72-8DF6-294787682E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832247"/>
            <a:ext cx="6858000" cy="8334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rgbClr val="0C0B06"/>
                </a:solidFill>
                <a:latin typeface="basic"/>
                <a:ea typeface="ＭＳ Ｐゴシック" panose="020B0600070205080204" pitchFamily="34" charset="-128"/>
              </a:rPr>
              <a:t>What starts with a T, ends with a T and is full of T?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6C5B5A6-31DA-6C4F-B6CB-1CEACF8A9D8D}"/>
              </a:ext>
            </a:extLst>
          </p:cNvPr>
          <p:cNvSpPr txBox="1">
            <a:spLocks/>
          </p:cNvSpPr>
          <p:nvPr/>
        </p:nvSpPr>
        <p:spPr bwMode="auto">
          <a:xfrm>
            <a:off x="3500438" y="4349353"/>
            <a:ext cx="2336006" cy="8322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688" dirty="0"/>
              <a:t>A Teapot</a:t>
            </a:r>
          </a:p>
        </p:txBody>
      </p:sp>
      <p:pic>
        <p:nvPicPr>
          <p:cNvPr id="6" name="Picture 5" descr="A glass tea kettle&#10;&#10;Description automatically generated with low confidence">
            <a:extLst>
              <a:ext uri="{FF2B5EF4-FFF2-40B4-BE49-F238E27FC236}">
                <a16:creationId xmlns:a16="http://schemas.microsoft.com/office/drawing/2014/main" id="{4277F17F-76B6-D3F1-2D32-0B23A9DC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207419"/>
            <a:ext cx="165020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623454" y="680552"/>
            <a:ext cx="820884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Apps for both Meme &amp; GIF-making abound:</a:t>
            </a:r>
            <a:endParaRPr sz="3300"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623454" y="1152475"/>
            <a:ext cx="753687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 dirty="0"/>
              <a:t>Web- or app-based free </a:t>
            </a:r>
            <a:r>
              <a:rPr lang="en" sz="2900" b="1" dirty="0"/>
              <a:t>meme</a:t>
            </a:r>
            <a:r>
              <a:rPr lang="en" sz="2900" dirty="0"/>
              <a:t> generators are plentiful, find one you like or </a:t>
            </a:r>
            <a:r>
              <a:rPr lang="en" sz="2900" u="sng" dirty="0">
                <a:solidFill>
                  <a:schemeClr val="hlink"/>
                </a:solidFill>
                <a:hlinkClick r:id="rId3"/>
              </a:rPr>
              <a:t>refer to this article</a:t>
            </a:r>
            <a:r>
              <a:rPr lang="en" sz="2900" dirty="0"/>
              <a:t> for ideas. </a:t>
            </a:r>
            <a:endParaRPr sz="2900"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 dirty="0"/>
              <a:t>Likewise, there are lots of free </a:t>
            </a:r>
            <a:r>
              <a:rPr lang="en" sz="2900" b="1" dirty="0"/>
              <a:t>GIF</a:t>
            </a:r>
            <a:r>
              <a:rPr lang="en-US" sz="2900" b="1" dirty="0"/>
              <a:t> (animated image)</a:t>
            </a:r>
            <a:r>
              <a:rPr lang="en" sz="2900" dirty="0"/>
              <a:t> creating apps, too, including Clips, Image Play, or </a:t>
            </a:r>
            <a:r>
              <a:rPr lang="en" sz="2900" dirty="0" err="1"/>
              <a:t>Giphy</a:t>
            </a:r>
            <a:r>
              <a:rPr lang="en" sz="2900" dirty="0"/>
              <a:t>, or get more ideas </a:t>
            </a:r>
            <a:r>
              <a:rPr lang="en" sz="2900" u="sng" dirty="0">
                <a:solidFill>
                  <a:schemeClr val="hlink"/>
                </a:solidFill>
                <a:hlinkClick r:id="rId4"/>
              </a:rPr>
              <a:t>from this article here</a:t>
            </a:r>
            <a:r>
              <a:rPr lang="en" sz="2900" dirty="0"/>
              <a:t>.</a:t>
            </a:r>
            <a:endParaRPr sz="2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/>
              <a:t>Pintrist</a:t>
            </a:r>
            <a:r>
              <a:rPr lang="en-US" sz="8000" dirty="0"/>
              <a:t> inspiration</a:t>
            </a:r>
            <a:r>
              <a:rPr lang="en" sz="8000" dirty="0"/>
              <a:t>:</a:t>
            </a:r>
            <a:endParaRPr sz="8000" dirty="0"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3748025"/>
            <a:ext cx="8520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 variety of amazing infographics are </a:t>
            </a:r>
            <a:r>
              <a:rPr lang="en" u="sng" dirty="0">
                <a:solidFill>
                  <a:schemeClr val="hlink"/>
                </a:solidFill>
                <a:hlinkClick r:id="rId3" invalidUrl="https://www.pinterest.com/search/pins/?q=infographics&amp;term_meta[]=infographics|typed"/>
              </a:rPr>
              <a:t>pinned to this board here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94421" y="379323"/>
            <a:ext cx="8955157" cy="178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What you’ll make for this Core </a:t>
            </a:r>
            <a:r>
              <a:rPr lang="en-US" sz="2600" b="1" dirty="0"/>
              <a:t>Technology Skill: </a:t>
            </a:r>
            <a:br>
              <a:rPr lang="en-US" sz="2600" b="1" dirty="0"/>
            </a:br>
            <a:r>
              <a:rPr lang="en-US" sz="2600" b="1" dirty="0"/>
              <a:t>1. </a:t>
            </a:r>
            <a:r>
              <a:rPr lang="en-US" sz="2600" b="1" u="sng" dirty="0"/>
              <a:t>One infographic</a:t>
            </a:r>
            <a:r>
              <a:rPr lang="en-US" sz="2600" b="1" dirty="0"/>
              <a:t>….AND </a:t>
            </a:r>
            <a:br>
              <a:rPr lang="en-US" sz="2600" b="1" dirty="0"/>
            </a:br>
            <a:r>
              <a:rPr lang="en-US" sz="2600" b="1" dirty="0"/>
              <a:t>2. One Meme </a:t>
            </a:r>
            <a:r>
              <a:rPr lang="en-US" sz="2600" b="1" i="1" dirty="0"/>
              <a:t>or </a:t>
            </a:r>
            <a:r>
              <a:rPr lang="en-US" sz="2600" b="1" dirty="0"/>
              <a:t>GIF (that you create)</a:t>
            </a:r>
            <a:br>
              <a:rPr lang="en-US" sz="2600" b="1" dirty="0"/>
            </a:br>
            <a:endParaRPr sz="2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81DC5-6DFC-A546-A757-D24F97B4CF9B}"/>
              </a:ext>
            </a:extLst>
          </p:cNvPr>
          <p:cNvSpPr txBox="1"/>
          <p:nvPr/>
        </p:nvSpPr>
        <p:spPr>
          <a:xfrm>
            <a:off x="0" y="2167003"/>
            <a:ext cx="86304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For the Infographic, follow the rubric….</a:t>
            </a:r>
            <a:br>
              <a:rPr lang="en-US" sz="2600" b="1" dirty="0"/>
            </a:br>
            <a:r>
              <a:rPr lang="en-US" sz="2600" b="1" dirty="0"/>
              <a:t> </a:t>
            </a:r>
            <a:br>
              <a:rPr lang="en-US" sz="2600" b="1" dirty="0"/>
            </a:br>
            <a:r>
              <a:rPr lang="en-US" sz="2600" i="1" dirty="0"/>
              <a:t>What is an infographic? </a:t>
            </a:r>
            <a:br>
              <a:rPr lang="en-US" sz="2600" i="1" dirty="0"/>
            </a:br>
            <a:br>
              <a:rPr lang="en-US" sz="2600" i="1" dirty="0"/>
            </a:br>
            <a:r>
              <a:rPr lang="en-US" sz="2600" i="1" dirty="0"/>
              <a:t>What are two pros and cons? </a:t>
            </a:r>
            <a:br>
              <a:rPr lang="en-US" sz="2600" i="1" dirty="0"/>
            </a:br>
            <a:br>
              <a:rPr lang="en-US" sz="2600" i="1" dirty="0"/>
            </a:br>
            <a:r>
              <a:rPr lang="en-US" sz="2600" i="1" dirty="0"/>
              <a:t>How can you use infographic in the classroom?</a:t>
            </a:r>
            <a:br>
              <a:rPr lang="en-US" sz="2600" b="1" dirty="0"/>
            </a:b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94421" y="153855"/>
            <a:ext cx="8955157" cy="178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What you’ll make for this Core </a:t>
            </a:r>
            <a:r>
              <a:rPr lang="en-US" sz="2600" b="1" dirty="0"/>
              <a:t>Technology Skill:</a:t>
            </a:r>
            <a:br>
              <a:rPr lang="en-US" sz="2600" b="1" dirty="0"/>
            </a:br>
            <a:r>
              <a:rPr lang="en-US" sz="2600" b="1" dirty="0"/>
              <a:t>For the Infographic, follow the rubric…. Option #1</a:t>
            </a:r>
            <a:br>
              <a:rPr lang="en-US" sz="2600" b="1" dirty="0"/>
            </a:br>
            <a:r>
              <a:rPr lang="en-US" sz="2600" b="1" dirty="0"/>
              <a:t> </a:t>
            </a:r>
            <a:br>
              <a:rPr lang="en-US" sz="2600" b="1" dirty="0"/>
            </a:br>
            <a:br>
              <a:rPr lang="en-US" sz="2600" b="1" dirty="0"/>
            </a:br>
            <a:endParaRPr sz="2600" b="1" dirty="0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B6A5D53-A838-3D42-9EA2-3AFB0032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52" y="934758"/>
            <a:ext cx="3123856" cy="42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94421" y="153855"/>
            <a:ext cx="8955157" cy="178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What you’ll make for this Core </a:t>
            </a:r>
            <a:r>
              <a:rPr lang="en-US" sz="2600" b="1" dirty="0"/>
              <a:t>Technology Skill:</a:t>
            </a:r>
            <a:br>
              <a:rPr lang="en-US" sz="2600" b="1" dirty="0"/>
            </a:br>
            <a:r>
              <a:rPr lang="en-US" sz="2600" b="1" dirty="0"/>
              <a:t>For the Infographic, follow the rubric…. Option #2</a:t>
            </a:r>
            <a:br>
              <a:rPr lang="en-US" sz="2600" b="1" dirty="0"/>
            </a:br>
            <a:r>
              <a:rPr lang="en-US" sz="2600" b="1" dirty="0"/>
              <a:t> </a:t>
            </a:r>
            <a:br>
              <a:rPr lang="en-US" sz="2600" b="1" dirty="0"/>
            </a:br>
            <a:br>
              <a:rPr lang="en-US" sz="2600" b="1" dirty="0"/>
            </a:br>
            <a:endParaRPr sz="2600" b="1" dirty="0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53AAB5E-5D94-4A40-875A-A4073B77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3" y="1078292"/>
            <a:ext cx="5771889" cy="3911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E670D-0205-0A4C-83B9-2ADAA01A114A}"/>
              </a:ext>
            </a:extLst>
          </p:cNvPr>
          <p:cNvSpPr txBox="1"/>
          <p:nvPr/>
        </p:nvSpPr>
        <p:spPr>
          <a:xfrm>
            <a:off x="6604394" y="1910030"/>
            <a:ext cx="2251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Short description of pros and cons in your website</a:t>
            </a:r>
          </a:p>
        </p:txBody>
      </p:sp>
    </p:spTree>
    <p:extLst>
      <p:ext uri="{BB962C8B-B14F-4D97-AF65-F5344CB8AC3E}">
        <p14:creationId xmlns:p14="http://schemas.microsoft.com/office/powerpoint/2010/main" val="45245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94421" y="153855"/>
            <a:ext cx="8955157" cy="178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What you’ll make for this Core </a:t>
            </a:r>
            <a:r>
              <a:rPr lang="en-US" sz="2600" b="1" dirty="0"/>
              <a:t>Technology Skill:</a:t>
            </a:r>
            <a:br>
              <a:rPr lang="en-US" sz="2600" b="1" dirty="0"/>
            </a:br>
            <a:r>
              <a:rPr lang="en-US" sz="2600" b="1" dirty="0"/>
              <a:t>For the Infographic, follow the rubric…. Option #2</a:t>
            </a:r>
            <a:br>
              <a:rPr lang="en-US" sz="2600" b="1" dirty="0"/>
            </a:br>
            <a:r>
              <a:rPr lang="en-US" sz="2600" b="1" dirty="0"/>
              <a:t> </a:t>
            </a:r>
            <a:br>
              <a:rPr lang="en-US" sz="2600" b="1" dirty="0"/>
            </a:br>
            <a:br>
              <a:rPr lang="en-US" sz="2600" b="1" dirty="0"/>
            </a:br>
            <a:endParaRPr sz="2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E670D-0205-0A4C-83B9-2ADAA01A114A}"/>
              </a:ext>
            </a:extLst>
          </p:cNvPr>
          <p:cNvSpPr txBox="1"/>
          <p:nvPr/>
        </p:nvSpPr>
        <p:spPr>
          <a:xfrm>
            <a:off x="6604394" y="1910030"/>
            <a:ext cx="2251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Short description of pros and cons in your website</a:t>
            </a: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16FB162-8D8A-364E-A58B-8515D73C0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9" y="945817"/>
            <a:ext cx="2619420" cy="41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0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94421" y="379323"/>
            <a:ext cx="8955157" cy="178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What you’ll make for this Core </a:t>
            </a:r>
            <a:r>
              <a:rPr lang="en-US" sz="2600" b="1" dirty="0"/>
              <a:t>Technology Skill: </a:t>
            </a:r>
            <a:br>
              <a:rPr lang="en-US" sz="2600" b="1" dirty="0"/>
            </a:br>
            <a:r>
              <a:rPr lang="en-US" sz="2600" b="1" dirty="0"/>
              <a:t>1. One infographic….AND </a:t>
            </a:r>
            <a:br>
              <a:rPr lang="en-US" sz="2600" b="1" dirty="0"/>
            </a:br>
            <a:r>
              <a:rPr lang="en-US" sz="2600" b="1" dirty="0"/>
              <a:t>2. </a:t>
            </a:r>
            <a:r>
              <a:rPr lang="en-US" sz="2600" b="1" u="sng" dirty="0"/>
              <a:t>One Meme </a:t>
            </a:r>
            <a:r>
              <a:rPr lang="en-US" sz="2600" b="1" i="1" u="sng" dirty="0"/>
              <a:t>or </a:t>
            </a:r>
            <a:r>
              <a:rPr lang="en-US" sz="2600" b="1" u="sng" dirty="0"/>
              <a:t>GIF (that you create, </a:t>
            </a:r>
            <a:r>
              <a:rPr lang="en-US" sz="2600" b="1" i="1" u="sng"/>
              <a:t>not</a:t>
            </a:r>
            <a:r>
              <a:rPr lang="en-US" sz="2600" b="1" u="sng"/>
              <a:t> share)</a:t>
            </a:r>
            <a:br>
              <a:rPr lang="en-US" sz="2600" b="1" dirty="0"/>
            </a:br>
            <a:endParaRPr sz="2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81DC5-6DFC-A546-A757-D24F97B4CF9B}"/>
              </a:ext>
            </a:extLst>
          </p:cNvPr>
          <p:cNvSpPr txBox="1"/>
          <p:nvPr/>
        </p:nvSpPr>
        <p:spPr>
          <a:xfrm>
            <a:off x="0" y="2167003"/>
            <a:ext cx="86304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For the Meme or GIF, you do NOT need to follow the rubric. Rather, create a Meme or GIF that could be used for your future classroom.</a:t>
            </a:r>
            <a:br>
              <a:rPr lang="en-US" sz="2600" b="1" dirty="0"/>
            </a:br>
            <a:r>
              <a:rPr lang="en-US" sz="2600" b="1" dirty="0"/>
              <a:t> </a:t>
            </a:r>
            <a:br>
              <a:rPr lang="en-US" sz="2600" b="1" dirty="0"/>
            </a:b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24327-6305-8342-89A5-2C1C1EB318BD}"/>
              </a:ext>
            </a:extLst>
          </p:cNvPr>
          <p:cNvSpPr txBox="1"/>
          <p:nvPr/>
        </p:nvSpPr>
        <p:spPr>
          <a:xfrm>
            <a:off x="0" y="3717736"/>
            <a:ext cx="8630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Make sure your Meme and GIF are linked to your website.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169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76098BB6-3F2B-3168-B9AD-1D8960C50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642938"/>
          </a:xfrm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Riddles from Annie Moos</a:t>
            </a:r>
          </a:p>
        </p:txBody>
      </p:sp>
      <p:sp>
        <p:nvSpPr>
          <p:cNvPr id="66562" name="Content Placeholder 1">
            <a:extLst>
              <a:ext uri="{FF2B5EF4-FFF2-40B4-BE49-F238E27FC236}">
                <a16:creationId xmlns:a16="http://schemas.microsoft.com/office/drawing/2014/main" id="{0D90EEEE-0466-E7C7-8BD5-057ACEA06D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155424"/>
            <a:ext cx="6858000" cy="8334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rgbClr val="0C0B06"/>
                </a:solidFill>
                <a:latin typeface="basic"/>
                <a:ea typeface="ＭＳ Ｐゴシック" panose="020B0600070205080204" pitchFamily="34" charset="-128"/>
              </a:rPr>
              <a:t>Which word in the dictionary is spelled incorrectly?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243E887-8DB6-1DAC-1FF9-2458699B00D1}"/>
              </a:ext>
            </a:extLst>
          </p:cNvPr>
          <p:cNvSpPr txBox="1">
            <a:spLocks/>
          </p:cNvSpPr>
          <p:nvPr/>
        </p:nvSpPr>
        <p:spPr bwMode="auto">
          <a:xfrm>
            <a:off x="3425429" y="2758678"/>
            <a:ext cx="2336006" cy="8334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-109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dirty="0"/>
              <a:t>Incorrectly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A09A2DD0-3D89-E661-FC8C-077E58AF4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38"/>
          </a:xfrm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en-US" sz="4000" dirty="0">
                <a:ea typeface="ＭＳ Ｐゴシック" panose="020B0600070205080204" pitchFamily="34" charset="-128"/>
              </a:rPr>
              <a:t>Riddles from Annie Moos</a:t>
            </a:r>
          </a:p>
        </p:txBody>
      </p:sp>
      <p:sp>
        <p:nvSpPr>
          <p:cNvPr id="67586" name="Content Placeholder 1">
            <a:extLst>
              <a:ext uri="{FF2B5EF4-FFF2-40B4-BE49-F238E27FC236}">
                <a16:creationId xmlns:a16="http://schemas.microsoft.com/office/drawing/2014/main" id="{B4BADC00-582A-6C98-C404-C801CCB012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84086" y="757237"/>
            <a:ext cx="5100638" cy="8334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 am an odd number. Take away a letter and I become even. What number am I?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BEAF621-EBDD-9791-4BF4-D43DD116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128" y="2924589"/>
            <a:ext cx="1701404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altLang="en-US" dirty="0"/>
              <a:t>Seven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8E4AA837-A12A-81E0-193F-96AFE250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571750"/>
            <a:ext cx="16859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161839">
            <a:off x="714366" y="1180480"/>
            <a:ext cx="764346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few essential reminders for all core </a:t>
            </a:r>
            <a:r>
              <a:rPr lang="en-US" dirty="0"/>
              <a:t>technology</a:t>
            </a:r>
            <a:r>
              <a:rPr lang="en" dirty="0"/>
              <a:t> items:</a:t>
            </a:r>
            <a:endParaRPr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1052050" y="1815250"/>
            <a:ext cx="6968100" cy="30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×"/>
            </a:pPr>
            <a:r>
              <a:rPr lang="en" sz="2400" dirty="0"/>
              <a:t>Stretch yourselves when you explore </a:t>
            </a:r>
            <a:r>
              <a:rPr lang="en-US" sz="2400" dirty="0"/>
              <a:t>c</a:t>
            </a:r>
            <a:r>
              <a:rPr lang="en" sz="2400" dirty="0"/>
              <a:t>ore </a:t>
            </a:r>
            <a:r>
              <a:rPr lang="en-US" sz="2400" dirty="0"/>
              <a:t>technology </a:t>
            </a:r>
            <a:r>
              <a:rPr lang="en" sz="2400" dirty="0"/>
              <a:t>categories</a:t>
            </a:r>
            <a:r>
              <a:rPr lang="en-US" sz="2400" dirty="0"/>
              <a:t> throughout the semester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×"/>
            </a:pPr>
            <a:r>
              <a:rPr lang="en" sz="2400" dirty="0"/>
              <a:t>Use the </a:t>
            </a:r>
            <a:r>
              <a:rPr lang="en" sz="2400" u="sng" dirty="0">
                <a:solidFill>
                  <a:schemeClr val="hlink"/>
                </a:solidFill>
                <a:hlinkClick r:id="rId3"/>
              </a:rPr>
              <a:t>rubric</a:t>
            </a:r>
            <a:r>
              <a:rPr lang="mr-IN" sz="2400" dirty="0"/>
              <a:t>…</a:t>
            </a:r>
            <a:r>
              <a:rPr lang="en-US" sz="2400" dirty="0"/>
              <a:t>.</a:t>
            </a:r>
            <a:r>
              <a:rPr lang="en" sz="2400" dirty="0"/>
              <a:t>every time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×"/>
            </a:pPr>
            <a:r>
              <a:rPr lang="en" sz="2400" dirty="0"/>
              <a:t>Add each new app you select, for each new category, somewhere on your website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×"/>
            </a:pPr>
            <a:r>
              <a:rPr lang="en" sz="2400" dirty="0"/>
              <a:t>Test to make sure your links work!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ctrTitle"/>
          </p:nvPr>
        </p:nvSpPr>
        <p:spPr>
          <a:xfrm>
            <a:off x="2184074" y="1353974"/>
            <a:ext cx="5435925" cy="162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000" b="1" dirty="0"/>
              <a:t>Presentations + Infographics</a:t>
            </a:r>
            <a:r>
              <a:rPr lang="en" sz="2000" dirty="0"/>
              <a:t> 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" sz="2000" dirty="0"/>
              <a:t>Slides” or “Notes” -- visual ways to share information with others </a:t>
            </a:r>
            <a:endParaRPr sz="2000" dirty="0"/>
          </a:p>
        </p:txBody>
      </p:sp>
      <p:sp>
        <p:nvSpPr>
          <p:cNvPr id="71" name="Google Shape;71;p11"/>
          <p:cNvSpPr txBox="1"/>
          <p:nvPr/>
        </p:nvSpPr>
        <p:spPr>
          <a:xfrm>
            <a:off x="2790425" y="2983831"/>
            <a:ext cx="36486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niglet"/>
                <a:ea typeface="Sniglet"/>
                <a:cs typeface="Sniglet"/>
                <a:sym typeface="Sniglet"/>
              </a:rPr>
              <a:t>EDU 241</a:t>
            </a:r>
            <a:endParaRPr sz="24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0DEA31-777E-DC42-AAB1-8DFABBAF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 descr="A pile of trash on a beach&#10;&#10;Description automatically generated with low confidence">
            <a:extLst>
              <a:ext uri="{FF2B5EF4-FFF2-40B4-BE49-F238E27FC236}">
                <a16:creationId xmlns:a16="http://schemas.microsoft.com/office/drawing/2014/main" id="{89264259-4634-E74C-9534-C14C26A2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4" name="Picture 3" descr="A pile of trash on a beach&#10;&#10;Description automatically generated with low confidence">
            <a:extLst>
              <a:ext uri="{FF2B5EF4-FFF2-40B4-BE49-F238E27FC236}">
                <a16:creationId xmlns:a16="http://schemas.microsoft.com/office/drawing/2014/main" id="{074DB155-E9E5-824B-97F8-B0F07108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65" y="821693"/>
            <a:ext cx="4307384" cy="3680859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FE445C-496B-C945-B672-9675144C6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7" y="821692"/>
            <a:ext cx="4679048" cy="36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8750"/>
      </p:ext>
    </p:extLst>
  </p:cSld>
  <p:clrMapOvr>
    <a:masterClrMapping/>
  </p:clrMapOvr>
</p:sld>
</file>

<file path=ppt/theme/theme1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7A868B"/>
      </a:dk2>
      <a:lt2>
        <a:srgbClr val="D5DEE2"/>
      </a:lt2>
      <a:accent1>
        <a:srgbClr val="FF4026"/>
      </a:accent1>
      <a:accent2>
        <a:srgbClr val="FFA300"/>
      </a:accent2>
      <a:accent3>
        <a:srgbClr val="FAD900"/>
      </a:accent3>
      <a:accent4>
        <a:srgbClr val="A6CD02"/>
      </a:accent4>
      <a:accent5>
        <a:srgbClr val="35C4CA"/>
      </a:accent5>
      <a:accent6>
        <a:srgbClr val="00A7E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708</Words>
  <Application>Microsoft Macintosh PowerPoint</Application>
  <PresentationFormat>On-screen Show (16:9)</PresentationFormat>
  <Paragraphs>72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Bangers</vt:lpstr>
      <vt:lpstr>ＭＳ Ｐゴシック</vt:lpstr>
      <vt:lpstr>Proxima Nova</vt:lpstr>
      <vt:lpstr>Sniglet</vt:lpstr>
      <vt:lpstr>Arial</vt:lpstr>
      <vt:lpstr>basic</vt:lpstr>
      <vt:lpstr>Charter</vt:lpstr>
      <vt:lpstr>Wingdings</vt:lpstr>
      <vt:lpstr>Jachimo template</vt:lpstr>
      <vt:lpstr>Riddles from Annie Moos</vt:lpstr>
      <vt:lpstr>Riddles from Annie Moos</vt:lpstr>
      <vt:lpstr>Riddles from Annie Moos</vt:lpstr>
      <vt:lpstr>Riddles from Annie Moos</vt:lpstr>
      <vt:lpstr>A few essential reminders for all core technology items:</vt:lpstr>
      <vt:lpstr>Presentations + Infographics  “Slides” or “Notes” -- visual ways to share information with others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Memes</vt:lpstr>
      <vt:lpstr>What is a meme?</vt:lpstr>
      <vt:lpstr>Memes for the classroom: Teacher creates memes to for classroom rules</vt:lpstr>
      <vt:lpstr>Memes for the classroom: Teacher creates memes for classroom rules</vt:lpstr>
      <vt:lpstr>Memes for the classroom: Teacher creates memes to review rules grammar</vt:lpstr>
      <vt:lpstr>Memes for the classroom: students create memes to review rules (math)</vt:lpstr>
      <vt:lpstr>Apps for both Meme &amp; GIF-making abound:</vt:lpstr>
      <vt:lpstr>Pintrist inspiration:</vt:lpstr>
      <vt:lpstr>What you’ll make for this Core Technology Skill:  1. One infographic….AND  2. One Meme or GIF (that you create) </vt:lpstr>
      <vt:lpstr>What you’ll make for this Core Technology Skill: For the Infographic, follow the rubric…. Option #1    </vt:lpstr>
      <vt:lpstr>What you’ll make for this Core Technology Skill: For the Infographic, follow the rubric…. Option #2    </vt:lpstr>
      <vt:lpstr>What you’ll make for this Core Technology Skill: For the Infographic, follow the rubric…. Option #2    </vt:lpstr>
      <vt:lpstr>What you’ll make for this Core Technology Skill:  1. One infographic….AND  2. One Meme or GIF (that you create, not share)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Presentations+</dc:title>
  <cp:lastModifiedBy>Daniel Moos</cp:lastModifiedBy>
  <cp:revision>36</cp:revision>
  <dcterms:modified xsi:type="dcterms:W3CDTF">2025-08-07T19:13:47Z</dcterms:modified>
</cp:coreProperties>
</file>