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23"/>
  </p:notesMasterIdLst>
  <p:sldIdLst>
    <p:sldId id="257" r:id="rId3"/>
    <p:sldId id="279" r:id="rId4"/>
    <p:sldId id="258" r:id="rId5"/>
    <p:sldId id="259" r:id="rId6"/>
    <p:sldId id="278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4" r:id="rId19"/>
    <p:sldId id="273" r:id="rId20"/>
    <p:sldId id="275" r:id="rId21"/>
    <p:sldId id="276" r:id="rId22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24"/>
      <p:bold r:id="rId25"/>
      <p:italic r:id="rId26"/>
      <p:boldItalic r:id="rId27"/>
    </p:embeddedFont>
    <p:embeddedFont>
      <p:font typeface="EB Garamond" pitchFamily="2" charset="0"/>
      <p:regular r:id="rId28"/>
      <p:bold r:id="rId29"/>
      <p:italic r:id="rId30"/>
      <p:boldItalic r:id="rId31"/>
    </p:embeddedFont>
    <p:embeddedFont>
      <p:font typeface="Garamond" panose="02020404030301010803" pitchFamily="18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94710"/>
  </p:normalViewPr>
  <p:slideViewPr>
    <p:cSldViewPr snapToGrid="0">
      <p:cViewPr varScale="1">
        <p:scale>
          <a:sx n="128" d="100"/>
          <a:sy n="128" d="100"/>
        </p:scale>
        <p:origin x="176" y="5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16221be29_2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g416221be29_2_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g416221be29_2_8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416b0cfc1a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g416b0cfc1a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g416b0cfc1a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416221be29_2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g416221be29_2_1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g416221be29_2_1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416221be29_2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g416221be29_2_1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g416221be29_2_18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416221be29_2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g416221be29_2_1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g416221be29_2_18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416221be29_2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8" name="Google Shape;288;g416221be29_2_2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g416221be29_2_20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416221be29_2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g416221be29_2_1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g416221be29_2_19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416221be29_2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g416221be29_2_2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g416221be29_2_2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416221be29_2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9" name="Google Shape;299;g416221be29_2_2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g416221be29_2_2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416221be29_2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0" name="Google Shape;320;g416221be29_2_2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g416221be29_2_2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416221be29_2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0" name="Google Shape;330;g416221be29_2_2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g416221be29_2_2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>
          <a:extLst>
            <a:ext uri="{FF2B5EF4-FFF2-40B4-BE49-F238E27FC236}">
              <a16:creationId xmlns:a16="http://schemas.microsoft.com/office/drawing/2014/main" id="{80D45B86-3C2E-6A13-F526-7E938158FB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16221be29_2_82:notes">
            <a:extLst>
              <a:ext uri="{FF2B5EF4-FFF2-40B4-BE49-F238E27FC236}">
                <a16:creationId xmlns:a16="http://schemas.microsoft.com/office/drawing/2014/main" id="{6CEC14CF-274C-54DB-B114-470BEDA0CC7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g416221be29_2_82:notes">
            <a:extLst>
              <a:ext uri="{FF2B5EF4-FFF2-40B4-BE49-F238E27FC236}">
                <a16:creationId xmlns:a16="http://schemas.microsoft.com/office/drawing/2014/main" id="{6F847923-24CA-20DE-6522-CA06233A0A5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g416221be29_2_82:notes">
            <a:extLst>
              <a:ext uri="{FF2B5EF4-FFF2-40B4-BE49-F238E27FC236}">
                <a16:creationId xmlns:a16="http://schemas.microsoft.com/office/drawing/2014/main" id="{F1694D38-2986-20F9-7C03-F98E17EF356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1448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477bdd6b4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g477bdd6b41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g477bdd6b41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16221be29_2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416221be29_2_2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g416221be29_2_2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416221be29_2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g416221be29_2_1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0" u="none" strike="noStrike" cap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74" name="Google Shape;174;g416221be29_2_1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416221be29_2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g416221be29_2_1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416221be29_2_1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416b0cfc1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g416b0cfc1a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g416b0cfc1a_0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416b0cfc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g416b0cfc1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g416b0cfc1a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416b0cfc1a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g416b0cfc1a_0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g416b0cfc1a_0_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owl.english.purdue.edu/owl/resource/543/02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candidcareer.com/myplaylist.php?playlist=576&amp;shared=GustavusAdolphus&amp;uid=432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https://www.jobscan.co/lp/ats-wrapper-2?utm_term=jobscan&amp;utm_campaign=Brand&amp;utm_source=adwords&amp;utm_medium=ppc&amp;hsa_acc=6653739431&amp;hsa_cam=13543830640&amp;hsa_grp=124066336456&amp;hsa_ad=566989979405&amp;hsa_src=g&amp;hsa_tgt=kwd-329216966316&amp;hsa_kw=jobscan&amp;hsa_mt=e&amp;hsa_net=adwords&amp;hsa_ver=3&amp;gad=1&amp;gclid=Cj0KCQjw4bipBhCyARIsAFsieCzW3B625bG9YnMzkO8kIiRw68nF8H5jdFAyzioZQV3cIaH0xT7dsNQaAodSEALw_wcB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endParaRPr sz="4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26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9" y="11952"/>
            <a:ext cx="914129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6"/>
          <p:cNvSpPr txBox="1"/>
          <p:nvPr/>
        </p:nvSpPr>
        <p:spPr>
          <a:xfrm>
            <a:off x="1257300" y="160172"/>
            <a:ext cx="6858000" cy="13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Garamond"/>
              <a:buNone/>
            </a:pPr>
            <a:r>
              <a:rPr lang="en-US" sz="360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Before we start class…</a:t>
            </a:r>
            <a:endParaRPr sz="3600"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1" name="Google Shape;141;p26"/>
          <p:cNvSpPr txBox="1"/>
          <p:nvPr/>
        </p:nvSpPr>
        <p:spPr>
          <a:xfrm>
            <a:off x="1143000" y="1671017"/>
            <a:ext cx="6858000" cy="1519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" sz="2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Tell us something good! </a:t>
            </a:r>
          </a:p>
          <a:p>
            <a: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" sz="2400" i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Share something good or positive that is happening your life right now. </a:t>
            </a:r>
            <a:endParaRPr lang="en" sz="2400" i="1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Google Shape;141;p26">
            <a:extLst>
              <a:ext uri="{FF2B5EF4-FFF2-40B4-BE49-F238E27FC236}">
                <a16:creationId xmlns:a16="http://schemas.microsoft.com/office/drawing/2014/main" id="{0C438B2A-0CB6-7B12-0928-56C3CCE7F6F7}"/>
              </a:ext>
            </a:extLst>
          </p:cNvPr>
          <p:cNvSpPr txBox="1"/>
          <p:nvPr/>
        </p:nvSpPr>
        <p:spPr>
          <a:xfrm>
            <a:off x="1257300" y="2807183"/>
            <a:ext cx="6858000" cy="1519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" sz="2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Modeling my teaching…</a:t>
            </a:r>
          </a:p>
          <a:p>
            <a: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" sz="2400" i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What is the benefit of asking students to share something good or positive that is happening </a:t>
            </a:r>
            <a:r>
              <a:rPr lang="en" sz="2400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 their lives?</a:t>
            </a:r>
            <a:endParaRPr lang="en" sz="2400" i="1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endParaRPr sz="33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0" name="Google Shape;230;p3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marR="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31" name="Google Shape;231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129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5"/>
          <p:cNvSpPr txBox="1"/>
          <p:nvPr/>
        </p:nvSpPr>
        <p:spPr>
          <a:xfrm>
            <a:off x="2191181" y="346642"/>
            <a:ext cx="47589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Garamond"/>
              <a:buNone/>
            </a:pPr>
            <a:r>
              <a:rPr lang="en" sz="30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Education Examples</a:t>
            </a:r>
            <a:endParaRPr sz="30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3" name="Google Shape;233;p35"/>
          <p:cNvSpPr txBox="1"/>
          <p:nvPr/>
        </p:nvSpPr>
        <p:spPr>
          <a:xfrm>
            <a:off x="346725" y="925125"/>
            <a:ext cx="8447700" cy="3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1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endParaRPr sz="1900" b="0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endParaRPr sz="1900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endParaRPr sz="1900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1" indent="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1" indent="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4" name="Google Shape;234;p35"/>
          <p:cNvSpPr txBox="1"/>
          <p:nvPr/>
        </p:nvSpPr>
        <p:spPr>
          <a:xfrm>
            <a:off x="331800" y="1084550"/>
            <a:ext cx="8480400" cy="1328100"/>
          </a:xfrm>
          <a:prstGeom prst="rect">
            <a:avLst/>
          </a:prstGeom>
          <a:noFill/>
          <a:ln w="952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Bachelor of Arts, Gustavus Adolphus College, St. Peter, MN. May 2024</a:t>
            </a:r>
            <a:endParaRPr sz="17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Elementary Education Major						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GPA 3.25                </a:t>
            </a:r>
            <a:r>
              <a:rPr lang="en-US" sz="1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Dean’s List: Fall 2022, Spring 2023</a:t>
            </a:r>
            <a:endParaRPr lang="en-US" sz="2100" dirty="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35" name="Google Shape;235;p35"/>
          <p:cNvSpPr/>
          <p:nvPr/>
        </p:nvSpPr>
        <p:spPr>
          <a:xfrm>
            <a:off x="331793" y="2873127"/>
            <a:ext cx="8480400" cy="1200300"/>
          </a:xfrm>
          <a:prstGeom prst="rect">
            <a:avLst/>
          </a:prstGeom>
          <a:noFill/>
          <a:ln w="952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Gustavus Adolphus College | St. Peter, MN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Bachelor of A</a:t>
            </a:r>
            <a:r>
              <a:rPr lang="en-US" sz="1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" sz="1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ts expected May 2026</a:t>
            </a:r>
            <a:endParaRPr sz="17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Elementary Education Major</a:t>
            </a: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GPA 3.89 | Dean’s List: Spring 2021, Spring 2022</a:t>
            </a:r>
            <a:endParaRPr sz="2400" u="sng" dirty="0"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endParaRPr sz="33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42" name="Google Shape;242;p3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marR="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43" name="Google Shape;243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129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6"/>
          <p:cNvSpPr txBox="1"/>
          <p:nvPr/>
        </p:nvSpPr>
        <p:spPr>
          <a:xfrm>
            <a:off x="2191181" y="346642"/>
            <a:ext cx="47589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Garamond"/>
              <a:buNone/>
            </a:pPr>
            <a:r>
              <a:rPr lang="en" sz="30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Experience Formatting</a:t>
            </a:r>
            <a:endParaRPr sz="30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5" name="Google Shape;245;p36"/>
          <p:cNvSpPr txBox="1"/>
          <p:nvPr/>
        </p:nvSpPr>
        <p:spPr>
          <a:xfrm>
            <a:off x="346725" y="925125"/>
            <a:ext cx="8447700" cy="3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Char char="•"/>
            </a:pPr>
            <a:r>
              <a:rPr lang="en" sz="1800" dirty="0">
                <a:latin typeface="Cambria"/>
                <a:ea typeface="Cambria"/>
                <a:cs typeface="Cambria"/>
                <a:sym typeface="Cambria"/>
              </a:rPr>
              <a:t>Position title</a:t>
            </a:r>
            <a:endParaRPr sz="1800" dirty="0">
              <a:latin typeface="Cambria"/>
              <a:ea typeface="Cambria"/>
              <a:cs typeface="Cambria"/>
              <a:sym typeface="Cambria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Char char="•"/>
            </a:pPr>
            <a:r>
              <a:rPr lang="en" sz="1800" dirty="0">
                <a:latin typeface="Cambria"/>
                <a:ea typeface="Cambria"/>
                <a:cs typeface="Cambria"/>
                <a:sym typeface="Cambria"/>
              </a:rPr>
              <a:t>Name of the organization</a:t>
            </a:r>
            <a:endParaRPr sz="1800" dirty="0">
              <a:latin typeface="Cambria"/>
              <a:ea typeface="Cambria"/>
              <a:cs typeface="Cambria"/>
              <a:sym typeface="Cambria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Char char="•"/>
            </a:pPr>
            <a:r>
              <a:rPr lang="en" sz="1800" dirty="0">
                <a:latin typeface="Cambria"/>
                <a:ea typeface="Cambria"/>
                <a:cs typeface="Cambria"/>
                <a:sym typeface="Cambria"/>
              </a:rPr>
              <a:t>Location (City, State)</a:t>
            </a:r>
            <a:endParaRPr sz="1800" dirty="0">
              <a:latin typeface="Cambria"/>
              <a:ea typeface="Cambria"/>
              <a:cs typeface="Cambria"/>
              <a:sym typeface="Cambria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Char char="•"/>
            </a:pPr>
            <a:r>
              <a:rPr lang="en" sz="1800" dirty="0">
                <a:latin typeface="Cambria"/>
                <a:ea typeface="Cambria"/>
                <a:cs typeface="Cambria"/>
                <a:sym typeface="Cambria"/>
              </a:rPr>
              <a:t>Dates of experience (Month Year - Month Year)</a:t>
            </a:r>
            <a:endParaRPr sz="1800" dirty="0">
              <a:latin typeface="Cambria"/>
              <a:ea typeface="Cambria"/>
              <a:cs typeface="Cambria"/>
              <a:sym typeface="Cambria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Char char="•"/>
            </a:pPr>
            <a:r>
              <a:rPr lang="en" sz="1800" dirty="0">
                <a:latin typeface="Cambria"/>
                <a:ea typeface="Cambria"/>
                <a:cs typeface="Cambria"/>
                <a:sym typeface="Cambria"/>
              </a:rPr>
              <a:t>Description (2-5 bullet points). </a:t>
            </a:r>
            <a:r>
              <a:rPr lang="en" sz="1800" b="1" dirty="0">
                <a:latin typeface="Cambria"/>
                <a:ea typeface="Cambria"/>
                <a:cs typeface="Cambria"/>
                <a:sym typeface="Cambria"/>
              </a:rPr>
              <a:t>Begin with an action verb</a:t>
            </a:r>
            <a:endParaRPr sz="1800" dirty="0">
              <a:latin typeface="Cambria"/>
              <a:ea typeface="Cambria"/>
              <a:cs typeface="Cambria"/>
              <a:sym typeface="Cambria"/>
            </a:endParaRPr>
          </a:p>
          <a:p>
            <a:pPr marL="342900" marR="0" lvl="1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endParaRPr sz="1800" i="0" u="none" strike="noStrike" cap="none" dirty="0">
              <a:latin typeface="EB Garamond"/>
              <a:ea typeface="EB Garamond"/>
              <a:cs typeface="EB Garamond"/>
              <a:sym typeface="EB Garamond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endParaRPr sz="1900" dirty="0">
              <a:latin typeface="EB Garamond"/>
              <a:ea typeface="EB Garamond"/>
              <a:cs typeface="EB Garamond"/>
              <a:sym typeface="EB Garamond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endParaRPr sz="1900" dirty="0">
              <a:latin typeface="EB Garamond"/>
              <a:ea typeface="EB Garamond"/>
              <a:cs typeface="EB Garamond"/>
              <a:sym typeface="EB Garamond"/>
            </a:endParaRPr>
          </a:p>
          <a:p>
            <a:pPr marL="342900" marR="0" lvl="1" indent="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i="0" u="none" strike="noStrike" cap="none" dirty="0">
              <a:latin typeface="EB Garamond"/>
              <a:ea typeface="EB Garamond"/>
              <a:cs typeface="EB Garamond"/>
              <a:sym typeface="EB Garamond"/>
            </a:endParaRPr>
          </a:p>
          <a:p>
            <a:pPr marL="342900" marR="0" lvl="1" indent="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i="0" u="none" strike="noStrike" cap="none" dirty="0">
              <a:latin typeface="EB Garamond"/>
              <a:ea typeface="EB Garamond"/>
              <a:cs typeface="EB Garamond"/>
              <a:sym typeface="EB Garamond"/>
            </a:endParaRPr>
          </a:p>
          <a:p>
            <a:pPr marL="342900" marR="0" lvl="1" indent="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i="0" u="none" strike="noStrike" cap="none" dirty="0"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7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endParaRPr sz="4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37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3" name="Google Shape;253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129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7"/>
          <p:cNvSpPr txBox="1"/>
          <p:nvPr/>
        </p:nvSpPr>
        <p:spPr>
          <a:xfrm>
            <a:off x="2191180" y="400050"/>
            <a:ext cx="4758928" cy="532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Garamond"/>
              <a:buNone/>
            </a:pPr>
            <a:r>
              <a:rPr lang="en" sz="30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Field Experience</a:t>
            </a:r>
            <a:endParaRPr sz="30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5" name="Google Shape;255;p37"/>
          <p:cNvSpPr txBox="1"/>
          <p:nvPr/>
        </p:nvSpPr>
        <p:spPr>
          <a:xfrm>
            <a:off x="358925" y="1121966"/>
            <a:ext cx="8423400" cy="33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Teaching/Classroom Experiences</a:t>
            </a:r>
            <a:endParaRPr sz="18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685800" marR="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Student teaching</a:t>
            </a:r>
            <a:r>
              <a:rPr lang="en" sz="1800" dirty="0"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en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</a:t>
            </a:r>
            <a:r>
              <a:rPr lang="en" sz="180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racticum</a:t>
            </a:r>
            <a:r>
              <a:rPr lang="en" sz="1800" dirty="0">
                <a:latin typeface="Cambria"/>
                <a:ea typeface="Cambria"/>
                <a:cs typeface="Cambria"/>
                <a:sym typeface="Cambria"/>
              </a:rPr>
              <a:t>, j</a:t>
            </a:r>
            <a:r>
              <a:rPr lang="en" sz="180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ob shadows</a:t>
            </a:r>
            <a:endParaRPr sz="180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685800" marR="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Char char="•"/>
            </a:pPr>
            <a:r>
              <a:rPr lang="en" sz="180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Highlight experience to show variety </a:t>
            </a:r>
            <a:endParaRPr sz="1800" dirty="0">
              <a:latin typeface="Cambria"/>
              <a:ea typeface="Cambria"/>
              <a:cs typeface="Cambria"/>
              <a:sym typeface="Cambria"/>
            </a:endParaRPr>
          </a:p>
          <a:p>
            <a:pPr marL="10287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Char char="•"/>
            </a:pPr>
            <a:r>
              <a:rPr lang="en" sz="180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Differentiation of teaching methods</a:t>
            </a:r>
            <a:endParaRPr sz="1800" dirty="0">
              <a:latin typeface="Cambria"/>
              <a:ea typeface="Cambria"/>
              <a:cs typeface="Cambria"/>
              <a:sym typeface="Cambria"/>
            </a:endParaRPr>
          </a:p>
          <a:p>
            <a:pPr marL="10287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Char char="•"/>
            </a:pPr>
            <a:r>
              <a:rPr lang="en" sz="180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504 and IEP experience</a:t>
            </a:r>
            <a:endParaRPr sz="1800" dirty="0">
              <a:latin typeface="Cambria"/>
              <a:ea typeface="Cambria"/>
              <a:cs typeface="Cambria"/>
              <a:sym typeface="Cambria"/>
            </a:endParaRPr>
          </a:p>
          <a:p>
            <a:pPr marL="10287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Char char="•"/>
            </a:pPr>
            <a:r>
              <a:rPr lang="en" sz="180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Grades, schools, cities…show diversity!</a:t>
            </a:r>
            <a:endParaRPr sz="18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8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endParaRPr sz="4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38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3" name="Google Shape;263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587" y="0"/>
            <a:ext cx="914129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8"/>
          <p:cNvSpPr txBox="1"/>
          <p:nvPr/>
        </p:nvSpPr>
        <p:spPr>
          <a:xfrm>
            <a:off x="2182595" y="401240"/>
            <a:ext cx="4758928" cy="532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Garamond"/>
              <a:buNone/>
            </a:pPr>
            <a:r>
              <a:rPr lang="en" sz="30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“Work” Experience</a:t>
            </a:r>
            <a:endParaRPr sz="30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5" name="Google Shape;265;p38"/>
          <p:cNvSpPr txBox="1"/>
          <p:nvPr/>
        </p:nvSpPr>
        <p:spPr>
          <a:xfrm>
            <a:off x="342900" y="1054100"/>
            <a:ext cx="8438400" cy="37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69900" marR="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Char char="•"/>
            </a:pPr>
            <a:r>
              <a:rPr lang="en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Principals</a:t>
            </a:r>
            <a:r>
              <a:rPr lang="en" sz="180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and hiring staff want to see experience and the skills that come along with the world of work</a:t>
            </a:r>
            <a:endParaRPr sz="180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69900" marR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69900" marR="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Char char="•"/>
            </a:pPr>
            <a:r>
              <a:rPr lang="en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What are relevant skills? Where have you shown them? </a:t>
            </a:r>
            <a:endParaRPr sz="18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69900" marR="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Char char="•"/>
            </a:pPr>
            <a:r>
              <a:rPr lang="en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Does not need to be paid work! </a:t>
            </a:r>
            <a:r>
              <a:rPr lang="en" sz="180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Any work with children and young adults: childcare/nannying, Sunday School teaching, coaching, lifeguarding are a few examples</a:t>
            </a:r>
          </a:p>
          <a:p>
            <a:pPr marL="469900" marR="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Char char="•"/>
            </a:pPr>
            <a:endParaRPr lang="en" sz="180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69900" marR="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Char char="•"/>
            </a:pPr>
            <a:r>
              <a:rPr lang="en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Employment or Community Service or Leadership as names of section</a:t>
            </a:r>
            <a:endParaRPr sz="180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9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endParaRPr sz="4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39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3" name="Google Shape;273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0"/>
            <a:ext cx="914129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9"/>
          <p:cNvSpPr txBox="1"/>
          <p:nvPr/>
        </p:nvSpPr>
        <p:spPr>
          <a:xfrm>
            <a:off x="285150" y="309575"/>
            <a:ext cx="8762700" cy="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Garamond"/>
              <a:buNone/>
            </a:pPr>
            <a:r>
              <a:rPr lang="en" sz="30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Leadership, Campus / Community Involvement</a:t>
            </a:r>
            <a:endParaRPr sz="30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5" name="Google Shape;275;p39"/>
          <p:cNvSpPr txBox="1"/>
          <p:nvPr/>
        </p:nvSpPr>
        <p:spPr>
          <a:xfrm>
            <a:off x="330865" y="1151335"/>
            <a:ext cx="7670135" cy="2562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800" dirty="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00" dirty="0">
                <a:latin typeface="Cambria"/>
                <a:ea typeface="Cambria"/>
                <a:cs typeface="Cambria"/>
                <a:sym typeface="Cambria"/>
              </a:rPr>
              <a:t>Campus Involvement:</a:t>
            </a:r>
            <a:endParaRPr sz="1800" dirty="0">
              <a:latin typeface="Cambria"/>
              <a:ea typeface="Cambria"/>
              <a:cs typeface="Cambria"/>
              <a:sym typeface="Cambria"/>
            </a:endParaRPr>
          </a:p>
          <a:p>
            <a:pPr marL="685800" marR="0" lvl="1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Char char="•"/>
            </a:pPr>
            <a:r>
              <a:rPr lang="en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Student Organizations, Athletic Teams, Arts/Music</a:t>
            </a:r>
            <a:endParaRPr sz="18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685800" marR="0" lvl="1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Char char="•"/>
            </a:pPr>
            <a:r>
              <a:rPr lang="en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Depth vs. breadth</a:t>
            </a:r>
          </a:p>
          <a:p>
            <a:pPr marL="685800" marR="0" lvl="1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Char char="•"/>
            </a:pPr>
            <a:endParaRPr sz="18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Community Involvement:</a:t>
            </a:r>
            <a:endParaRPr sz="18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685800" marR="0" lvl="1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Char char="•"/>
            </a:pPr>
            <a:r>
              <a:rPr lang="en" sz="180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Volunteering</a:t>
            </a:r>
            <a:r>
              <a:rPr lang="en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80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– number of hours</a:t>
            </a:r>
            <a:r>
              <a:rPr lang="en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events held</a:t>
            </a:r>
            <a:endParaRPr sz="1800" dirty="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0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Be sure to indicate leadership roles within organizations </a:t>
            </a:r>
            <a:endParaRPr sz="180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1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1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endParaRPr sz="4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41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3" name="Google Shape;293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0"/>
            <a:ext cx="914129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41"/>
          <p:cNvSpPr txBox="1"/>
          <p:nvPr/>
        </p:nvSpPr>
        <p:spPr>
          <a:xfrm>
            <a:off x="1729198" y="481375"/>
            <a:ext cx="5682900" cy="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ramond"/>
              <a:buNone/>
            </a:pPr>
            <a:r>
              <a:rPr lang="en" sz="30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Skills and Abilities </a:t>
            </a:r>
            <a:endParaRPr sz="30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5" name="Google Shape;295;p41"/>
          <p:cNvSpPr txBox="1"/>
          <p:nvPr/>
        </p:nvSpPr>
        <p:spPr>
          <a:xfrm>
            <a:off x="379828" y="1290638"/>
            <a:ext cx="8219049" cy="2562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Shape your experiences to show you have the skills and abilities the school is looking for. </a:t>
            </a:r>
            <a:endParaRPr sz="1800"/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NACE Career Readiness Competencies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Char char="●"/>
            </a:pPr>
            <a:r>
              <a:rPr lang="en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Critical thinking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Char char="●"/>
            </a:pPr>
            <a:r>
              <a:rPr lang="en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Problem solving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Char char="●"/>
            </a:pPr>
            <a:r>
              <a:rPr lang="en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Oral and written communications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Char char="●"/>
            </a:pPr>
            <a:r>
              <a:rPr lang="en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Teamwork/collaboration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Char char="●"/>
            </a:pPr>
            <a:r>
              <a:rPr lang="en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Digital technology</a:t>
            </a:r>
            <a:endParaRPr sz="18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41"/>
          <p:cNvSpPr txBox="1"/>
          <p:nvPr/>
        </p:nvSpPr>
        <p:spPr>
          <a:xfrm>
            <a:off x="5057600" y="2246875"/>
            <a:ext cx="33717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Char char="●"/>
            </a:pPr>
            <a:r>
              <a:rPr lang="en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Leadership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Char char="●"/>
            </a:pPr>
            <a:r>
              <a:rPr lang="en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Professionalism/work ethic 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Char char="●"/>
            </a:pPr>
            <a:r>
              <a:rPr lang="en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Career management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Char char="●"/>
            </a:pPr>
            <a:r>
              <a:rPr lang="en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Global/intercultural fluency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0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endParaRPr sz="4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40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3" name="Google Shape;283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129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40"/>
          <p:cNvSpPr txBox="1"/>
          <p:nvPr/>
        </p:nvSpPr>
        <p:spPr>
          <a:xfrm>
            <a:off x="2153673" y="309563"/>
            <a:ext cx="4758900" cy="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Garamond"/>
              <a:buNone/>
            </a:pPr>
            <a:r>
              <a:rPr lang="en" sz="30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Optional Sections</a:t>
            </a:r>
            <a:endParaRPr sz="30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5" name="Google Shape;285;p40"/>
          <p:cNvSpPr txBox="1"/>
          <p:nvPr/>
        </p:nvSpPr>
        <p:spPr>
          <a:xfrm>
            <a:off x="342900" y="1145287"/>
            <a:ext cx="8380476" cy="2562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Other sections to consider if relevant: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900" marR="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Char char="•"/>
            </a:pPr>
            <a:r>
              <a:rPr lang="en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Language Skills (think: fluency)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900" marR="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Char char="•"/>
            </a:pPr>
            <a:r>
              <a:rPr lang="en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Scholarships and Awards (often under education)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900" marR="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Char char="•"/>
            </a:pPr>
            <a:r>
              <a:rPr lang="en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Research and Presentations (sometimes under education) 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3"/>
          <p:cNvSpPr txBox="1"/>
          <p:nvPr/>
        </p:nvSpPr>
        <p:spPr>
          <a:xfrm>
            <a:off x="362225" y="953850"/>
            <a:ext cx="8210400" cy="1790700"/>
          </a:xfrm>
          <a:prstGeom prst="rect">
            <a:avLst/>
          </a:prstGeom>
          <a:gradFill>
            <a:gsLst>
              <a:gs pos="0">
                <a:srgbClr val="BFBFBF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D9D9D9"/>
              </a:highlight>
            </a:endParaRPr>
          </a:p>
        </p:txBody>
      </p:sp>
      <p:sp>
        <p:nvSpPr>
          <p:cNvPr id="313" name="Google Shape;313;p43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endParaRPr sz="4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43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5" name="Google Shape;315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8" y="0"/>
            <a:ext cx="914129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43"/>
          <p:cNvSpPr txBox="1"/>
          <p:nvPr/>
        </p:nvSpPr>
        <p:spPr>
          <a:xfrm>
            <a:off x="-2708" y="309572"/>
            <a:ext cx="9144000" cy="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ramond"/>
              <a:buNone/>
            </a:pPr>
            <a:r>
              <a:rPr lang="en" sz="2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Experience Descriptions:</a:t>
            </a:r>
          </a:p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ramond"/>
              <a:buNone/>
            </a:pPr>
            <a:r>
              <a:rPr lang="en" sz="2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What do you notice about these descriptions (formatting, phrasing, </a:t>
            </a:r>
            <a:r>
              <a:rPr lang="en" sz="2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etc</a:t>
            </a:r>
            <a:r>
              <a:rPr lang="en" sz="2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)?</a:t>
            </a:r>
            <a:endParaRPr sz="2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17" name="Google Shape;317;p43"/>
          <p:cNvSpPr txBox="1"/>
          <p:nvPr/>
        </p:nvSpPr>
        <p:spPr>
          <a:xfrm>
            <a:off x="355678" y="948303"/>
            <a:ext cx="8219100" cy="3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 sz="1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Human Resources Intern                                                                  </a:t>
            </a:r>
            <a:r>
              <a:rPr lang="en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January 2015 </a:t>
            </a:r>
            <a:endParaRPr sz="1200" dirty="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 sz="1200" i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Angie’s BOOMCHICKAPOP                                                             Mankato, MN </a:t>
            </a:r>
            <a:endParaRPr sz="1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254000" marR="0" lvl="0" indent="-2413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mbria"/>
              <a:buChar char="•"/>
            </a:pPr>
            <a:r>
              <a:rPr lang="en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Worked with team of 3 interns to create a Production Operator training module that will be used for all new hires within the manufacturing facilities to increase employee retention rates </a:t>
            </a:r>
            <a:endParaRPr sz="1200" dirty="0">
              <a:latin typeface="Cambria"/>
              <a:ea typeface="Cambria"/>
              <a:cs typeface="Cambria"/>
              <a:sym typeface="Cambria"/>
            </a:endParaRPr>
          </a:p>
          <a:p>
            <a:pPr marL="254000" marR="0" lvl="0" indent="-2413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mbria"/>
              <a:buChar char="•"/>
            </a:pPr>
            <a:r>
              <a:rPr lang="en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Created an infographic to promote safety training for 200 corporate employees </a:t>
            </a:r>
            <a:endParaRPr sz="1200" dirty="0">
              <a:latin typeface="Cambria"/>
              <a:ea typeface="Cambria"/>
              <a:cs typeface="Cambria"/>
              <a:sym typeface="Cambria"/>
            </a:endParaRPr>
          </a:p>
          <a:p>
            <a:pPr marL="254000" marR="0" lvl="0" indent="-2413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mbria"/>
              <a:buChar char="•"/>
            </a:pPr>
            <a:r>
              <a:rPr lang="en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Supported candidate selection for 3 open positions, created onboarding manuals for all new employees, and participated in creating materials for the company’s wellness program </a:t>
            </a:r>
            <a:endParaRPr sz="1200" dirty="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br>
              <a:rPr lang="en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" sz="1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Gustavus Women’s Soccer                                                               St. Peter, MN </a:t>
            </a:r>
            <a:endParaRPr sz="1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 sz="1200" b="1" i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Varsity Athlete &amp; Mentor  </a:t>
            </a:r>
            <a:r>
              <a:rPr lang="en" sz="1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                                                   August 2014-Present  </a:t>
            </a:r>
            <a:endParaRPr sz="1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254000" marR="0" lvl="0" indent="-24130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mbria"/>
              <a:buChar char="•"/>
            </a:pPr>
            <a:r>
              <a:rPr lang="en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Attained a varsity letter as first year student  </a:t>
            </a:r>
            <a:endParaRPr sz="1200" dirty="0">
              <a:latin typeface="Cambria"/>
              <a:ea typeface="Cambria"/>
              <a:cs typeface="Cambria"/>
              <a:sym typeface="Cambria"/>
            </a:endParaRPr>
          </a:p>
          <a:p>
            <a:pPr marL="254000" marR="0" lvl="0" indent="-24130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mbria"/>
              <a:buChar char="•"/>
            </a:pPr>
            <a:r>
              <a:rPr lang="en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Selected as athletic mentor by Athletic Department staff to provide guidance for incoming first year teammates </a:t>
            </a:r>
            <a:endParaRPr sz="1200" dirty="0">
              <a:latin typeface="Cambria"/>
              <a:ea typeface="Cambria"/>
              <a:cs typeface="Cambria"/>
              <a:sym typeface="Cambria"/>
            </a:endParaRPr>
          </a:p>
          <a:p>
            <a:pPr marL="254000" marR="0" lvl="0" indent="-24130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mbria"/>
              <a:buChar char="•"/>
            </a:pPr>
            <a:r>
              <a:rPr lang="en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Serve as member of off-season leadership team to develop and implement team goals for upcoming seasons</a:t>
            </a:r>
            <a:endParaRPr sz="1200" dirty="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2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endParaRPr sz="4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42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4" name="Google Shape;304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8" y="0"/>
            <a:ext cx="914129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42"/>
          <p:cNvSpPr txBox="1"/>
          <p:nvPr/>
        </p:nvSpPr>
        <p:spPr>
          <a:xfrm>
            <a:off x="2191181" y="309563"/>
            <a:ext cx="4758928" cy="532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ramond"/>
              <a:buNone/>
            </a:pPr>
            <a:r>
              <a:rPr lang="en" sz="30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Experience Descriptions</a:t>
            </a:r>
            <a:endParaRPr sz="30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06" name="Google Shape;306;p42"/>
          <p:cNvSpPr txBox="1"/>
          <p:nvPr/>
        </p:nvSpPr>
        <p:spPr>
          <a:xfrm>
            <a:off x="379828" y="910829"/>
            <a:ext cx="8219049" cy="3139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Use the WHO acronym</a:t>
            </a:r>
            <a:endParaRPr sz="1800" dirty="0"/>
          </a:p>
          <a:p>
            <a:pPr marL="342900" marR="0" lvl="1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en" sz="1800" b="1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What</a:t>
            </a:r>
            <a:r>
              <a:rPr lang="en" sz="18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" sz="18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did I do?</a:t>
            </a:r>
            <a:endParaRPr sz="1800" b="1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1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en" sz="1800" b="1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How</a:t>
            </a:r>
            <a:r>
              <a:rPr lang="en" sz="18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" sz="18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did I do it?</a:t>
            </a:r>
            <a:endParaRPr sz="1800" b="1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1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en" sz="18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the </a:t>
            </a:r>
            <a:r>
              <a:rPr lang="en" sz="1800" b="1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Outcome</a:t>
            </a:r>
            <a:endParaRPr sz="1800" b="0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1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en" sz="1800" b="1" i="1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Example: </a:t>
            </a:r>
            <a:r>
              <a:rPr lang="en" sz="1800" b="0" i="1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Facilitated </a:t>
            </a:r>
            <a:r>
              <a:rPr lang="en" sz="1800" b="1" i="1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weekly</a:t>
            </a:r>
            <a:r>
              <a:rPr lang="en" sz="1800" b="0" i="1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peer-based and confidential wellbeing group coaching sessions for </a:t>
            </a:r>
            <a:r>
              <a:rPr lang="en" sz="1800" b="1" i="1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six</a:t>
            </a:r>
            <a:r>
              <a:rPr lang="en" sz="1800" b="0" i="1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students.</a:t>
            </a:r>
            <a:endParaRPr sz="1800" i="1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endParaRPr sz="1800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Use action verbs to start</a:t>
            </a:r>
            <a:r>
              <a:rPr lang="en" sz="1800" dirty="0">
                <a:ea typeface="Garamond"/>
              </a:rPr>
              <a:t>: </a:t>
            </a:r>
            <a:r>
              <a:rPr lang="en" sz="18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Purdue Owl for ideas</a:t>
            </a:r>
            <a:endParaRPr sz="1800" dirty="0"/>
          </a:p>
          <a:p>
            <a:pPr marL="342900" marR="0" lvl="1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en" sz="1800" b="0" i="0" u="sng" strike="noStrike" cap="none" dirty="0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r:id="rId4"/>
              </a:rPr>
              <a:t>https://owl.english.purdue.edu/owl/resource/543/02/</a:t>
            </a:r>
            <a:endParaRPr sz="1800" dirty="0"/>
          </a:p>
          <a:p>
            <a:pPr marL="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endParaRPr sz="4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44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5" name="Google Shape;325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8" y="0"/>
            <a:ext cx="914129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44"/>
          <p:cNvSpPr txBox="1"/>
          <p:nvPr/>
        </p:nvSpPr>
        <p:spPr>
          <a:xfrm>
            <a:off x="2191181" y="309563"/>
            <a:ext cx="4758928" cy="532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Garamond"/>
              <a:buNone/>
            </a:pPr>
            <a:r>
              <a:rPr lang="en" sz="30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 not include:</a:t>
            </a:r>
            <a:endParaRPr sz="30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27" name="Google Shape;327;p44"/>
          <p:cNvSpPr txBox="1"/>
          <p:nvPr/>
        </p:nvSpPr>
        <p:spPr>
          <a:xfrm>
            <a:off x="379003" y="948303"/>
            <a:ext cx="8219100" cy="3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marR="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Char char="●"/>
            </a:pPr>
            <a:r>
              <a:rPr lang="en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 </a:t>
            </a:r>
            <a:r>
              <a:rPr lang="en" sz="18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objective / summary</a:t>
            </a:r>
            <a:endParaRPr sz="18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Char char="○"/>
            </a:pPr>
            <a:r>
              <a:rPr lang="en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Save this information for a cover letter</a:t>
            </a:r>
          </a:p>
          <a:p>
            <a:pPr marL="9144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Char char="○"/>
            </a:pPr>
            <a:endParaRPr sz="18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Char char="●"/>
            </a:pPr>
            <a:r>
              <a:rPr lang="en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 </a:t>
            </a:r>
            <a:r>
              <a:rPr lang="en" sz="18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photo</a:t>
            </a:r>
            <a:r>
              <a:rPr lang="en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of yourself</a:t>
            </a:r>
            <a:endParaRPr sz="18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Char char="○"/>
            </a:pPr>
            <a:r>
              <a:rPr lang="en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HR policy / Text Only Readers</a:t>
            </a:r>
          </a:p>
          <a:p>
            <a:pPr marL="9144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Char char="○"/>
            </a:pPr>
            <a:endParaRPr sz="18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Char char="●"/>
            </a:pPr>
            <a:r>
              <a:rPr lang="en" sz="18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Skills</a:t>
            </a:r>
            <a:r>
              <a:rPr lang="en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that are expected of all college students</a:t>
            </a:r>
          </a:p>
          <a:p>
            <a:pPr marL="114300"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en" sz="18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>
          <a:extLst>
            <a:ext uri="{FF2B5EF4-FFF2-40B4-BE49-F238E27FC236}">
              <a16:creationId xmlns:a16="http://schemas.microsoft.com/office/drawing/2014/main" id="{A7AFC608-234D-D9E6-4FB2-09BE2B69E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>
            <a:extLst>
              <a:ext uri="{FF2B5EF4-FFF2-40B4-BE49-F238E27FC236}">
                <a16:creationId xmlns:a16="http://schemas.microsoft.com/office/drawing/2014/main" id="{C3ACE607-5B00-7F0C-82C4-1B2E58916C7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endParaRPr sz="4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26">
            <a:extLst>
              <a:ext uri="{FF2B5EF4-FFF2-40B4-BE49-F238E27FC236}">
                <a16:creationId xmlns:a16="http://schemas.microsoft.com/office/drawing/2014/main" id="{9C668BD3-6388-D9E6-624A-19941214C13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26">
            <a:extLst>
              <a:ext uri="{FF2B5EF4-FFF2-40B4-BE49-F238E27FC236}">
                <a16:creationId xmlns:a16="http://schemas.microsoft.com/office/drawing/2014/main" id="{84D518E4-7317-FE32-CAEF-BE52C0F78F6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9" y="11952"/>
            <a:ext cx="914129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6">
            <a:extLst>
              <a:ext uri="{FF2B5EF4-FFF2-40B4-BE49-F238E27FC236}">
                <a16:creationId xmlns:a16="http://schemas.microsoft.com/office/drawing/2014/main" id="{0B0A9016-4672-9C66-360D-757F09426609}"/>
              </a:ext>
            </a:extLst>
          </p:cNvPr>
          <p:cNvSpPr txBox="1"/>
          <p:nvPr/>
        </p:nvSpPr>
        <p:spPr>
          <a:xfrm>
            <a:off x="1257300" y="160172"/>
            <a:ext cx="6858000" cy="13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Garamond"/>
              <a:buNone/>
            </a:pPr>
            <a:r>
              <a:rPr lang="en" sz="360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EDU </a:t>
            </a:r>
            <a:endParaRPr sz="3600" dirty="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Garamond"/>
              <a:buNone/>
            </a:pPr>
            <a:r>
              <a:rPr lang="en" sz="3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Writing Your Best </a:t>
            </a:r>
            <a:r>
              <a:rPr lang="en" sz="360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Résumé</a:t>
            </a:r>
            <a:endParaRPr sz="3600"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1" name="Google Shape;141;p26">
            <a:extLst>
              <a:ext uri="{FF2B5EF4-FFF2-40B4-BE49-F238E27FC236}">
                <a16:creationId xmlns:a16="http://schemas.microsoft.com/office/drawing/2014/main" id="{CA8BA32D-EDF6-623C-F949-C8B0FEC26040}"/>
              </a:ext>
            </a:extLst>
          </p:cNvPr>
          <p:cNvSpPr txBox="1"/>
          <p:nvPr/>
        </p:nvSpPr>
        <p:spPr>
          <a:xfrm>
            <a:off x="1143000" y="1671017"/>
            <a:ext cx="6858000" cy="2630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42900" marR="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Raise your hand if you have recently worked on your resumé</a:t>
            </a:r>
          </a:p>
          <a:p>
            <a:pPr marL="342900" marR="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Find someone who has not written a resumé or has not recently worked on a resumé….</a:t>
            </a:r>
          </a:p>
          <a:p>
            <a:pPr marL="457200" marR="0" lvl="0" indent="-4572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arenBoth"/>
            </a:pPr>
            <a:r>
              <a:rPr lang="en" sz="240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Share your experiences writing a resumé</a:t>
            </a:r>
          </a:p>
          <a:p>
            <a:pPr marL="457200" marR="0" lvl="0" indent="-4572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arenBoth"/>
            </a:pPr>
            <a:r>
              <a:rPr lang="en" sz="2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Identify questions you have about writing resumés</a:t>
            </a:r>
            <a:endParaRPr lang="en" sz="240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28770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1022" y="0"/>
            <a:ext cx="397452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45"/>
          <p:cNvSpPr txBox="1"/>
          <p:nvPr/>
        </p:nvSpPr>
        <p:spPr>
          <a:xfrm>
            <a:off x="5950634" y="2087002"/>
            <a:ext cx="2764302" cy="48474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Example 1: Gustavus Elementary Education </a:t>
            </a:r>
            <a:r>
              <a:rPr lang="en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g</a:t>
            </a:r>
            <a:r>
              <a:rPr lang="en" sz="1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rad, 2018</a:t>
            </a:r>
            <a:endParaRPr sz="14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7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endParaRPr sz="4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7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129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7"/>
          <p:cNvSpPr txBox="1"/>
          <p:nvPr/>
        </p:nvSpPr>
        <p:spPr>
          <a:xfrm>
            <a:off x="628650" y="273848"/>
            <a:ext cx="7886700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Garamond"/>
              <a:buNone/>
            </a:pPr>
            <a:r>
              <a:rPr lang="en" sz="36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Résumé Facts</a:t>
            </a:r>
            <a:endParaRPr sz="30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1" name="Google Shape;151;p27"/>
          <p:cNvSpPr txBox="1"/>
          <p:nvPr/>
        </p:nvSpPr>
        <p:spPr>
          <a:xfrm>
            <a:off x="628650" y="1069828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8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Usually 1-page in length – teachers are the exception. </a:t>
            </a:r>
            <a:r>
              <a:rPr lang="en" sz="18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How long do you think recruiters spend looking at a resumé?</a:t>
            </a:r>
            <a:endParaRPr sz="18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mbria"/>
              <a:buChar char="●"/>
            </a:pPr>
            <a:r>
              <a:rPr lang="en" sz="1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Recruiters spend about 3-5 seconds reviewing a resume</a:t>
            </a:r>
            <a:endParaRPr sz="1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mbria"/>
              <a:buChar char="●"/>
            </a:pPr>
            <a:r>
              <a:rPr lang="en" sz="1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Hiring managers spend 3-5 minutes reviewing a resume</a:t>
            </a:r>
            <a:endParaRPr sz="1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Resumes are </a:t>
            </a:r>
            <a:r>
              <a:rPr lang="en" sz="16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persuasion papers </a:t>
            </a:r>
            <a:r>
              <a:rPr lang="en" sz="1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and  need to be relevant</a:t>
            </a:r>
            <a:endParaRPr sz="1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mbria"/>
              <a:buChar char="●"/>
            </a:pPr>
            <a:r>
              <a:rPr lang="en" sz="1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Include </a:t>
            </a:r>
            <a:r>
              <a:rPr lang="en" sz="1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  <a:hlinkClick r:id="rId4"/>
              </a:rPr>
              <a:t>keywords </a:t>
            </a:r>
            <a:r>
              <a:rPr lang="en" sz="1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that your employer is looking for (HR softwares)</a:t>
            </a:r>
            <a:endParaRPr sz="1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mbria"/>
              <a:buChar char="●"/>
            </a:pPr>
            <a:r>
              <a:rPr lang="en" sz="1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Include work experiences if they are relevant, focus on field experiences</a:t>
            </a: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mbria"/>
              <a:buChar char="●"/>
            </a:pPr>
            <a:r>
              <a:rPr lang="en" sz="1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GIVE PROOF/EVIDENCE!</a:t>
            </a:r>
            <a:endParaRPr sz="1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Resumes are your key to landing interviews</a:t>
            </a:r>
            <a:endParaRPr sz="16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b="0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endParaRPr sz="4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8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6220"/>
            <a:ext cx="914129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8"/>
          <p:cNvSpPr txBox="1"/>
          <p:nvPr/>
        </p:nvSpPr>
        <p:spPr>
          <a:xfrm>
            <a:off x="1285115" y="446089"/>
            <a:ext cx="6571060" cy="530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Garamond"/>
              <a:buNone/>
            </a:pPr>
            <a:r>
              <a:rPr lang="en" sz="30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HR Software	</a:t>
            </a:r>
            <a:endParaRPr sz="30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1" name="Google Shape;161;p28"/>
          <p:cNvSpPr txBox="1"/>
          <p:nvPr/>
        </p:nvSpPr>
        <p:spPr>
          <a:xfrm>
            <a:off x="405253" y="1045368"/>
            <a:ext cx="8330784" cy="2897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" sz="17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Mirror the </a:t>
            </a:r>
            <a:r>
              <a:rPr lang="en" sz="17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language </a:t>
            </a:r>
            <a:r>
              <a:rPr lang="en" sz="17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used in the </a:t>
            </a:r>
            <a:r>
              <a:rPr lang="en" sz="17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position description </a:t>
            </a:r>
            <a:r>
              <a:rPr lang="en" sz="17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and do </a:t>
            </a:r>
            <a:r>
              <a:rPr lang="en" sz="17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not</a:t>
            </a:r>
            <a:r>
              <a:rPr lang="en" sz="17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rely on creativity.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endParaRPr lang="en" sz="17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" sz="17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Online applicant tracking systems, Human Resources software, and even search committees are known to </a:t>
            </a:r>
            <a:r>
              <a:rPr lang="en" sz="17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scan resumes</a:t>
            </a:r>
            <a:r>
              <a:rPr lang="en" sz="17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and for </a:t>
            </a:r>
            <a:r>
              <a:rPr lang="en" sz="17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key words </a:t>
            </a:r>
            <a:r>
              <a:rPr lang="en" sz="17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and </a:t>
            </a:r>
            <a:r>
              <a:rPr lang="en" sz="17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phrases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endParaRPr lang="en" sz="1700" b="1" dirty="0">
              <a:latin typeface="Cambria"/>
              <a:ea typeface="Cambria"/>
              <a:cs typeface="Cambria"/>
              <a:sym typeface="Cambria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" sz="17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Conduct a job description/ resume audit (make word clouds of each). Do they align with your resume?</a:t>
            </a: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endParaRPr lang="en" sz="17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" sz="17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  <a:hlinkClick r:id="rId4"/>
              </a:rPr>
              <a:t>Jobscan</a:t>
            </a:r>
            <a:r>
              <a:rPr lang="en" sz="17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– scans resume and job postings for keywords</a:t>
            </a:r>
            <a:endParaRPr sz="17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44530-8B92-A066-B297-3A68687F9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Like a Hiring Manager!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2ECF95-E4C9-0AB3-AA20-85A560C890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would you look for in a teacher? (individually brainstorm characteristics and experiences)</a:t>
            </a:r>
          </a:p>
          <a:p>
            <a:pPr marL="95250" indent="0">
              <a:buNone/>
            </a:pPr>
            <a:endParaRPr lang="en-US" dirty="0"/>
          </a:p>
          <a:p>
            <a:r>
              <a:rPr lang="en-US" dirty="0"/>
              <a:t>Group share – create a master list of top characteristics and experiences </a:t>
            </a:r>
          </a:p>
          <a:p>
            <a:pPr marL="95250" indent="0">
              <a:buNone/>
            </a:pPr>
            <a:endParaRPr lang="en-US" dirty="0"/>
          </a:p>
          <a:p>
            <a:r>
              <a:rPr lang="en-US" dirty="0"/>
              <a:t>Class Share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30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endParaRPr sz="33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7" name="Google Shape;177;p3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marR="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78" name="Google Shape;178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220"/>
            <a:ext cx="914129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0"/>
          <p:cNvSpPr txBox="1"/>
          <p:nvPr/>
        </p:nvSpPr>
        <p:spPr>
          <a:xfrm>
            <a:off x="2191181" y="346642"/>
            <a:ext cx="4758928" cy="57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Garamond"/>
              <a:buNone/>
            </a:pPr>
            <a:r>
              <a:rPr lang="en" sz="30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Résumé Cautions</a:t>
            </a:r>
            <a:endParaRPr sz="3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0" name="Google Shape;180;p30"/>
          <p:cNvSpPr txBox="1"/>
          <p:nvPr/>
        </p:nvSpPr>
        <p:spPr>
          <a:xfrm>
            <a:off x="357808" y="1146572"/>
            <a:ext cx="8447863" cy="3654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17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Be cautious when using templates and color!</a:t>
            </a:r>
            <a:endParaRPr sz="17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17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596900" marR="0" lvl="1" indent="-222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mbria"/>
              <a:buChar char="•"/>
            </a:pPr>
            <a:r>
              <a:rPr lang="en" sz="17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Templates</a:t>
            </a:r>
            <a:r>
              <a:rPr lang="en" sz="170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in Word and Google Docs can download and print incorrectly with messy formatting</a:t>
            </a:r>
            <a:endParaRPr sz="170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596900" marR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7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596900" marR="0" lvl="1" indent="-222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" sz="170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Keep </a:t>
            </a:r>
            <a:r>
              <a:rPr lang="en" sz="17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 running document</a:t>
            </a:r>
            <a:r>
              <a:rPr lang="en" sz="170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that includes all experiences and copy and paste from there – useful so you won’t forget experiences, especially when applying for jobs way down the road, grad school, grants, etc. </a:t>
            </a:r>
            <a:endParaRPr sz="170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596900" marR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7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596900" marR="0" lvl="1" indent="-222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mbria"/>
              <a:buChar char="•"/>
            </a:pPr>
            <a:r>
              <a:rPr lang="en" sz="17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Always download as a </a:t>
            </a:r>
            <a:r>
              <a:rPr lang="en" sz="17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PDF</a:t>
            </a:r>
            <a:r>
              <a:rPr lang="en" sz="17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to submit</a:t>
            </a:r>
            <a:endParaRPr sz="17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1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1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1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endParaRPr sz="33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7" name="Google Shape;187;p3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marR="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88" name="Google Shape;188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129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1"/>
          <p:cNvSpPr txBox="1"/>
          <p:nvPr/>
        </p:nvSpPr>
        <p:spPr>
          <a:xfrm>
            <a:off x="2191181" y="346642"/>
            <a:ext cx="4758928" cy="57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Garamond"/>
              <a:buNone/>
            </a:pPr>
            <a:r>
              <a:rPr lang="en" sz="30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Formatting</a:t>
            </a:r>
            <a:endParaRPr sz="30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0" name="Google Shape;190;p31"/>
          <p:cNvSpPr txBox="1"/>
          <p:nvPr/>
        </p:nvSpPr>
        <p:spPr>
          <a:xfrm>
            <a:off x="346725" y="925125"/>
            <a:ext cx="8447700" cy="3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Headings between sections should be consistent:</a:t>
            </a:r>
            <a:endParaRPr sz="18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Bold print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Italics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marR="0" lvl="0" indent="-3429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Char char="●"/>
            </a:pPr>
            <a:r>
              <a:rPr lang="en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Bullets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4572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Indentations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4572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60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Font: 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marR="0" lvl="0" indent="-3429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Cambria"/>
              <a:buChar char="●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Easy to read (Times, Cambria, Arial, etc.)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●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Main content : 11-12 size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●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Section header: up to size 13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●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Name header: up to size 18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342900" marR="0" lvl="1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endParaRPr sz="19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endParaRPr sz="19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1" indent="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1" indent="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1" indent="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3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endParaRPr sz="4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33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" name="Google Shape;209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129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3"/>
          <p:cNvSpPr txBox="1"/>
          <p:nvPr/>
        </p:nvSpPr>
        <p:spPr>
          <a:xfrm>
            <a:off x="1285115" y="507605"/>
            <a:ext cx="6571200" cy="5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1" name="Google Shape;211;p33"/>
          <p:cNvSpPr txBox="1"/>
          <p:nvPr/>
        </p:nvSpPr>
        <p:spPr>
          <a:xfrm>
            <a:off x="975650" y="781778"/>
            <a:ext cx="6858000" cy="14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Cambria"/>
                <a:ea typeface="Cambria"/>
                <a:cs typeface="Cambria"/>
                <a:sym typeface="Cambria"/>
              </a:rPr>
              <a:t>First &amp; Last Name</a:t>
            </a:r>
            <a:endParaRPr sz="1800" b="1"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Cambria"/>
                <a:ea typeface="Cambria"/>
                <a:cs typeface="Cambria"/>
                <a:sym typeface="Cambria"/>
              </a:rPr>
              <a:t> Minneapolis, MN 55401 | 507-933-7575 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Cambria"/>
                <a:ea typeface="Cambria"/>
                <a:cs typeface="Cambria"/>
                <a:sym typeface="Cambria"/>
              </a:rPr>
              <a:t>johndoe@email.com | linkedin.com/in/johndoe11</a:t>
            </a:r>
            <a:endParaRPr sz="1800"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400" dirty="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12" name="Google Shape;212;p33"/>
          <p:cNvSpPr txBox="1"/>
          <p:nvPr/>
        </p:nvSpPr>
        <p:spPr>
          <a:xfrm>
            <a:off x="1794351" y="459300"/>
            <a:ext cx="5220600" cy="9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Header Examples</a:t>
            </a:r>
            <a:endParaRPr sz="30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33"/>
          <p:cNvSpPr txBox="1"/>
          <p:nvPr/>
        </p:nvSpPr>
        <p:spPr>
          <a:xfrm>
            <a:off x="975650" y="2142703"/>
            <a:ext cx="6858000" cy="14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First &amp; Last Name</a:t>
            </a:r>
            <a:endParaRPr sz="2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St. Peter, MN | 555-666-7777 | student@gustavus.edu</a:t>
            </a:r>
            <a:endParaRPr sz="2200" dirty="0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400" dirty="0"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endParaRPr sz="33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0" name="Google Shape;220;p3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marR="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21" name="Google Shape;221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129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4"/>
          <p:cNvSpPr txBox="1"/>
          <p:nvPr/>
        </p:nvSpPr>
        <p:spPr>
          <a:xfrm>
            <a:off x="2191181" y="346642"/>
            <a:ext cx="47589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Garamond"/>
              <a:buNone/>
            </a:pPr>
            <a:r>
              <a:rPr lang="en" sz="30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Education</a:t>
            </a:r>
            <a:endParaRPr sz="30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3" name="Google Shape;223;p34"/>
          <p:cNvSpPr txBox="1"/>
          <p:nvPr/>
        </p:nvSpPr>
        <p:spPr>
          <a:xfrm>
            <a:off x="346725" y="925125"/>
            <a:ext cx="8447700" cy="3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42900" lvl="0" indent="-3365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mbria"/>
              <a:buChar char="•"/>
            </a:pPr>
            <a:r>
              <a:rPr lang="en" sz="1700">
                <a:latin typeface="Cambria"/>
                <a:ea typeface="Cambria"/>
                <a:cs typeface="Cambria"/>
                <a:sym typeface="Cambria"/>
              </a:rPr>
              <a:t>Degree (Bachelor of Arts)</a:t>
            </a:r>
            <a:endParaRPr sz="1700">
              <a:latin typeface="Cambria"/>
              <a:ea typeface="Cambria"/>
              <a:cs typeface="Cambria"/>
              <a:sym typeface="Cambria"/>
            </a:endParaRPr>
          </a:p>
          <a:p>
            <a:pPr marL="342900" lvl="0" indent="-336550" algn="l" rtl="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mbria"/>
              <a:buChar char="•"/>
            </a:pPr>
            <a:r>
              <a:rPr lang="en" sz="1700">
                <a:latin typeface="Cambria"/>
                <a:ea typeface="Cambria"/>
                <a:cs typeface="Cambria"/>
                <a:sym typeface="Cambria"/>
              </a:rPr>
              <a:t>Major(s)/Minor(s)</a:t>
            </a:r>
            <a:endParaRPr sz="1700">
              <a:latin typeface="Cambria"/>
              <a:ea typeface="Cambria"/>
              <a:cs typeface="Cambria"/>
              <a:sym typeface="Cambria"/>
            </a:endParaRPr>
          </a:p>
          <a:p>
            <a:pPr marL="342900" lvl="0" indent="-336550" algn="l" rtl="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mbria"/>
              <a:buChar char="•"/>
            </a:pPr>
            <a:r>
              <a:rPr lang="en" sz="1700">
                <a:latin typeface="Cambria"/>
                <a:ea typeface="Cambria"/>
                <a:cs typeface="Cambria"/>
                <a:sym typeface="Cambria"/>
              </a:rPr>
              <a:t>Name and location (City, State) of Institution</a:t>
            </a:r>
            <a:endParaRPr sz="1700">
              <a:latin typeface="Cambria"/>
              <a:ea typeface="Cambria"/>
              <a:cs typeface="Cambria"/>
              <a:sym typeface="Cambria"/>
            </a:endParaRPr>
          </a:p>
          <a:p>
            <a:pPr marL="342900" lvl="0" indent="-336550" algn="l" rtl="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mbria"/>
              <a:buChar char="•"/>
            </a:pPr>
            <a:r>
              <a:rPr lang="en" sz="1700">
                <a:latin typeface="Cambria"/>
                <a:ea typeface="Cambria"/>
                <a:cs typeface="Cambria"/>
                <a:sym typeface="Cambria"/>
              </a:rPr>
              <a:t>Graduation date (Month Year)</a:t>
            </a:r>
            <a:endParaRPr sz="1700">
              <a:latin typeface="Cambria"/>
              <a:ea typeface="Cambria"/>
              <a:cs typeface="Cambria"/>
              <a:sym typeface="Cambria"/>
            </a:endParaRPr>
          </a:p>
          <a:p>
            <a:pPr marL="342900" lvl="0" indent="-336550" algn="l" rtl="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mbria"/>
              <a:buChar char="•"/>
            </a:pPr>
            <a:r>
              <a:rPr lang="en" sz="1700">
                <a:latin typeface="Cambria"/>
                <a:ea typeface="Cambria"/>
                <a:cs typeface="Cambria"/>
                <a:sym typeface="Cambria"/>
              </a:rPr>
              <a:t>GPA (major or overall, specify) – if greater than 3.0  - OPTIONAL</a:t>
            </a:r>
            <a:endParaRPr sz="1700">
              <a:latin typeface="Cambria"/>
              <a:ea typeface="Cambria"/>
              <a:cs typeface="Cambria"/>
              <a:sym typeface="Cambria"/>
            </a:endParaRPr>
          </a:p>
          <a:p>
            <a:pPr marL="342900" lvl="0" indent="-336550" algn="l" rtl="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mbria"/>
              <a:buChar char="•"/>
            </a:pPr>
            <a:r>
              <a:rPr lang="en" sz="1700">
                <a:latin typeface="Cambria"/>
                <a:ea typeface="Cambria"/>
                <a:cs typeface="Cambria"/>
                <a:sym typeface="Cambria"/>
              </a:rPr>
              <a:t>Also include where relevant: </a:t>
            </a:r>
            <a:endParaRPr sz="1700"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36550" algn="l" rtl="0">
              <a:spcBef>
                <a:spcPts val="400"/>
              </a:spcBef>
              <a:spcAft>
                <a:spcPts val="0"/>
              </a:spcAft>
              <a:buSzPts val="1700"/>
              <a:buFont typeface="Cambria"/>
              <a:buChar char="○"/>
            </a:pPr>
            <a:r>
              <a:rPr lang="en" sz="1700">
                <a:latin typeface="Cambria"/>
                <a:ea typeface="Cambria"/>
                <a:cs typeface="Cambria"/>
                <a:sym typeface="Cambria"/>
              </a:rPr>
              <a:t>Study Abroad</a:t>
            </a:r>
            <a:endParaRPr sz="1700"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36550" algn="l" rtl="0">
              <a:spcBef>
                <a:spcPts val="400"/>
              </a:spcBef>
              <a:spcAft>
                <a:spcPts val="0"/>
              </a:spcAft>
              <a:buSzPts val="1700"/>
              <a:buFont typeface="Cambria"/>
              <a:buChar char="○"/>
            </a:pPr>
            <a:r>
              <a:rPr lang="en" sz="1700">
                <a:latin typeface="Cambria"/>
                <a:ea typeface="Cambria"/>
                <a:cs typeface="Cambria"/>
                <a:sym typeface="Cambria"/>
              </a:rPr>
              <a:t>Academic Honors</a:t>
            </a:r>
            <a:endParaRPr sz="1700"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36550" algn="l" rtl="0">
              <a:spcBef>
                <a:spcPts val="400"/>
              </a:spcBef>
              <a:spcAft>
                <a:spcPts val="0"/>
              </a:spcAft>
              <a:buSzPts val="1700"/>
              <a:buFont typeface="Cambria"/>
              <a:buChar char="○"/>
            </a:pPr>
            <a:r>
              <a:rPr lang="en" sz="1700">
                <a:latin typeface="Cambria"/>
                <a:ea typeface="Cambria"/>
                <a:cs typeface="Cambria"/>
                <a:sym typeface="Cambria"/>
              </a:rPr>
              <a:t>Awards</a:t>
            </a:r>
            <a:endParaRPr sz="1700"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36550" algn="l" rtl="0">
              <a:spcBef>
                <a:spcPts val="400"/>
              </a:spcBef>
              <a:spcAft>
                <a:spcPts val="0"/>
              </a:spcAft>
              <a:buSzPts val="1700"/>
              <a:buFont typeface="Cambria"/>
              <a:buChar char="○"/>
            </a:pPr>
            <a:r>
              <a:rPr lang="en" sz="1700">
                <a:latin typeface="Cambria"/>
                <a:ea typeface="Cambria"/>
                <a:cs typeface="Cambria"/>
                <a:sym typeface="Cambria"/>
              </a:rPr>
              <a:t>Scholarships</a:t>
            </a:r>
            <a:endParaRPr sz="1500">
              <a:latin typeface="Cambria"/>
              <a:ea typeface="Cambria"/>
              <a:cs typeface="Cambria"/>
              <a:sym typeface="Cambria"/>
            </a:endParaRPr>
          </a:p>
          <a:p>
            <a:pPr marL="342900" marR="0" lvl="1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endParaRPr sz="19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endParaRPr sz="19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1" indent="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1" indent="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1" indent="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2995</TotalTime>
  <Words>1107</Words>
  <Application>Microsoft Macintosh PowerPoint</Application>
  <PresentationFormat>On-screen Show (16:9)</PresentationFormat>
  <Paragraphs>206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Calibri</vt:lpstr>
      <vt:lpstr>EB Garamond</vt:lpstr>
      <vt:lpstr>Garamond</vt:lpstr>
      <vt:lpstr>Arial</vt:lpstr>
      <vt:lpstr>Cambria</vt:lpstr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Think Like a Hiring Manager!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Cynthia Favre</dc:creator>
  <cp:lastModifiedBy>Daniel Moos</cp:lastModifiedBy>
  <cp:revision>17</cp:revision>
  <dcterms:modified xsi:type="dcterms:W3CDTF">2025-08-07T19:18:28Z</dcterms:modified>
</cp:coreProperties>
</file>