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17" r:id="rId2"/>
    <p:sldId id="277" r:id="rId3"/>
    <p:sldId id="31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2" r:id="rId16"/>
    <p:sldId id="320" r:id="rId17"/>
    <p:sldId id="276" r:id="rId18"/>
    <p:sldId id="268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6"/>
    <p:restoredTop sz="93188"/>
  </p:normalViewPr>
  <p:slideViewPr>
    <p:cSldViewPr snapToGrid="0" snapToObjects="1">
      <p:cViewPr varScale="1">
        <p:scale>
          <a:sx n="88" d="100"/>
          <a:sy n="88" d="100"/>
        </p:scale>
        <p:origin x="1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10A4-20FA-1E4D-98CF-99B30FC4048D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78E01-0921-1849-8D86-FB0EB913A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267OgA7sXk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perdocs.co/blog/posts/samples-of-hyperdocs-for-every-subject" TargetMode="External"/><Relationship Id="rId2" Type="http://schemas.openxmlformats.org/officeDocument/2006/relationships/hyperlink" Target="https://hyperdocs.co/fin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-heart-edu.com/hyperdocs-templat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A4930A67-2473-EE1B-E054-FFDD722E8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0" y="104775"/>
            <a:ext cx="82550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3600" dirty="0"/>
              <a:t>Questions from Annie Moos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4059315-2534-2B72-DA6D-BB06B49A7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5784" y="1171575"/>
            <a:ext cx="90678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000000"/>
                </a:solidFill>
                <a:latin typeface="Charter" panose="02040503050506020203" pitchFamily="18" charset="0"/>
              </a:rPr>
              <a:t>Choose one to answer….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75DA46-5AF4-99C2-8A22-5C9FF303E107}"/>
              </a:ext>
            </a:extLst>
          </p:cNvPr>
          <p:cNvSpPr txBox="1">
            <a:spLocks/>
          </p:cNvSpPr>
          <p:nvPr/>
        </p:nvSpPr>
        <p:spPr bwMode="auto">
          <a:xfrm>
            <a:off x="1524000" y="3105152"/>
            <a:ext cx="9129584" cy="15430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600" dirty="0"/>
              <a:t>If a genie grants you one wish, what do you wish for you and why?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09AA57E-464E-7C92-AF49-8BD5082E4090}"/>
              </a:ext>
            </a:extLst>
          </p:cNvPr>
          <p:cNvSpPr txBox="1">
            <a:spLocks/>
          </p:cNvSpPr>
          <p:nvPr/>
        </p:nvSpPr>
        <p:spPr bwMode="auto">
          <a:xfrm>
            <a:off x="1538416" y="4432840"/>
            <a:ext cx="9144000" cy="13906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600" dirty="0"/>
              <a:t>If you could pick </a:t>
            </a:r>
            <a:r>
              <a:rPr lang="en-US" sz="2600"/>
              <a:t>up one new </a:t>
            </a:r>
            <a:r>
              <a:rPr lang="en-US" sz="2600" dirty="0"/>
              <a:t>skill instantly, what would it be and why?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46CB456-A54D-A347-03A2-31CD530DEF81}"/>
              </a:ext>
            </a:extLst>
          </p:cNvPr>
          <p:cNvSpPr txBox="1">
            <a:spLocks/>
          </p:cNvSpPr>
          <p:nvPr/>
        </p:nvSpPr>
        <p:spPr bwMode="auto">
          <a:xfrm>
            <a:off x="1524001" y="189329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600" dirty="0"/>
              <a:t>If you could be any animal, what animal and 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28DBE-A5AC-6498-04F8-EDFDA820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71A1-9DBC-5735-3020-525E7019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The Pedagogical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CFCE0-EB9F-B082-CBD9-7C0113CA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Key Idea:</a:t>
            </a:r>
            <a:r>
              <a:rPr lang="en-US" sz="3200" dirty="0"/>
              <a:t> Technology is a </a:t>
            </a:r>
            <a:r>
              <a:rPr lang="en-US" sz="3200" b="1" dirty="0"/>
              <a:t>means</a:t>
            </a:r>
            <a:r>
              <a:rPr lang="en-US" sz="3200" dirty="0"/>
              <a:t>, not an </a:t>
            </a:r>
            <a:r>
              <a:rPr lang="en-US" sz="3200" b="1" dirty="0"/>
              <a:t>end</a:t>
            </a:r>
            <a:r>
              <a:rPr lang="en-US" sz="3200" dirty="0"/>
              <a:t>. The question is not "What can this tool do?" but </a:t>
            </a:r>
            <a:r>
              <a:rPr lang="en-US" sz="3200" b="1" dirty="0"/>
              <a:t>"How does this tool help my students meet the learning objective?”</a:t>
            </a:r>
          </a:p>
          <a:p>
            <a:endParaRPr lang="en-US" sz="3200" dirty="0"/>
          </a:p>
          <a:p>
            <a:r>
              <a:rPr lang="en-US" sz="3200" b="1" dirty="0"/>
              <a:t>Shift from:</a:t>
            </a:r>
            <a:r>
              <a:rPr lang="en-US" sz="3200" dirty="0"/>
              <a:t> Information Delivery (Teacher-focused)</a:t>
            </a:r>
          </a:p>
          <a:p>
            <a:endParaRPr lang="en-US" sz="3200" dirty="0"/>
          </a:p>
          <a:p>
            <a:r>
              <a:rPr lang="en-US" sz="3200" b="1" dirty="0"/>
              <a:t>Shift to:</a:t>
            </a:r>
            <a:r>
              <a:rPr lang="en-US" sz="3200" dirty="0"/>
              <a:t> </a:t>
            </a:r>
            <a:r>
              <a:rPr lang="en-US" sz="3200" b="1" dirty="0"/>
              <a:t>Facilitation</a:t>
            </a:r>
            <a:r>
              <a:rPr lang="en-US" sz="3200" dirty="0"/>
              <a:t> and </a:t>
            </a:r>
            <a:r>
              <a:rPr lang="en-US" sz="3200" b="1" dirty="0"/>
              <a:t>Instructional Design</a:t>
            </a:r>
            <a:r>
              <a:rPr lang="en-US" sz="3200" dirty="0"/>
              <a:t> (Student-focused)</a:t>
            </a:r>
          </a:p>
        </p:txBody>
      </p:sp>
    </p:spTree>
    <p:extLst>
      <p:ext uri="{BB962C8B-B14F-4D97-AF65-F5344CB8AC3E}">
        <p14:creationId xmlns:p14="http://schemas.microsoft.com/office/powerpoint/2010/main" val="37783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5A1EE-8B5D-99CA-A603-C3A06C944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7136-1FF0-C99D-666A-E62B5889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Designing for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3102-E314-FA00-44EC-117DCB1A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Chunking:</a:t>
            </a:r>
            <a:r>
              <a:rPr lang="en-US" sz="3200" dirty="0"/>
              <a:t> Break online content (especially video) into smaller, manageable pieces (e.g., 5-7 minute videos max) with embedded checks for understanding.</a:t>
            </a:r>
          </a:p>
          <a:p>
            <a:endParaRPr lang="en-US" sz="3200" dirty="0"/>
          </a:p>
          <a:p>
            <a:r>
              <a:rPr lang="en-US" sz="3200" b="1" dirty="0"/>
              <a:t>Variety:</a:t>
            </a:r>
            <a:r>
              <a:rPr lang="en-US" sz="3200" dirty="0"/>
              <a:t> Mix text, video, interactive quizzes, and collaborative tasks to keep interest high.</a:t>
            </a:r>
          </a:p>
          <a:p>
            <a:endParaRPr lang="en-US" sz="3200" dirty="0"/>
          </a:p>
          <a:p>
            <a:r>
              <a:rPr lang="en-US" sz="3200" b="1" dirty="0"/>
              <a:t>Clear Instructions:</a:t>
            </a:r>
            <a:r>
              <a:rPr lang="en-US" sz="3200" dirty="0"/>
              <a:t> Be explicit about what students need to do </a:t>
            </a:r>
            <a:r>
              <a:rPr lang="en-US" sz="3200" i="1" dirty="0"/>
              <a:t>online</a:t>
            </a:r>
            <a:r>
              <a:rPr lang="en-US" sz="3200" dirty="0"/>
              <a:t> versus </a:t>
            </a:r>
            <a:r>
              <a:rPr lang="en-US" sz="3200" i="1" dirty="0"/>
              <a:t>in-person</a:t>
            </a:r>
            <a:r>
              <a:rPr lang="en-US" sz="3200" dirty="0"/>
              <a:t>. The expectations for each setting must be crystal clear.</a:t>
            </a:r>
          </a:p>
        </p:txBody>
      </p:sp>
    </p:spTree>
    <p:extLst>
      <p:ext uri="{BB962C8B-B14F-4D97-AF65-F5344CB8AC3E}">
        <p14:creationId xmlns:p14="http://schemas.microsoft.com/office/powerpoint/2010/main" val="23876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E0ED9-A8ED-6296-76A1-9AFE6D714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6487-5588-7893-A97F-0C637218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Fostering Student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B604-C64A-1560-5E12-8B0EE118A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Encourage Self-Pacing:</a:t>
            </a:r>
            <a:r>
              <a:rPr lang="en-US" sz="3200" dirty="0"/>
              <a:t> Use online resources to allow students to review core content as needed.</a:t>
            </a:r>
          </a:p>
          <a:p>
            <a:endParaRPr lang="en-US" sz="3200" dirty="0"/>
          </a:p>
          <a:p>
            <a:r>
              <a:rPr lang="en-US" sz="3200" b="1" dirty="0"/>
              <a:t>Feedback Loops:</a:t>
            </a:r>
            <a:r>
              <a:rPr lang="en-US" sz="3200" dirty="0"/>
              <a:t> Use online quizzes and assignment tools to provide timely, specific feedback so students can correct their understanding immediately. This helps students </a:t>
            </a:r>
            <a:r>
              <a:rPr lang="en-US" sz="3200" b="1" dirty="0"/>
              <a:t>take ownership</a:t>
            </a:r>
            <a:r>
              <a:rPr lang="en-US" sz="3200" dirty="0"/>
              <a:t> of their learning process.</a:t>
            </a:r>
          </a:p>
        </p:txBody>
      </p:sp>
    </p:spTree>
    <p:extLst>
      <p:ext uri="{BB962C8B-B14F-4D97-AF65-F5344CB8AC3E}">
        <p14:creationId xmlns:p14="http://schemas.microsoft.com/office/powerpoint/2010/main" val="36612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72AA6-92BC-BDD7-B6A8-B41F5852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004B-6451-5407-BB77-C96CA409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Case Study 2: The Rural Access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E8C2-73CD-2908-ECA2-376F67B5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Scenario:</a:t>
            </a:r>
            <a:r>
              <a:rPr lang="en-US" sz="3200" dirty="0"/>
              <a:t> A rural district implements a hybrid English class, but 40% of students lack reliable broadband at home.</a:t>
            </a:r>
          </a:p>
          <a:p>
            <a:r>
              <a:rPr lang="en-US" sz="3200" b="1" dirty="0"/>
              <a:t>Initial Problem:</a:t>
            </a:r>
            <a:r>
              <a:rPr lang="en-US" sz="3200" dirty="0"/>
              <a:t> Discussion board deadlines are missed; students struggle to stream videos.</a:t>
            </a:r>
          </a:p>
          <a:p>
            <a:r>
              <a:rPr lang="en-US" sz="3200" b="1" dirty="0"/>
              <a:t>Solution:</a:t>
            </a:r>
            <a:r>
              <a:rPr lang="en-US" sz="3200" dirty="0"/>
              <a:t> The teacher pre-loads required videos and documents onto flash drives or personal school tablets for offline viewing, and uses text-only discussion prompts accessible via low-bandwidth apps.</a:t>
            </a:r>
          </a:p>
          <a:p>
            <a:r>
              <a:rPr lang="en-US" sz="3200" b="1" dirty="0"/>
              <a:t>Takeaway:</a:t>
            </a:r>
            <a:r>
              <a:rPr lang="en-US" sz="3200" dirty="0"/>
              <a:t> Effective hybrid teaching requires </a:t>
            </a:r>
            <a:r>
              <a:rPr lang="en-US" sz="3200" b="1" dirty="0"/>
              <a:t>proactive problem-solving</a:t>
            </a:r>
            <a:r>
              <a:rPr lang="en-US" sz="3200" dirty="0"/>
              <a:t> for </a:t>
            </a:r>
            <a:r>
              <a:rPr lang="en-US" sz="3200" b="1" dirty="0"/>
              <a:t>access</a:t>
            </a:r>
            <a:r>
              <a:rPr lang="en-US" sz="3200" dirty="0"/>
              <a:t>, not just ideal design.</a:t>
            </a:r>
          </a:p>
        </p:txBody>
      </p:sp>
    </p:spTree>
    <p:extLst>
      <p:ext uri="{BB962C8B-B14F-4D97-AF65-F5344CB8AC3E}">
        <p14:creationId xmlns:p14="http://schemas.microsoft.com/office/powerpoint/2010/main" val="13063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01B22-C3D0-9359-2C23-67483285A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B3E1-A625-8EAF-5C6D-C149B50B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Equity &amp;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7C5C-FED5-FF1A-FB8F-71241EEF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Access (The Digital Divide):</a:t>
            </a:r>
            <a:r>
              <a:rPr lang="en-US" sz="3200" dirty="0"/>
              <a:t> Always consider students who have limited Wi-Fi access, outdated devices, or shared computers.</a:t>
            </a:r>
          </a:p>
          <a:p>
            <a:r>
              <a:rPr lang="en-US" sz="3200" b="1" dirty="0"/>
              <a:t>Accessibility:</a:t>
            </a:r>
            <a:r>
              <a:rPr lang="en-US" sz="3200" dirty="0"/>
              <a:t> All digital materials must be accessible. This includes using </a:t>
            </a:r>
            <a:r>
              <a:rPr lang="en-US" sz="3200" b="1" dirty="0"/>
              <a:t>closed captions</a:t>
            </a:r>
            <a:r>
              <a:rPr lang="en-US" sz="3200" dirty="0"/>
              <a:t> on videos, ensuring screen-reader compatibility, and using high-contrast text.</a:t>
            </a:r>
          </a:p>
          <a:p>
            <a:r>
              <a:rPr lang="en-US" sz="3200" b="1" dirty="0"/>
              <a:t>Actionable Tip:</a:t>
            </a:r>
            <a:r>
              <a:rPr lang="en-US" sz="3200" dirty="0"/>
              <a:t> Always have a </a:t>
            </a:r>
            <a:r>
              <a:rPr lang="en-US" sz="3200" b="1" dirty="0"/>
              <a:t>low-tech/offline backup</a:t>
            </a:r>
            <a:r>
              <a:rPr lang="en-US" sz="3200" dirty="0"/>
              <a:t> or alternative path for critical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8949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0B85-54F4-7B15-6E9E-457E3E1F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5AFE-5D2C-D321-37CF-3D12F3AA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-151262"/>
            <a:ext cx="10199914" cy="1293028"/>
          </a:xfrm>
        </p:spPr>
        <p:txBody>
          <a:bodyPr>
            <a:normAutofit/>
          </a:bodyPr>
          <a:lstStyle/>
          <a:p>
            <a:r>
              <a:rPr lang="en-US" dirty="0"/>
              <a:t>Your Assignment for this week….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F662F-682C-8AB6-7A3E-75D874DC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66686"/>
            <a:ext cx="10820400" cy="489131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Step #1: Choose your content area &amp; grade Level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Step #2: Choose a topic that would work with this content and grade level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Step #3: Choose a hybrid approach to teaching this topic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Flipped Classroom:</a:t>
            </a:r>
            <a:r>
              <a:rPr lang="en-US" dirty="0"/>
              <a:t> Content delivered online; application and coaching delivered in person.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Station Rotation:</a:t>
            </a:r>
            <a:r>
              <a:rPr lang="en-US" dirty="0"/>
              <a:t> Students cycle through stations, at least one of which is an online/digital station.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Another Hybrid Approach: </a:t>
            </a:r>
            <a:r>
              <a:rPr lang="en-US" dirty="0"/>
              <a:t>A formal combination of face-to-face (F2F) and online instruction.</a:t>
            </a:r>
            <a:endParaRPr lang="en-US" b="1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Step #3: </a:t>
            </a:r>
            <a:r>
              <a:rPr lang="en-US" dirty="0"/>
              <a:t>In a narrative format (1-2 paragraphs), describe how you would implement your chosen hybrid model for a specific unit or topic in your content area (example coming…). Make sure to: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Describe </a:t>
            </a:r>
            <a:r>
              <a:rPr lang="en-US" b="1" dirty="0"/>
              <a:t>one key instructional activity</a:t>
            </a:r>
            <a:r>
              <a:rPr lang="en-US" dirty="0"/>
              <a:t> you would use for </a:t>
            </a:r>
            <a:r>
              <a:rPr lang="en-US" b="1" dirty="0"/>
              <a:t>Online/Asynchronous</a:t>
            </a:r>
            <a:r>
              <a:rPr lang="en-US" dirty="0"/>
              <a:t> component, including the tool you would use </a:t>
            </a:r>
          </a:p>
          <a:p>
            <a:pPr lvl="1"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Describe </a:t>
            </a:r>
            <a:r>
              <a:rPr lang="en-US" b="1" dirty="0"/>
              <a:t>one corresponding activity</a:t>
            </a:r>
            <a:r>
              <a:rPr lang="en-US" dirty="0"/>
              <a:t> you would use for the </a:t>
            </a:r>
            <a:r>
              <a:rPr lang="en-US" b="1" dirty="0"/>
              <a:t>In-Person/Face-to-Face</a:t>
            </a:r>
            <a:r>
              <a:rPr lang="en-US" dirty="0"/>
              <a:t> component, explaining how it builds directly on the online work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/>
              <a:t>Step #4: : </a:t>
            </a:r>
            <a:r>
              <a:rPr lang="en-US" dirty="0"/>
              <a:t>In a narrative format (1 paragraph), justify why this hybrid approach is effective. Why is your chosen model (Flipped OR Rotation OR Another Hybrid Approach) the </a:t>
            </a:r>
            <a:r>
              <a:rPr lang="en-US" i="1" dirty="0"/>
              <a:t>best</a:t>
            </a:r>
            <a:r>
              <a:rPr lang="en-US" dirty="0"/>
              <a:t> way to teach this material compared to a purely F2F class? </a:t>
            </a:r>
            <a:endParaRPr lang="en-US" b="1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3CB2B6-F4E7-C500-682C-A4A1EE9398C9}"/>
              </a:ext>
            </a:extLst>
          </p:cNvPr>
          <p:cNvSpPr txBox="1">
            <a:spLocks/>
          </p:cNvSpPr>
          <p:nvPr/>
        </p:nvSpPr>
        <p:spPr>
          <a:xfrm>
            <a:off x="4920343" y="495252"/>
            <a:ext cx="392248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IT is different!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73C118-2B3C-BE68-2B35-3797B7E48F0B}"/>
              </a:ext>
            </a:extLst>
          </p:cNvPr>
          <p:cNvSpPr txBox="1">
            <a:spLocks/>
          </p:cNvSpPr>
          <p:nvPr/>
        </p:nvSpPr>
        <p:spPr>
          <a:xfrm>
            <a:off x="1781628" y="1087630"/>
            <a:ext cx="972457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 can work in small groups</a:t>
            </a:r>
          </a:p>
        </p:txBody>
      </p:sp>
    </p:spTree>
    <p:extLst>
      <p:ext uri="{BB962C8B-B14F-4D97-AF65-F5344CB8AC3E}">
        <p14:creationId xmlns:p14="http://schemas.microsoft.com/office/powerpoint/2010/main" val="2868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16A2B-96C6-4FB7-1324-07F84B761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6D1C-A62A-DEAF-F99B-3D382B33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-151262"/>
            <a:ext cx="10199914" cy="1293028"/>
          </a:xfrm>
        </p:spPr>
        <p:txBody>
          <a:bodyPr>
            <a:normAutofit/>
          </a:bodyPr>
          <a:lstStyle/>
          <a:p>
            <a:r>
              <a:rPr lang="en-US" dirty="0"/>
              <a:t>Your Assignment for this week….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B7B6C-223A-DE1B-0C7A-C401661B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6172"/>
            <a:ext cx="10820400" cy="46518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Describe </a:t>
            </a:r>
            <a:r>
              <a:rPr lang="en-US" b="1" dirty="0"/>
              <a:t>one key instructional activity</a:t>
            </a:r>
            <a:r>
              <a:rPr lang="en-US" dirty="0"/>
              <a:t> you would use for the </a:t>
            </a:r>
            <a:r>
              <a:rPr lang="en-US" b="1" dirty="0"/>
              <a:t>Online/Asynchronous</a:t>
            </a:r>
            <a:r>
              <a:rPr lang="en-US" dirty="0"/>
              <a:t> component, including the tool you would use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 </a:t>
            </a:r>
            <a:r>
              <a:rPr lang="en-US" u="sng" dirty="0"/>
              <a:t>If using the Flipped Model:</a:t>
            </a:r>
            <a:r>
              <a:rPr lang="en-US" dirty="0"/>
              <a:t> For homework, students will watch a screencast on proper essay structure using Flip and answer one open-ended prompt."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u="sng" dirty="0"/>
              <a:t>If using the Station Rotation Model</a:t>
            </a:r>
            <a:r>
              <a:rPr lang="en-US" dirty="0"/>
              <a:t>: Students, rotating through four learning centers, will spend 15 minutes at the 'Digital Lab' station using a class set of tablets to access an interactive </a:t>
            </a:r>
            <a:r>
              <a:rPr lang="en-US" dirty="0" err="1"/>
              <a:t>PhET</a:t>
            </a:r>
            <a:r>
              <a:rPr lang="en-US" dirty="0"/>
              <a:t> simulation on force and motion, completing an observation log sheet afterward.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dirty="0"/>
              <a:t>Describe </a:t>
            </a:r>
            <a:r>
              <a:rPr lang="en-US" b="1" dirty="0"/>
              <a:t>one corresponding activity</a:t>
            </a:r>
            <a:r>
              <a:rPr lang="en-US" dirty="0"/>
              <a:t> you would use for the </a:t>
            </a:r>
            <a:r>
              <a:rPr lang="en-US" b="1" dirty="0"/>
              <a:t>In-Person/Face-to-Face</a:t>
            </a:r>
            <a:r>
              <a:rPr lang="en-US" dirty="0"/>
              <a:t> component, explaining how it builds directly on the online work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u="sng" dirty="0"/>
              <a:t>If using the Flipped Model</a:t>
            </a:r>
            <a:r>
              <a:rPr lang="en-US" dirty="0"/>
              <a:t>: No direct instruction in class. Instead, students will immediately apply the structure from the video to peer-edit a paragraph using paper copies. I, as the teacher, will individually help students who struggled with the open ended-prompt from homework.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u="sng" dirty="0"/>
              <a:t>If using the Station Rotation Model</a:t>
            </a:r>
            <a:r>
              <a:rPr lang="en-US" dirty="0"/>
              <a:t>: Following the Digital Lab station, the 'Teacher-Led' station would involve the students debriefing the simulation results with the instructor and using physical materials (like toy cars and ramps) to test a specific hypothesis generated during the digital observation.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159283-D834-F641-9B98-EE7B22073F8F}"/>
              </a:ext>
            </a:extLst>
          </p:cNvPr>
          <p:cNvSpPr txBox="1">
            <a:spLocks/>
          </p:cNvSpPr>
          <p:nvPr/>
        </p:nvSpPr>
        <p:spPr>
          <a:xfrm>
            <a:off x="4920343" y="495252"/>
            <a:ext cx="392248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IT is different!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942F2-25A7-4330-AA58-8CAC71469415}"/>
              </a:ext>
            </a:extLst>
          </p:cNvPr>
          <p:cNvSpPr txBox="1">
            <a:spLocks/>
          </p:cNvSpPr>
          <p:nvPr/>
        </p:nvSpPr>
        <p:spPr>
          <a:xfrm>
            <a:off x="1781628" y="1087630"/>
            <a:ext cx="972457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 can work in small groups</a:t>
            </a:r>
          </a:p>
        </p:txBody>
      </p:sp>
    </p:spTree>
    <p:extLst>
      <p:ext uri="{BB962C8B-B14F-4D97-AF65-F5344CB8AC3E}">
        <p14:creationId xmlns:p14="http://schemas.microsoft.com/office/powerpoint/2010/main" val="41744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0"/>
            <a:ext cx="5947496" cy="57169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tools can be used to deliver lessons remotely?</a:t>
            </a:r>
            <a:endParaRPr lang="en-US" sz="3200" b="1" i="1" dirty="0"/>
          </a:p>
          <a:p>
            <a:r>
              <a:rPr lang="en-US" sz="2800" dirty="0"/>
              <a:t>Learning Management System tools (e.g. Seesaw, Schoology, </a:t>
            </a:r>
            <a:r>
              <a:rPr lang="en-US" sz="2800" dirty="0" err="1"/>
              <a:t>etc</a:t>
            </a:r>
            <a:r>
              <a:rPr lang="en-US" sz="2800" dirty="0"/>
              <a:t>) </a:t>
            </a:r>
          </a:p>
          <a:p>
            <a:r>
              <a:rPr lang="en-US" sz="2800" dirty="0"/>
              <a:t>Discussion boards (e.g. Padlet)</a:t>
            </a:r>
          </a:p>
          <a:p>
            <a:r>
              <a:rPr lang="en-US" sz="2800" dirty="0"/>
              <a:t>Screen casting tools (Nearpod),</a:t>
            </a:r>
          </a:p>
          <a:p>
            <a:r>
              <a:rPr lang="en-US" sz="2800" dirty="0" err="1"/>
              <a:t>PearDeck</a:t>
            </a:r>
            <a:r>
              <a:rPr lang="en-US" sz="2800" dirty="0"/>
              <a:t> (can be used asynchronously)</a:t>
            </a:r>
          </a:p>
          <a:p>
            <a:r>
              <a:rPr lang="en-US" sz="2800" i="1" dirty="0" err="1"/>
              <a:t>Hyperdocs</a:t>
            </a:r>
            <a:r>
              <a:rPr lang="en-US" sz="2800" i="1" dirty="0"/>
              <a:t> (check out this </a:t>
            </a:r>
            <a:r>
              <a:rPr lang="en-US" sz="2800" i="1" dirty="0">
                <a:hlinkClick r:id="rId2"/>
              </a:rPr>
              <a:t>video</a:t>
            </a:r>
            <a:r>
              <a:rPr lang="en-US" sz="2800" i="1" dirty="0"/>
              <a:t>)</a:t>
            </a:r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4354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881"/>
            <a:ext cx="10820400" cy="19449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 err="1"/>
              <a:t>Hyperdoc</a:t>
            </a:r>
            <a:r>
              <a:rPr lang="en-US" sz="4000" b="1" i="1" dirty="0"/>
              <a:t> example 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</p:txBody>
      </p:sp>
      <p:pic>
        <p:nvPicPr>
          <p:cNvPr id="2050" name="Picture 2" descr="https://lh6.googleusercontent.com/0B90RVe_IAjOubExACT-UTttMNdxfdd3QYrYsjpBqr-ifIvxl1eU8zsHQpozR0wY1wpUFDlz986l73hnAPmWXvGUxt5AaC_dtq1kIqaL1za5P8Qkm23N0r58j4fQOlRF7ixxAdEUd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42" y="571710"/>
            <a:ext cx="7886700" cy="59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3000" b="1" i="1" dirty="0" err="1"/>
              <a:t>Hyperdocs</a:t>
            </a:r>
            <a:r>
              <a:rPr lang="en-US" sz="3000" b="1" i="1" dirty="0"/>
              <a:t> templates: </a:t>
            </a:r>
          </a:p>
          <a:p>
            <a:pPr marL="0" indent="0">
              <a:buNone/>
            </a:pPr>
            <a:r>
              <a:rPr lang="en-US" sz="2800" b="1" i="1" dirty="0">
                <a:hlinkClick r:id="rId2"/>
              </a:rPr>
              <a:t>Teachers Give Teachers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b="1" i="1" dirty="0">
                <a:hlinkClick r:id="rId3"/>
              </a:rPr>
              <a:t>Templates by content area</a:t>
            </a:r>
            <a:endParaRPr lang="en-US" sz="2800" b="1" i="1" dirty="0"/>
          </a:p>
          <a:p>
            <a:pPr marL="0" indent="0">
              <a:buNone/>
            </a:pPr>
            <a:r>
              <a:rPr lang="en-US" sz="2800" b="1" i="1" dirty="0">
                <a:hlinkClick r:id="rId4"/>
              </a:rPr>
              <a:t>Hyperdoc Google Slides</a:t>
            </a:r>
            <a:endParaRPr lang="en-US" sz="2800" b="1" i="1" dirty="0"/>
          </a:p>
          <a:p>
            <a:pPr marL="0" indent="0">
              <a:buNone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(3) Remote lesson delivery</a:t>
            </a:r>
          </a:p>
        </p:txBody>
      </p:sp>
    </p:spTree>
    <p:extLst>
      <p:ext uri="{BB962C8B-B14F-4D97-AF65-F5344CB8AC3E}">
        <p14:creationId xmlns:p14="http://schemas.microsoft.com/office/powerpoint/2010/main" val="8971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FC857-F959-B4C9-0B25-AC060628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7926-27F5-49E2-E09E-9B0D2DA54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Online/hybrid learning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1B143-9D15-D880-F9BA-CF7631357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Core Technology Skill: EDU 241</a:t>
            </a:r>
          </a:p>
        </p:txBody>
      </p:sp>
    </p:spTree>
    <p:extLst>
      <p:ext uri="{BB962C8B-B14F-4D97-AF65-F5344CB8AC3E}">
        <p14:creationId xmlns:p14="http://schemas.microsoft.com/office/powerpoint/2010/main" val="183320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1" y="965201"/>
            <a:ext cx="5947496" cy="4923448"/>
          </a:xfrm>
        </p:spPr>
        <p:txBody>
          <a:bodyPr anchor="ctr">
            <a:normAutofit/>
          </a:bodyPr>
          <a:lstStyle/>
          <a:p>
            <a:r>
              <a:rPr lang="en-US" sz="2800" b="1" i="1" dirty="0" err="1"/>
              <a:t>Jamboard</a:t>
            </a:r>
            <a:endParaRPr lang="en-US" sz="2800" b="1" i="1" dirty="0"/>
          </a:p>
          <a:p>
            <a:r>
              <a:rPr lang="en-US" sz="2800" b="1" i="1" dirty="0"/>
              <a:t>Podcasting</a:t>
            </a:r>
          </a:p>
          <a:p>
            <a:r>
              <a:rPr lang="en-US" sz="2800" b="1" i="1" dirty="0" err="1"/>
              <a:t>Perusall</a:t>
            </a:r>
            <a:endParaRPr lang="en-US" sz="2800" b="1" i="1" dirty="0"/>
          </a:p>
          <a:p>
            <a:r>
              <a:rPr lang="en-US" sz="2800" b="1" i="1" dirty="0"/>
              <a:t>Video (Adobe Spark, Flipgrid)</a:t>
            </a:r>
          </a:p>
          <a:p>
            <a:r>
              <a:rPr lang="en-US" sz="2800" b="1" i="1" dirty="0"/>
              <a:t>See the document linked on the course website (today’s class) for additional resources</a:t>
            </a:r>
            <a:r>
              <a:rPr lang="mr-IN" sz="2800" b="1" i="1" dirty="0"/>
              <a:t>…</a:t>
            </a:r>
            <a:endParaRPr lang="en-US" sz="2800" b="1" i="1" dirty="0"/>
          </a:p>
          <a:p>
            <a:pPr marL="0" indent="0">
              <a:buNone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(4) Cool Tools</a:t>
            </a:r>
          </a:p>
        </p:txBody>
      </p:sp>
    </p:spTree>
    <p:extLst>
      <p:ext uri="{BB962C8B-B14F-4D97-AF65-F5344CB8AC3E}">
        <p14:creationId xmlns:p14="http://schemas.microsoft.com/office/powerpoint/2010/main" val="16357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F571C-1555-72F2-B192-E0EF2791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0EE3-F030-B292-8608-53E90035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0AF96-461C-3C45-C6E5-129427B34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000" b="1" dirty="0"/>
              <a:t>Learning Objective:</a:t>
            </a:r>
            <a:r>
              <a:rPr lang="en-US" sz="3000" dirty="0"/>
              <a:t> Develop foundational understanding of effective online and hybrid teaching models and tools.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000" b="1" dirty="0"/>
              <a:t>Agenda:</a:t>
            </a:r>
            <a:endParaRPr lang="en-US" sz="3000" dirty="0"/>
          </a:p>
          <a:p>
            <a:pPr lvl="1"/>
            <a:r>
              <a:rPr lang="en-US" sz="3000" b="1" dirty="0"/>
              <a:t>Models:</a:t>
            </a:r>
            <a:r>
              <a:rPr lang="en-US" sz="3000" dirty="0"/>
              <a:t> Defining Hybrid vs. Online Learning.</a:t>
            </a:r>
          </a:p>
          <a:p>
            <a:pPr lvl="1"/>
            <a:r>
              <a:rPr lang="en-US" sz="3000" b="1" dirty="0"/>
              <a:t>Essential Tools:</a:t>
            </a:r>
            <a:r>
              <a:rPr lang="en-US" sz="3000" dirty="0"/>
              <a:t> Categories of technology (LMS, Sync, Async).</a:t>
            </a:r>
          </a:p>
          <a:p>
            <a:pPr lvl="1"/>
            <a:r>
              <a:rPr lang="en-US" sz="3000" b="1" dirty="0"/>
              <a:t>Best Practices:</a:t>
            </a:r>
            <a:r>
              <a:rPr lang="en-US" sz="3000" dirty="0"/>
              <a:t> The Pedagogical Shift required for success, supported by real-world examples.</a:t>
            </a:r>
          </a:p>
        </p:txBody>
      </p:sp>
    </p:spTree>
    <p:extLst>
      <p:ext uri="{BB962C8B-B14F-4D97-AF65-F5344CB8AC3E}">
        <p14:creationId xmlns:p14="http://schemas.microsoft.com/office/powerpoint/2010/main" val="17004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211DC-DD38-B0B4-FA78-F4E2E564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2F30-1F29-F5B9-5E28-9FA5BE032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the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EB0B-D222-8103-49D9-C75CAE3A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Online Learning:</a:t>
            </a:r>
            <a:r>
              <a:rPr lang="en-US" sz="3200" dirty="0"/>
              <a:t> 100% remote instruction. All interactions, content delivery, and assessments occur digitally.</a:t>
            </a:r>
          </a:p>
          <a:p>
            <a:endParaRPr lang="en-US" dirty="0"/>
          </a:p>
          <a:p>
            <a:r>
              <a:rPr lang="en-US" sz="3200" b="1" dirty="0"/>
              <a:t>Hybrid/Blended Learning:</a:t>
            </a:r>
            <a:r>
              <a:rPr lang="en-US" sz="3200" dirty="0"/>
              <a:t> A formal combination of face-to-face (F2F) and online instruction.</a:t>
            </a:r>
          </a:p>
          <a:p>
            <a:pPr lvl="1"/>
            <a:r>
              <a:rPr lang="en-US" sz="2800" b="1" dirty="0"/>
              <a:t>Key Point:</a:t>
            </a:r>
            <a:r>
              <a:rPr lang="en-US" sz="2800" dirty="0"/>
              <a:t> The "blending" must be meaningful. It’s about leveraging the best of both environments, not just doing the same things F2F and online.</a:t>
            </a:r>
          </a:p>
        </p:txBody>
      </p:sp>
    </p:spTree>
    <p:extLst>
      <p:ext uri="{BB962C8B-B14F-4D97-AF65-F5344CB8AC3E}">
        <p14:creationId xmlns:p14="http://schemas.microsoft.com/office/powerpoint/2010/main" val="5427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2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04" end="3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9D3A-C9AC-DE57-81D4-C1C9EA8E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B233-3839-293A-50FE-FA981611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Hybrid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25857-06C8-84D1-6FBC-54DA6205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Flipped Classroom:</a:t>
            </a:r>
            <a:endParaRPr lang="en-US" sz="3200" dirty="0"/>
          </a:p>
          <a:p>
            <a:pPr lvl="1"/>
            <a:r>
              <a:rPr lang="en-US" sz="3000" dirty="0"/>
              <a:t>Content delivery (lectures, videos, readings) happens </a:t>
            </a:r>
            <a:r>
              <a:rPr lang="en-US" sz="3000" b="1" dirty="0"/>
              <a:t>online</a:t>
            </a:r>
            <a:r>
              <a:rPr lang="en-US" sz="3000" dirty="0"/>
              <a:t> before class.</a:t>
            </a:r>
          </a:p>
          <a:p>
            <a:pPr lvl="1"/>
            <a:r>
              <a:rPr lang="en-US" sz="3000" dirty="0"/>
              <a:t>Application, discussion, and problem-solving happen </a:t>
            </a:r>
            <a:r>
              <a:rPr lang="en-US" sz="3000" b="1" dirty="0"/>
              <a:t>in person</a:t>
            </a:r>
            <a:r>
              <a:rPr lang="en-US" sz="3000" dirty="0"/>
              <a:t>.</a:t>
            </a:r>
          </a:p>
          <a:p>
            <a:pPr lvl="1"/>
            <a:r>
              <a:rPr lang="en-US" sz="3000" i="1" dirty="0"/>
              <a:t>Goal:</a:t>
            </a:r>
            <a:r>
              <a:rPr lang="en-US" sz="3000" dirty="0"/>
              <a:t> Maximize the value of synchronous time.</a:t>
            </a:r>
          </a:p>
          <a:p>
            <a:r>
              <a:rPr lang="en-US" sz="3200" b="1" dirty="0"/>
              <a:t>Rotation Model:</a:t>
            </a:r>
            <a:endParaRPr lang="en-US" sz="3200" dirty="0"/>
          </a:p>
          <a:p>
            <a:pPr lvl="1"/>
            <a:r>
              <a:rPr lang="en-US" sz="3000" dirty="0"/>
              <a:t>Students rotate on a fixed schedule between different learning stations (e.g., small group instruction with the teacher, individual online work, collaborative project time).</a:t>
            </a:r>
          </a:p>
        </p:txBody>
      </p:sp>
    </p:spTree>
    <p:extLst>
      <p:ext uri="{BB962C8B-B14F-4D97-AF65-F5344CB8AC3E}">
        <p14:creationId xmlns:p14="http://schemas.microsoft.com/office/powerpoint/2010/main" val="26123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0D5F-BFB2-1332-0117-15B2A40BA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7F71-BDA5-0438-8BAE-B56B9A41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Essential Tool Category 1: The LMS (Learning Management System)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49D-3027-8E10-727E-9DAD9233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LMS (we have already discussed!):</a:t>
            </a:r>
            <a:r>
              <a:rPr lang="en-US" sz="3200" dirty="0"/>
              <a:t> The "hub" or "central organizing force" of your course (e.g., </a:t>
            </a:r>
            <a:r>
              <a:rPr lang="en-US" sz="3200" b="1" dirty="0"/>
              <a:t>Schoology, </a:t>
            </a:r>
            <a:r>
              <a:rPr lang="en-US" sz="3200" b="1" dirty="0" err="1"/>
              <a:t>SeeSaw</a:t>
            </a:r>
            <a:r>
              <a:rPr lang="en-US" sz="3200" b="1" dirty="0"/>
              <a:t>, Moodle, Canvas, Google Classroom</a:t>
            </a:r>
            <a:r>
              <a:rPr lang="en-US" sz="3200" dirty="0"/>
              <a:t>).</a:t>
            </a:r>
          </a:p>
          <a:p>
            <a:r>
              <a:rPr lang="en-US" sz="3200" b="1" dirty="0"/>
              <a:t>Function:</a:t>
            </a:r>
            <a:endParaRPr lang="en-US" sz="3200" dirty="0"/>
          </a:p>
          <a:p>
            <a:pPr lvl="1"/>
            <a:r>
              <a:rPr lang="en-US" sz="3000" dirty="0"/>
              <a:t>Centralized content delivery (syllabus, readings, videos).</a:t>
            </a:r>
          </a:p>
          <a:p>
            <a:pPr lvl="1"/>
            <a:r>
              <a:rPr lang="en-US" sz="3000" dirty="0"/>
              <a:t>Assignment submission and grading.</a:t>
            </a:r>
          </a:p>
          <a:p>
            <a:pPr lvl="1"/>
            <a:r>
              <a:rPr lang="en-US" sz="3000" dirty="0"/>
              <a:t>Announcements and student-teacher communication.</a:t>
            </a:r>
          </a:p>
          <a:p>
            <a:r>
              <a:rPr lang="en-US" sz="3200" b="1" dirty="0"/>
              <a:t>Why it matters:</a:t>
            </a:r>
            <a:r>
              <a:rPr lang="en-US" sz="3200" dirty="0"/>
              <a:t> Provides </a:t>
            </a:r>
            <a:r>
              <a:rPr lang="en-US" sz="3200" b="1" dirty="0"/>
              <a:t>structure</a:t>
            </a:r>
            <a:r>
              <a:rPr lang="en-US" sz="3200" dirty="0"/>
              <a:t> and </a:t>
            </a:r>
            <a:r>
              <a:rPr lang="en-US" sz="3200" b="1" dirty="0"/>
              <a:t>predictability</a:t>
            </a:r>
            <a:r>
              <a:rPr lang="en-US" sz="3200" dirty="0"/>
              <a:t>, reducing cognitive load for students navigating the course.</a:t>
            </a:r>
          </a:p>
        </p:txBody>
      </p:sp>
    </p:spTree>
    <p:extLst>
      <p:ext uri="{BB962C8B-B14F-4D97-AF65-F5344CB8AC3E}">
        <p14:creationId xmlns:p14="http://schemas.microsoft.com/office/powerpoint/2010/main" val="35224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287F-5BAA-EA3B-628B-6C5D6C86B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747C-6F04-BF83-46FF-7F3A4A9C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Essential Tool Category 2: Asynchronous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A438-324F-26F5-3952-5577A1E2E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Asynchronous Tools (Anytime/Anywhere):</a:t>
            </a:r>
            <a:r>
              <a:rPr lang="en-US" sz="3200" dirty="0"/>
              <a:t> Communication and collaboration tools that don't require real-time presence.</a:t>
            </a:r>
          </a:p>
          <a:p>
            <a:pPr lvl="1"/>
            <a:r>
              <a:rPr lang="en-US" sz="3000" b="1" dirty="0"/>
              <a:t>Examples:</a:t>
            </a:r>
            <a:endParaRPr lang="en-US" sz="3000" dirty="0"/>
          </a:p>
          <a:p>
            <a:pPr lvl="2"/>
            <a:r>
              <a:rPr lang="en-US" sz="2800" b="1" dirty="0"/>
              <a:t>Discussion Boards:</a:t>
            </a:r>
            <a:r>
              <a:rPr lang="en-US" sz="2800" dirty="0"/>
              <a:t> For depth, reflection, and peer-to-peer critique.</a:t>
            </a:r>
          </a:p>
          <a:p>
            <a:pPr lvl="2"/>
            <a:r>
              <a:rPr lang="en-US" sz="2800" b="1" dirty="0"/>
              <a:t>Video Response Tools (e.g., Flip):</a:t>
            </a:r>
            <a:r>
              <a:rPr lang="en-US" sz="2800" dirty="0"/>
              <a:t> For allowing students to express understanding visually and verbally.</a:t>
            </a:r>
          </a:p>
          <a:p>
            <a:pPr lvl="2"/>
            <a:r>
              <a:rPr lang="en-US" sz="2800" b="1" dirty="0"/>
              <a:t>Collaborative Documents (e.g., Google Docs):</a:t>
            </a:r>
            <a:r>
              <a:rPr lang="en-US" sz="2800" dirty="0"/>
              <a:t> For group writing or brainstorming that happens over time.</a:t>
            </a:r>
          </a:p>
          <a:p>
            <a:r>
              <a:rPr lang="en-US" sz="3200" b="1" dirty="0"/>
              <a:t>Focus:</a:t>
            </a:r>
            <a:r>
              <a:rPr lang="en-US" sz="3200" dirty="0"/>
              <a:t> Building </a:t>
            </a:r>
            <a:r>
              <a:rPr lang="en-US" sz="3200" b="1" dirty="0"/>
              <a:t>community</a:t>
            </a:r>
            <a:r>
              <a:rPr lang="en-US" sz="3200" dirty="0"/>
              <a:t> and encouraging reflection outside of scheduled class time.</a:t>
            </a:r>
          </a:p>
        </p:txBody>
      </p:sp>
    </p:spTree>
    <p:extLst>
      <p:ext uri="{BB962C8B-B14F-4D97-AF65-F5344CB8AC3E}">
        <p14:creationId xmlns:p14="http://schemas.microsoft.com/office/powerpoint/2010/main" val="85704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4B1FA-79B7-5A7F-08F2-926B1298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D00C-19F2-ACBC-CD95-66EB4619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Essential Tool Category 3: Synchronous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60A4-6C94-DE49-3639-5459EE50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/>
          </a:bodyPr>
          <a:lstStyle/>
          <a:p>
            <a:r>
              <a:rPr lang="en-US" sz="3200" b="1" dirty="0"/>
              <a:t>Synchronous Tools (Real-Time):</a:t>
            </a:r>
            <a:r>
              <a:rPr lang="en-US" sz="3200" dirty="0"/>
              <a:t> Live interaction platforms (e.g., </a:t>
            </a:r>
            <a:r>
              <a:rPr lang="en-US" sz="3200" b="1" dirty="0"/>
              <a:t>Zoom, Google Meet</a:t>
            </a:r>
            <a:r>
              <a:rPr lang="en-US" sz="3200" dirty="0"/>
              <a:t>).</a:t>
            </a:r>
          </a:p>
          <a:p>
            <a:pPr lvl="1"/>
            <a:r>
              <a:rPr lang="en-US" sz="3000" b="1" dirty="0"/>
              <a:t>Function:</a:t>
            </a:r>
            <a:endParaRPr lang="en-US" sz="3000" dirty="0"/>
          </a:p>
          <a:p>
            <a:pPr lvl="2"/>
            <a:r>
              <a:rPr lang="en-US" sz="2800" dirty="0"/>
              <a:t>Live lectures and whole-class discussions.</a:t>
            </a:r>
          </a:p>
          <a:p>
            <a:pPr lvl="2"/>
            <a:r>
              <a:rPr lang="en-US" sz="2800" dirty="0"/>
              <a:t>Virtual "office hours" and real-time Q&amp;A.</a:t>
            </a:r>
          </a:p>
          <a:p>
            <a:pPr lvl="2"/>
            <a:r>
              <a:rPr lang="en-US" sz="2800" dirty="0"/>
              <a:t>Break-out rooms for small-group activities.</a:t>
            </a:r>
          </a:p>
          <a:p>
            <a:r>
              <a:rPr lang="en-US" sz="3200" b="1" dirty="0"/>
              <a:t>Tip:</a:t>
            </a:r>
            <a:r>
              <a:rPr lang="en-US" sz="3200" dirty="0"/>
              <a:t> Keep synchronous sessions </a:t>
            </a:r>
            <a:r>
              <a:rPr lang="en-US" sz="3200" b="1" dirty="0"/>
              <a:t>active</a:t>
            </a:r>
            <a:r>
              <a:rPr lang="en-US" sz="3200" dirty="0"/>
              <a:t> with polls, chat responses, and short activities. Avoid long, passive lectures to combat screen fatigue.</a:t>
            </a:r>
          </a:p>
        </p:txBody>
      </p:sp>
    </p:spTree>
    <p:extLst>
      <p:ext uri="{BB962C8B-B14F-4D97-AF65-F5344CB8AC3E}">
        <p14:creationId xmlns:p14="http://schemas.microsoft.com/office/powerpoint/2010/main" val="6109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1303-C045-1C00-28F3-3C7CAA804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5073-C71B-C97E-54E1-F44EE8F4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7" y="764373"/>
            <a:ext cx="9314543" cy="1293028"/>
          </a:xfrm>
        </p:spPr>
        <p:txBody>
          <a:bodyPr>
            <a:normAutofit/>
          </a:bodyPr>
          <a:lstStyle/>
          <a:p>
            <a:r>
              <a:rPr lang="en-US" dirty="0"/>
              <a:t>Case Study 1: Flipped Mastery in High School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65475-702B-C7BB-F05E-32B049BCE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9740"/>
            <a:ext cx="12192000" cy="493826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Scenario:</a:t>
            </a:r>
            <a:r>
              <a:rPr lang="en-US" sz="3200" dirty="0"/>
              <a:t> A high school Algebra teacher uses a flipped model where all instructional videos are on the LMS and completed as homework (”lectures” occur outside of the classroom).</a:t>
            </a:r>
          </a:p>
          <a:p>
            <a:r>
              <a:rPr lang="en-US" sz="3200" b="1" dirty="0"/>
              <a:t>Online Component:</a:t>
            </a:r>
            <a:r>
              <a:rPr lang="en-US" sz="3200" dirty="0"/>
              <a:t> Students watch videos and complete a low-stakes mastery quiz. They must score 80% to "unlock" the next unit.</a:t>
            </a:r>
          </a:p>
          <a:p>
            <a:r>
              <a:rPr lang="en-US" sz="3200" b="1" dirty="0"/>
              <a:t>In-Person Component:</a:t>
            </a:r>
            <a:r>
              <a:rPr lang="en-US" sz="3200" dirty="0"/>
              <a:t> The teacher spends 100% of class time coaching, running small intervention groups, and facilitating collaborative problem-solving.</a:t>
            </a:r>
          </a:p>
          <a:p>
            <a:r>
              <a:rPr lang="en-US" sz="3200" b="1" dirty="0"/>
              <a:t>Takeaway:</a:t>
            </a:r>
            <a:r>
              <a:rPr lang="en-US" sz="3200" dirty="0"/>
              <a:t> Technology enables </a:t>
            </a:r>
            <a:r>
              <a:rPr lang="en-US" sz="3200" b="1" dirty="0"/>
              <a:t>differentiation</a:t>
            </a:r>
            <a:r>
              <a:rPr lang="en-US" sz="3200" dirty="0"/>
              <a:t> and </a:t>
            </a:r>
            <a:r>
              <a:rPr lang="en-US" sz="3200" b="1" dirty="0"/>
              <a:t>mastery-based progression</a:t>
            </a:r>
            <a:r>
              <a:rPr lang="en-US" sz="3200" dirty="0"/>
              <a:t>, making F2F time higher value.</a:t>
            </a:r>
          </a:p>
        </p:txBody>
      </p:sp>
    </p:spTree>
    <p:extLst>
      <p:ext uri="{BB962C8B-B14F-4D97-AF65-F5344CB8AC3E}">
        <p14:creationId xmlns:p14="http://schemas.microsoft.com/office/powerpoint/2010/main" val="818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240</TotalTime>
  <Words>1552</Words>
  <Application>Microsoft Macintosh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Charter</vt:lpstr>
      <vt:lpstr>Vapor Trail</vt:lpstr>
      <vt:lpstr>Questions from Annie Moos</vt:lpstr>
      <vt:lpstr>Online/hybrid learning tools</vt:lpstr>
      <vt:lpstr>Learning Objectives </vt:lpstr>
      <vt:lpstr>Defining the models</vt:lpstr>
      <vt:lpstr>Common Hybrid Models</vt:lpstr>
      <vt:lpstr>Essential Tool Category 1: The LMS (Learning Management System)</vt:lpstr>
      <vt:lpstr>Essential Tool Category 2: Asynchronous Interaction</vt:lpstr>
      <vt:lpstr>Essential Tool Category 3: Synchronous Interaction</vt:lpstr>
      <vt:lpstr>Case Study 1: Flipped Mastery in High School Math</vt:lpstr>
      <vt:lpstr>The Pedagogical Shift</vt:lpstr>
      <vt:lpstr>Designing for Engagement</vt:lpstr>
      <vt:lpstr>Fostering Student Autonomy</vt:lpstr>
      <vt:lpstr>Case Study 2: The Rural Access Challenge</vt:lpstr>
      <vt:lpstr>Equity &amp; Accessibility</vt:lpstr>
      <vt:lpstr>Your Assignment for this week….</vt:lpstr>
      <vt:lpstr>Your Assignment for this week….</vt:lpstr>
      <vt:lpstr>Resources</vt:lpstr>
      <vt:lpstr>PowerPoint Presentation</vt:lpstr>
      <vt:lpstr>(3) Remote lesson delivery</vt:lpstr>
      <vt:lpstr>(4) Cool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Moos</cp:lastModifiedBy>
  <cp:revision>63</cp:revision>
  <dcterms:created xsi:type="dcterms:W3CDTF">2020-11-16T22:13:34Z</dcterms:created>
  <dcterms:modified xsi:type="dcterms:W3CDTF">2025-10-01T22:59:08Z</dcterms:modified>
</cp:coreProperties>
</file>