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27"/>
  </p:notesMasterIdLst>
  <p:sldIdLst>
    <p:sldId id="335" r:id="rId2"/>
    <p:sldId id="269" r:id="rId3"/>
    <p:sldId id="303" r:id="rId4"/>
    <p:sldId id="325" r:id="rId5"/>
    <p:sldId id="271" r:id="rId6"/>
    <p:sldId id="323" r:id="rId7"/>
    <p:sldId id="272" r:id="rId8"/>
    <p:sldId id="273" r:id="rId9"/>
    <p:sldId id="274" r:id="rId10"/>
    <p:sldId id="316" r:id="rId11"/>
    <p:sldId id="322" r:id="rId12"/>
    <p:sldId id="275" r:id="rId13"/>
    <p:sldId id="320" r:id="rId14"/>
    <p:sldId id="319" r:id="rId15"/>
    <p:sldId id="321" r:id="rId16"/>
    <p:sldId id="258" r:id="rId17"/>
    <p:sldId id="259" r:id="rId18"/>
    <p:sldId id="260" r:id="rId19"/>
    <p:sldId id="261" r:id="rId20"/>
    <p:sldId id="264" r:id="rId21"/>
    <p:sldId id="265" r:id="rId22"/>
    <p:sldId id="276" r:id="rId23"/>
    <p:sldId id="266" r:id="rId24"/>
    <p:sldId id="267" r:id="rId25"/>
    <p:sldId id="26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188"/>
  </p:normalViewPr>
  <p:slideViewPr>
    <p:cSldViewPr snapToGrid="0" snapToObjects="1">
      <p:cViewPr varScale="1">
        <p:scale>
          <a:sx n="128" d="100"/>
          <a:sy n="128" d="100"/>
        </p:scale>
        <p:origin x="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748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104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1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138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466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460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376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81f55d6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81f55d6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75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36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31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043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98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77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DDA8206E-0F00-2B4C-9E67-06683674F0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744E43-0BEE-3D47-BFAE-88906583F046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8219AD3-A7C0-6B48-A0DC-6373761752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9AABDBF-767D-E04D-BD01-09E2E20113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9EA97-8CC9-A44D-8749-7EC974237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1E33A-A6B0-AA4E-AF26-FE7F4076F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32AB52-9A39-F240-BA3D-6B96EAA48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FFA-628E-374E-A2DE-3ADEA825B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21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Q3By69pP1onxhelBEamiir51ucXIOsMEENb1Fl-wV2I/edit?usp=sharin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hco.com/blog/how-to-use-technology-to-differentiate-instruction-in-the-classroom" TargetMode="External"/><Relationship Id="rId7" Type="http://schemas.openxmlformats.org/officeDocument/2006/relationships/hyperlink" Target="https://www.icevonline.com/blog/9-tips-using-technology-differentiate-instruc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xl.com/membership/administrators/curriculum?gad_source=1&amp;gclid=Cj0KCQjw3vO3BhCqARIsAEWblcA-aYJKANAb-PAWTnfu9nqVmIuXSj6J-iB9yGJCuqgzIHNpXuhczB0aAhHzEALw_wcB&amp;adGroup=140552250201&amp;partner=google&amp;campaign=17316844499" TargetMode="External"/><Relationship Id="rId5" Type="http://schemas.openxmlformats.org/officeDocument/2006/relationships/hyperlink" Target="https://www.edutopia.org/blog/enhanced-learning-through-differentiated-technology-julie-stern" TargetMode="External"/><Relationship Id="rId4" Type="http://schemas.openxmlformats.org/officeDocument/2006/relationships/hyperlink" Target="https://inspireteachgrow.com/differentiation-with-technology-in-3-way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96956" y="892037"/>
            <a:ext cx="61821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dirty="0"/>
              <a:t>Tell Me Something Good!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562E4FC-3309-D923-072B-5306F640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6" y="1859446"/>
            <a:ext cx="618213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dirty="0"/>
              <a:t>Share something good or positive that is happening in your life right now.</a:t>
            </a:r>
          </a:p>
        </p:txBody>
      </p:sp>
    </p:spTree>
    <p:extLst>
      <p:ext uri="{BB962C8B-B14F-4D97-AF65-F5344CB8AC3E}">
        <p14:creationId xmlns:p14="http://schemas.microsoft.com/office/powerpoint/2010/main" val="27549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57">
            <a:extLst>
              <a:ext uri="{FF2B5EF4-FFF2-40B4-BE49-F238E27FC236}">
                <a16:creationId xmlns:a16="http://schemas.microsoft.com/office/drawing/2014/main" id="{CF92D9D9-7531-304B-B916-78A86FFAB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25028"/>
            <a:ext cx="6858000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25" b="1" i="1">
                <a:ea typeface="ＭＳ Ｐゴシック" panose="020B0600070205080204" pitchFamily="34" charset="-128"/>
              </a:rPr>
              <a:t>STERNBERG</a:t>
            </a:r>
            <a:r>
              <a:rPr lang="ja-JP" altLang="en-US" sz="1725" b="1" i="1">
                <a:ea typeface="ＭＳ Ｐゴシック" panose="020B0600070205080204" pitchFamily="34" charset="-128"/>
              </a:rPr>
              <a:t>’</a:t>
            </a:r>
            <a:r>
              <a:rPr lang="en-US" altLang="ja-JP" sz="1725" b="1" i="1">
                <a:ea typeface="ＭＳ Ｐゴシック" panose="020B0600070205080204" pitchFamily="34" charset="-128"/>
              </a:rPr>
              <a:t>S TRIARCHIC THEORY OF INTELLIGENCE (I)</a:t>
            </a:r>
            <a:endParaRPr lang="en-US" altLang="en-US" sz="1725" b="1" i="1">
              <a:ea typeface="ＭＳ Ｐゴシック" panose="020B0600070205080204" pitchFamily="34" charset="-128"/>
            </a:endParaRPr>
          </a:p>
        </p:txBody>
      </p:sp>
      <p:sp>
        <p:nvSpPr>
          <p:cNvPr id="48130" name="Oval 4">
            <a:extLst>
              <a:ext uri="{FF2B5EF4-FFF2-40B4-BE49-F238E27FC236}">
                <a16:creationId xmlns:a16="http://schemas.microsoft.com/office/drawing/2014/main" id="{B9A37179-D56D-2641-902B-A4FF3A05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1500"/>
            <a:ext cx="2971800" cy="8001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1E603A93-5508-294D-B570-65C16FDDB0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3150" y="1371600"/>
            <a:ext cx="222885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33C64E1-34C8-1F41-B4B6-1E5A904B3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371600"/>
            <a:ext cx="3452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7DF8654D-381A-854E-91E5-82DBA0565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828800"/>
            <a:ext cx="2057400" cy="12001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0D7CFAFC-D3F6-6C46-85FF-1F943FD60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1828800"/>
            <a:ext cx="2057400" cy="1200150"/>
          </a:xfrm>
          <a:prstGeom prst="ellipse">
            <a:avLst/>
          </a:prstGeom>
          <a:solidFill>
            <a:srgbClr val="FFFF00">
              <a:alpha val="5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56DCA74B-E7FD-7649-A9C6-47E2B614E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2150" y="1828800"/>
            <a:ext cx="2057400" cy="1200150"/>
          </a:xfrm>
          <a:prstGeom prst="ellipse">
            <a:avLst/>
          </a:prstGeom>
          <a:solidFill>
            <a:srgbClr val="0000FF">
              <a:alpha val="5882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E19E8E81-10B9-2444-9A9B-18BA12C08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3716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48137" name="TextBox 10">
            <a:extLst>
              <a:ext uri="{FF2B5EF4-FFF2-40B4-BE49-F238E27FC236}">
                <a16:creationId xmlns:a16="http://schemas.microsoft.com/office/drawing/2014/main" id="{F528E42F-BE0E-4E47-935C-048666F69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80010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Intelligence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9D7A5C-1F71-EB4D-B014-EB8A149B6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48829"/>
            <a:ext cx="171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Analytical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042B4-A4B2-D543-92BA-91D96CA30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2244209"/>
            <a:ext cx="1714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Creative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C80AF-573B-2142-A99D-47F7F40F2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2201481"/>
            <a:ext cx="171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Practical</a:t>
            </a:r>
            <a:r>
              <a:rPr lang="en-US" altLang="en-US" sz="1800" dirty="0">
                <a:ea typeface="ＭＳ Ｐゴシック" panose="020B0600070205080204" pitchFamily="34" charset="-128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174C064-A008-E342-8CBB-D65082727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3543300"/>
            <a:ext cx="2000250" cy="1485900"/>
          </a:xfrm>
          <a:prstGeom prst="roundRect">
            <a:avLst>
              <a:gd name="adj" fmla="val 16667"/>
            </a:avLst>
          </a:prstGeom>
          <a:solidFill>
            <a:srgbClr val="CCFFCC">
              <a:alpha val="7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B8942-4E98-244D-8114-ADB2C1E06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3486151"/>
            <a:ext cx="20002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i="1" dirty="0">
                <a:ea typeface="ＭＳ Ｐゴシック" panose="020B0600070205080204" pitchFamily="34" charset="-128"/>
              </a:rPr>
              <a:t>Using prior knowledge to solve </a:t>
            </a:r>
            <a:r>
              <a:rPr lang="en-US" altLang="en-US" sz="1500" i="1" u="sng" dirty="0">
                <a:ea typeface="ＭＳ Ｐゴシック" panose="020B0600070205080204" pitchFamily="34" charset="-128"/>
              </a:rPr>
              <a:t>new problems,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learn </a:t>
            </a:r>
            <a:r>
              <a:rPr lang="en-US" altLang="en-US" sz="1500" i="1" u="sng" dirty="0">
                <a:ea typeface="ＭＳ Ｐゴシック" panose="020B0600070205080204" pitchFamily="34" charset="-128"/>
              </a:rPr>
              <a:t>new information, 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make </a:t>
            </a:r>
            <a:r>
              <a:rPr lang="en-US" altLang="en-US" sz="1500" i="1" u="sng" dirty="0">
                <a:ea typeface="ＭＳ Ｐゴシック" panose="020B0600070205080204" pitchFamily="34" charset="-128"/>
              </a:rPr>
              <a:t>judgments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 (i.e. </a:t>
            </a:r>
            <a:r>
              <a:rPr lang="en-US" altLang="en-US" sz="1500" i="1" u="sng" dirty="0">
                <a:ea typeface="ＭＳ Ｐゴシック" panose="020B0600070205080204" pitchFamily="34" charset="-128"/>
              </a:rPr>
              <a:t>analyze</a:t>
            </a:r>
            <a:r>
              <a:rPr lang="en-US" altLang="en-US" sz="1500" i="1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D656F444-FB24-044F-ACEB-AFAAB6B36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1700" y="3028950"/>
            <a:ext cx="3452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D5A5305-0E8B-2E41-9A99-38562D81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43300"/>
            <a:ext cx="2000250" cy="1485900"/>
          </a:xfrm>
          <a:prstGeom prst="roundRect">
            <a:avLst>
              <a:gd name="adj" fmla="val 16667"/>
            </a:avLst>
          </a:prstGeom>
          <a:solidFill>
            <a:srgbClr val="FFFF00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04CB34-6ED5-E34C-8B8F-65EE28CD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139" y="3639464"/>
            <a:ext cx="2000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dirty="0">
                <a:ea typeface="ＭＳ Ｐゴシック" panose="020B0600070205080204" pitchFamily="34" charset="-128"/>
              </a:rPr>
              <a:t>Applying knowledge to 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novel &amp; unique situations </a:t>
            </a:r>
            <a:r>
              <a:rPr lang="en-US" altLang="en-US" sz="1500" dirty="0">
                <a:ea typeface="ＭＳ Ｐゴシック" panose="020B0600070205080204" pitchFamily="34" charset="-128"/>
              </a:rPr>
              <a:t>(i.e. 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creative</a:t>
            </a:r>
            <a:r>
              <a:rPr lang="en-US" altLang="en-US" sz="1500" dirty="0">
                <a:ea typeface="ＭＳ Ｐゴシック" panose="020B0600070205080204" pitchFamily="34" charset="-128"/>
              </a:rPr>
              <a:t>)</a:t>
            </a:r>
            <a:endParaRPr lang="en-US" altLang="en-US" sz="1500" i="1" dirty="0">
              <a:ea typeface="ＭＳ Ｐゴシック" panose="020B0600070205080204" pitchFamily="34" charset="-128"/>
            </a:endParaRPr>
          </a:p>
        </p:txBody>
      </p:sp>
      <p:sp>
        <p:nvSpPr>
          <p:cNvPr id="22" name="Line 7">
            <a:extLst>
              <a:ext uri="{FF2B5EF4-FFF2-40B4-BE49-F238E27FC236}">
                <a16:creationId xmlns:a16="http://schemas.microsoft.com/office/drawing/2014/main" id="{E6E22D27-EF87-1F43-BE26-BCEAE17B5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9150" y="3028950"/>
            <a:ext cx="3452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885B2D1-DD04-5C48-8114-5817B4B1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0" y="3543300"/>
            <a:ext cx="2000250" cy="1485900"/>
          </a:xfrm>
          <a:prstGeom prst="roundRect">
            <a:avLst>
              <a:gd name="adj" fmla="val 16667"/>
            </a:avLst>
          </a:prstGeom>
          <a:solidFill>
            <a:srgbClr val="0000FF">
              <a:alpha val="4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D74F6F-FD46-E14E-A04C-81D2138FB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3601567"/>
            <a:ext cx="20574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u="sng" dirty="0">
                <a:ea typeface="ＭＳ Ｐゴシック" panose="020B0600070205080204" pitchFamily="34" charset="-128"/>
              </a:rPr>
              <a:t>Adapting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to environment, </a:t>
            </a:r>
            <a:r>
              <a:rPr lang="en-US" altLang="en-US" sz="1500" u="sng" dirty="0">
                <a:ea typeface="ＭＳ Ｐゴシック" panose="020B0600070205080204" pitchFamily="34" charset="-128"/>
              </a:rPr>
              <a:t>selecting</a:t>
            </a:r>
            <a:r>
              <a:rPr lang="en-US" altLang="en-US" sz="1500" dirty="0">
                <a:ea typeface="ＭＳ Ｐゴシック" panose="020B0600070205080204" pitchFamily="34" charset="-128"/>
              </a:rPr>
              <a:t> new environment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dirty="0">
                <a:ea typeface="ＭＳ Ｐゴシック" panose="020B0600070205080204" pitchFamily="34" charset="-128"/>
              </a:rPr>
              <a:t>(practical)</a:t>
            </a:r>
            <a:endParaRPr lang="en-US" altLang="en-US" sz="1500" i="1" dirty="0">
              <a:ea typeface="ＭＳ Ｐゴシック" panose="020B0600070205080204" pitchFamily="34" charset="-128"/>
            </a:endParaRPr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89780536-BD03-BE4B-A73F-B98D120D2B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028950"/>
            <a:ext cx="34529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  <p:bldP spid="15" grpId="0" animBg="1"/>
      <p:bldP spid="16" grpId="0"/>
      <p:bldP spid="20" grpId="0" animBg="1"/>
      <p:bldP spid="21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57">
            <a:extLst>
              <a:ext uri="{FF2B5EF4-FFF2-40B4-BE49-F238E27FC236}">
                <a16:creationId xmlns:a16="http://schemas.microsoft.com/office/drawing/2014/main" id="{3A8D88A5-5BA6-3741-9F44-28D75750D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225028"/>
            <a:ext cx="6858000" cy="3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25" b="1" i="1">
                <a:ea typeface="ＭＳ Ｐゴシック" panose="020B0600070205080204" pitchFamily="34" charset="-128"/>
              </a:rPr>
              <a:t>STERNBERG</a:t>
            </a:r>
            <a:r>
              <a:rPr lang="ja-JP" altLang="en-US" sz="1725" b="1" i="1">
                <a:ea typeface="ＭＳ Ｐゴシック" panose="020B0600070205080204" pitchFamily="34" charset="-128"/>
              </a:rPr>
              <a:t>’</a:t>
            </a:r>
            <a:r>
              <a:rPr lang="en-US" altLang="ja-JP" sz="1725" b="1" i="1">
                <a:ea typeface="ＭＳ Ｐゴシック" panose="020B0600070205080204" pitchFamily="34" charset="-128"/>
              </a:rPr>
              <a:t>S TRIARCHIC THEORY OF INTELLIGENCE (II)</a:t>
            </a:r>
            <a:endParaRPr lang="en-US" altLang="en-US" sz="1725" b="1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6599F5-6279-374E-9B43-952C47AC4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15029"/>
              </p:ext>
            </p:extLst>
          </p:nvPr>
        </p:nvGraphicFramePr>
        <p:xfrm>
          <a:off x="1143000" y="538090"/>
          <a:ext cx="6858000" cy="467102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7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Content Area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Declarative Knowledge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Analysis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Creative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Practical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77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Language Arts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Describe character personality in a novel 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Compare the personality of Harry Potter with Ron </a:t>
                      </a:r>
                      <a:r>
                        <a:rPr kumimoji="0" lang="en-US" altLang="x-non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Weasley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Write short story with Harry Potter as main character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Describe how you would use Harry 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Potter’s leadership skills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77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Mathematics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Recall formula Distance = Rate X Time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Solve word problem using D = R x T formula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Create your own math word problem using formula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Show how to use formula to estimate driving from 1 city to another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77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Social Studies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Identify factors that led to US Civil War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Compare arguments of opposing sides in US Civil War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Write a page of journal from the viewpoint of soldiers on one side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Discuss the applicability of lessons to today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 world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77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Science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Name main types of bacteria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Analyze how immune system fights bacteria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Suggest ways to cope with increasing immunity of bacteria to antibiotics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Suggest 3 steps to reduce chances of bacterial infection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8FFB490-F49D-F843-866F-03F281D9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19140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14C20-DF82-454C-A3EE-0D3B0E02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319140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3C4DE-8E50-4F40-8FC5-D57259FF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19140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071FD5-2FF6-E946-9D7D-424BE666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319140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47151-AC91-2448-B2BA-05CE9ED1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176389"/>
            <a:ext cx="1714500" cy="100152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0A1C7B-2F39-B746-8850-BA89830D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176389"/>
            <a:ext cx="1714500" cy="100152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5EB130-DC4F-B141-9421-03D2B5A4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2176389"/>
            <a:ext cx="1714500" cy="100152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A3ABB7-7EF4-2D44-822A-28FDD704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2176389"/>
            <a:ext cx="1714500" cy="100152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42890-0EBC-254C-A4EA-216486AC1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177915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BC0B18-7E5D-6144-AA27-7C8178489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177915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EB534-E0AC-CE4F-A7AA-33C4738E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3177915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D31B26-1B3E-F045-A270-745E4BEF3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3177915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DFB9DA-3327-C84E-BA25-C8D6C4CD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5165"/>
            <a:ext cx="1714500" cy="117394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E5BB1B-8DB6-AC4C-A702-1FD85D65F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4035165"/>
            <a:ext cx="1714500" cy="117394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D2DCF2-2303-344D-9984-05AC0CEE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5165"/>
            <a:ext cx="1714500" cy="117394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20015C-B2F1-8047-8369-FA1C5FFC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035165"/>
            <a:ext cx="1714500" cy="117394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Differentiating……PRODUCT</a:t>
            </a:r>
          </a:p>
        </p:txBody>
      </p:sp>
      <p:pic>
        <p:nvPicPr>
          <p:cNvPr id="9" name="Picture 3" descr="Everybody is a genius. But if you judge a fish by its ability to climb a tree, it will live its whole life believing that it is stupid.”  &amp;horbar; Albert Einstein">
            <a:extLst>
              <a:ext uri="{FF2B5EF4-FFF2-40B4-BE49-F238E27FC236}">
                <a16:creationId xmlns:a16="http://schemas.microsoft.com/office/drawing/2014/main" id="{0F7869F2-52B4-BD44-9AAA-E01A45D2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72" y="1175965"/>
            <a:ext cx="6248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Differentiating……PRODUCT (I)</a:t>
            </a:r>
          </a:p>
        </p:txBody>
      </p:sp>
      <p:pic>
        <p:nvPicPr>
          <p:cNvPr id="9" name="Picture 3" descr="Everybody is a genius. But if you judge a fish by its ability to climb a tree, it will live its whole life believing that it is stupid.”  &amp;horbar; Albert Einstein">
            <a:extLst>
              <a:ext uri="{FF2B5EF4-FFF2-40B4-BE49-F238E27FC236}">
                <a16:creationId xmlns:a16="http://schemas.microsoft.com/office/drawing/2014/main" id="{0F7869F2-52B4-BD44-9AAA-E01A45D2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3" y="1814053"/>
            <a:ext cx="4035227" cy="23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1EF980F8-C448-E441-A099-0DB7DA76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661" y="1175965"/>
            <a:ext cx="415636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“Everybody is a genius. But if you judge a fish by its ability to climb a tree, it will live its whole life believing that it is stupid.” </a:t>
            </a:r>
            <a:endParaRPr lang="en-US" altLang="en-US" sz="2400" i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Albert Einstein (maybe)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7A7657C-68EB-9A40-A626-2B254A126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661" y="3441576"/>
            <a:ext cx="41563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Think of a class where you have been given the opportunity to demonstrate what  you in know in different ways</a:t>
            </a:r>
            <a:endParaRPr lang="en-US" altLang="en-US" sz="2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Differentiating……PRODUCT (II)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5" y="1175965"/>
            <a:ext cx="8060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Differentiating</a:t>
            </a:r>
            <a:r>
              <a:rPr lang="en-US" sz="2000" dirty="0"/>
              <a:t> the product in </a:t>
            </a:r>
            <a:r>
              <a:rPr lang="en-US" sz="2000" b="1" dirty="0"/>
              <a:t>ART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84406-ECB9-9D4E-9E67-82E1EAB2677B}"/>
              </a:ext>
            </a:extLst>
          </p:cNvPr>
          <p:cNvSpPr txBox="1"/>
          <p:nvPr/>
        </p:nvSpPr>
        <p:spPr>
          <a:xfrm>
            <a:off x="655310" y="1537054"/>
            <a:ext cx="80607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 you want students to be able to </a:t>
            </a:r>
            <a:r>
              <a:rPr lang="en-US" sz="2200" b="1" dirty="0"/>
              <a:t>differentiate between historical art period</a:t>
            </a:r>
            <a:r>
              <a:rPr lang="en-US" sz="2200" dirty="0"/>
              <a:t>s, such as </a:t>
            </a:r>
            <a:r>
              <a:rPr lang="en-US" sz="2200" b="1" dirty="0"/>
              <a:t>impressionism</a:t>
            </a:r>
            <a:r>
              <a:rPr lang="en-US" sz="2200" dirty="0"/>
              <a:t> and </a:t>
            </a:r>
            <a:r>
              <a:rPr lang="en-US" sz="2200" b="1" dirty="0"/>
              <a:t>art nouveau</a:t>
            </a:r>
            <a:r>
              <a:rPr lang="en-US" sz="2200" dirty="0"/>
              <a:t>? Assessment options are: </a:t>
            </a:r>
          </a:p>
          <a:p>
            <a:r>
              <a:rPr lang="en-US" sz="2200" dirty="0"/>
              <a:t>(1) Students  </a:t>
            </a:r>
            <a:r>
              <a:rPr lang="en-US" sz="2200" u="sng" dirty="0"/>
              <a:t>create works of art </a:t>
            </a:r>
            <a:r>
              <a:rPr lang="en-US" sz="2200" dirty="0"/>
              <a:t>in a chosen medium that represent styles from different periods of art from history. </a:t>
            </a:r>
          </a:p>
          <a:p>
            <a:r>
              <a:rPr lang="en-US" sz="2200" dirty="0"/>
              <a:t>(2) Students </a:t>
            </a:r>
            <a:r>
              <a:rPr lang="en-US" sz="2200" u="sng" dirty="0"/>
              <a:t>write compare and contrast essay </a:t>
            </a:r>
            <a:r>
              <a:rPr lang="en-US" sz="2200" dirty="0"/>
              <a:t>to compare two different art periods. </a:t>
            </a:r>
          </a:p>
          <a:p>
            <a:r>
              <a:rPr lang="en-US" sz="2200" dirty="0"/>
              <a:t>(3) Students </a:t>
            </a:r>
            <a:r>
              <a:rPr lang="en-US" sz="2200" u="sng" dirty="0"/>
              <a:t>design a poster</a:t>
            </a:r>
            <a:r>
              <a:rPr lang="en-US" sz="2200" dirty="0"/>
              <a:t> using elements from a particular period of art.</a:t>
            </a:r>
          </a:p>
        </p:txBody>
      </p:sp>
    </p:spTree>
    <p:extLst>
      <p:ext uri="{BB962C8B-B14F-4D97-AF65-F5344CB8AC3E}">
        <p14:creationId xmlns:p14="http://schemas.microsoft.com/office/powerpoint/2010/main" val="38453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Differentiating……PRODUCT (III)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5" y="1175965"/>
            <a:ext cx="8060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Differentiating</a:t>
            </a:r>
            <a:r>
              <a:rPr lang="en-US" sz="2000" dirty="0"/>
              <a:t> the product in </a:t>
            </a:r>
            <a:r>
              <a:rPr lang="en-US" sz="2000" b="1" dirty="0"/>
              <a:t>Physical Education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84406-ECB9-9D4E-9E67-82E1EAB2677B}"/>
              </a:ext>
            </a:extLst>
          </p:cNvPr>
          <p:cNvSpPr txBox="1"/>
          <p:nvPr/>
        </p:nvSpPr>
        <p:spPr>
          <a:xfrm>
            <a:off x="655310" y="1537054"/>
            <a:ext cx="8060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 you want students to be able to</a:t>
            </a:r>
            <a:r>
              <a:rPr lang="en-US" i="1" dirty="0"/>
              <a:t> </a:t>
            </a:r>
            <a:r>
              <a:rPr lang="en-US" sz="2200" u="sng" dirty="0"/>
              <a:t>develop balance and landing skills?</a:t>
            </a:r>
            <a:endParaRPr lang="en-US" sz="2200" dirty="0"/>
          </a:p>
        </p:txBody>
      </p:sp>
      <p:pic>
        <p:nvPicPr>
          <p:cNvPr id="4" name="Picture 3" descr="A picture containing text, sport, athletic game&#10;&#10;Description automatically generated">
            <a:extLst>
              <a:ext uri="{FF2B5EF4-FFF2-40B4-BE49-F238E27FC236}">
                <a16:creationId xmlns:a16="http://schemas.microsoft.com/office/drawing/2014/main" id="{017EA065-2494-244C-9687-3000E87EE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5" y="2306495"/>
            <a:ext cx="3378200" cy="1816618"/>
          </a:xfrm>
          <a:prstGeom prst="rect">
            <a:avLst/>
          </a:prstGeom>
        </p:spPr>
      </p:pic>
      <p:pic>
        <p:nvPicPr>
          <p:cNvPr id="7" name="Picture 6" descr="A picture containing text, sport&#10;&#10;Description automatically generated">
            <a:extLst>
              <a:ext uri="{FF2B5EF4-FFF2-40B4-BE49-F238E27FC236}">
                <a16:creationId xmlns:a16="http://schemas.microsoft.com/office/drawing/2014/main" id="{39E047A7-F010-414A-967C-8C320A896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97" y="2326875"/>
            <a:ext cx="3327400" cy="1816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F55768-59CE-F549-BF79-2233B3361AC7}"/>
              </a:ext>
            </a:extLst>
          </p:cNvPr>
          <p:cNvSpPr txBox="1"/>
          <p:nvPr/>
        </p:nvSpPr>
        <p:spPr>
          <a:xfrm>
            <a:off x="706104" y="4053315"/>
            <a:ext cx="332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Power Jumps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EC534-7E4C-2F40-A186-D8A05EEFA037}"/>
              </a:ext>
            </a:extLst>
          </p:cNvPr>
          <p:cNvSpPr txBox="1"/>
          <p:nvPr/>
        </p:nvSpPr>
        <p:spPr>
          <a:xfrm>
            <a:off x="5110497" y="4138131"/>
            <a:ext cx="332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Speed Skater Leaps</a:t>
            </a:r>
          </a:p>
        </p:txBody>
      </p:sp>
    </p:spTree>
    <p:extLst>
      <p:ext uri="{BB962C8B-B14F-4D97-AF65-F5344CB8AC3E}">
        <p14:creationId xmlns:p14="http://schemas.microsoft.com/office/powerpoint/2010/main" val="303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MN Teacher Standards:</a:t>
            </a:r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3761704" y="1385498"/>
            <a:ext cx="273090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4K: … teachers must: </a:t>
            </a:r>
            <a:r>
              <a:rPr lang="en" sz="1600" dirty="0"/>
              <a:t>use educational technology to broaden student knowledge about technology, </a:t>
            </a:r>
            <a:r>
              <a:rPr lang="en" sz="1600" b="1" dirty="0"/>
              <a:t>to deliver instruction to students at different levels and paces, and to stimulate advanced levels of learning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866375" y="1385498"/>
            <a:ext cx="273090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/>
              <a:t>3R: ...teachers must: </a:t>
            </a:r>
            <a:r>
              <a:rPr lang="en" sz="1600" dirty="0"/>
              <a:t>identify and apply technology resources to enable and empower learners with diverse backgrounds, characteristics, and abilities.</a:t>
            </a:r>
            <a:endParaRPr sz="1600" dirty="0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75" name="Google Shape;75;p18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  <p:bldP spid="7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445525"/>
            <a:ext cx="34863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all of this:</a:t>
            </a: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518150" y="1824800"/>
            <a:ext cx="3909000" cy="19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your job to </a:t>
            </a:r>
            <a:r>
              <a:rPr lang="en" b="1"/>
              <a:t>ensure equitable access</a:t>
            </a:r>
            <a:r>
              <a:rPr lang="en"/>
              <a:t> for </a:t>
            </a:r>
            <a:r>
              <a:rPr lang="en" i="1"/>
              <a:t>all</a:t>
            </a:r>
            <a:r>
              <a:rPr lang="en"/>
              <a:t> students. So this week, you’ll find some high- or low-tech-based tools to help you accomplish this goal!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5664600" cy="3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Accessibility considerations: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✗"/>
            </a:pPr>
            <a:r>
              <a:rPr lang="en" sz="2100" dirty="0">
                <a:solidFill>
                  <a:schemeClr val="accent6"/>
                </a:solidFill>
              </a:rPr>
              <a:t>Device settings </a:t>
            </a:r>
            <a:r>
              <a:rPr lang="en" sz="1500" dirty="0"/>
              <a:t>(have you ever looked at all the options here? Quite amazing, actually!)</a:t>
            </a:r>
            <a:endParaRPr sz="15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✗"/>
            </a:pPr>
            <a:r>
              <a:rPr lang="en" sz="2100" dirty="0">
                <a:solidFill>
                  <a:schemeClr val="accent2"/>
                </a:solidFill>
              </a:rPr>
              <a:t>Access for specific dis/abilities </a:t>
            </a:r>
            <a:r>
              <a:rPr lang="en" sz="1500" dirty="0"/>
              <a:t>(i.e. captions, wireless connections to accessibility devices, reading and writing aids, etc.)  </a:t>
            </a:r>
            <a:endParaRPr sz="15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✗"/>
            </a:pPr>
            <a:r>
              <a:rPr lang="en" sz="2100" dirty="0">
                <a:solidFill>
                  <a:schemeClr val="accent3"/>
                </a:solidFill>
              </a:rPr>
              <a:t>Language supports </a:t>
            </a:r>
            <a:r>
              <a:rPr lang="en" sz="1500" dirty="0"/>
              <a:t>(i.e. translators, embedded dictionaries)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7098300" y="1076881"/>
            <a:ext cx="1281591" cy="1294312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Assistive Technology (AT)</a:t>
            </a:r>
            <a:endParaRPr b="1"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936575" y="12744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Considerations</a:t>
            </a:r>
            <a:r>
              <a:rPr lang="en" dirty="0"/>
              <a:t>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>
                <a:solidFill>
                  <a:schemeClr val="accent4"/>
                </a:solidFill>
              </a:rPr>
              <a:t>AT replaces something or fills in gaps </a:t>
            </a:r>
            <a:r>
              <a:rPr lang="en" dirty="0"/>
              <a:t> </a:t>
            </a:r>
            <a:r>
              <a:rPr lang="en" sz="1500" dirty="0"/>
              <a:t>(i.e. voice to text, speech readers, speech simulators)</a:t>
            </a:r>
            <a:endParaRPr sz="15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/>
              <a:t>Other gaps to fill may include </a:t>
            </a:r>
            <a:r>
              <a:rPr lang="en" dirty="0">
                <a:solidFill>
                  <a:schemeClr val="accent6"/>
                </a:solidFill>
              </a:rPr>
              <a:t>resources or materials</a:t>
            </a:r>
            <a:r>
              <a:rPr lang="en" dirty="0"/>
              <a:t> </a:t>
            </a:r>
            <a:r>
              <a:rPr lang="en" sz="1500" dirty="0"/>
              <a:t>(i.e. no internet at home, not enough textbooks for every student in the class) </a:t>
            </a:r>
            <a:endParaRPr sz="15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/>
              <a:t>Again, </a:t>
            </a:r>
            <a:r>
              <a:rPr lang="en" dirty="0">
                <a:solidFill>
                  <a:schemeClr val="accent3"/>
                </a:solidFill>
              </a:rPr>
              <a:t>can be high-, medium-, or low-tech</a:t>
            </a:r>
            <a:r>
              <a:rPr lang="en" dirty="0"/>
              <a:t>, and should be chosen based on individual students plus the demands of your classroom or content area </a:t>
            </a:r>
            <a:r>
              <a:rPr lang="en" sz="1500" dirty="0"/>
              <a:t>(i.e. tools to assist students with writing tasks, mobility needs, vision or hearing needs, etc.)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AF85-3668-FB46-BD33-7443849AF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3525" y="1220229"/>
            <a:ext cx="3486300" cy="1159800"/>
          </a:xfrm>
        </p:spPr>
        <p:txBody>
          <a:bodyPr/>
          <a:lstStyle/>
          <a:p>
            <a:r>
              <a:rPr lang="en-US" sz="2600" dirty="0"/>
              <a:t>What does a “fair” or “equitable” education system mean to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5524F-33C7-6D42-90D8-858778EC2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3525" y="2179350"/>
            <a:ext cx="3486300" cy="1862072"/>
          </a:xfrm>
        </p:spPr>
        <p:txBody>
          <a:bodyPr/>
          <a:lstStyle/>
          <a:p>
            <a:r>
              <a:rPr lang="en-US" i="1" dirty="0"/>
              <a:t>Think of a teacher whom you would describe as “fair” or “equitable”…</a:t>
            </a:r>
          </a:p>
          <a:p>
            <a:r>
              <a:rPr lang="en-US" i="1" dirty="0"/>
              <a:t> What characteristics define this teacher?</a:t>
            </a:r>
          </a:p>
        </p:txBody>
      </p:sp>
    </p:spTree>
    <p:extLst>
      <p:ext uri="{BB962C8B-B14F-4D97-AF65-F5344CB8AC3E}">
        <p14:creationId xmlns:p14="http://schemas.microsoft.com/office/powerpoint/2010/main" val="15710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6599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exemplar*: </a:t>
            </a:r>
            <a:r>
              <a:rPr lang="en" u="sng">
                <a:solidFill>
                  <a:schemeClr val="hlink"/>
                </a:solidFill>
                <a:hlinkClick r:id="rId3"/>
              </a:rPr>
              <a:t>Tap Tap See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4294967295"/>
          </p:nvPr>
        </p:nvSpPr>
        <p:spPr>
          <a:xfrm>
            <a:off x="5995000" y="2587649"/>
            <a:ext cx="2439300" cy="18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488" y="1215787"/>
            <a:ext cx="6763175" cy="334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21" name="Google Shape;121;p24"/>
          <p:cNvSpPr txBox="1"/>
          <p:nvPr/>
        </p:nvSpPr>
        <p:spPr>
          <a:xfrm>
            <a:off x="7630025" y="3880175"/>
            <a:ext cx="1032600" cy="7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ngolin"/>
                <a:ea typeface="Pangolin"/>
                <a:cs typeface="Pangolin"/>
                <a:sym typeface="Pangolin"/>
              </a:rPr>
              <a:t>*Shared with permission</a:t>
            </a:r>
            <a:endParaRPr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866375" y="642305"/>
            <a:ext cx="39666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Assistive Technology ideas:</a:t>
            </a:r>
            <a:endParaRPr b="1"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827525" y="1155000"/>
            <a:ext cx="3966600" cy="3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/>
              <a:t>Consider tools that put something there that otherwise isn’t (i.e. </a:t>
            </a:r>
            <a:r>
              <a:rPr lang="en" b="1" dirty="0"/>
              <a:t>captioning</a:t>
            </a:r>
            <a:r>
              <a:rPr lang="en" dirty="0"/>
              <a:t>, </a:t>
            </a:r>
            <a:r>
              <a:rPr lang="en" b="1" dirty="0"/>
              <a:t>voice-to-text</a:t>
            </a:r>
            <a:r>
              <a:rPr lang="en" dirty="0"/>
              <a:t> or </a:t>
            </a:r>
            <a:r>
              <a:rPr lang="en" b="1" dirty="0"/>
              <a:t>text-to-voice</a:t>
            </a:r>
            <a:r>
              <a:rPr lang="en" dirty="0"/>
              <a:t> (or communication devices that create speech by the user touching buttons), </a:t>
            </a:r>
            <a:r>
              <a:rPr lang="en" b="1" dirty="0"/>
              <a:t>translators, </a:t>
            </a:r>
            <a:r>
              <a:rPr lang="en" dirty="0"/>
              <a:t>etc.</a:t>
            </a:r>
            <a:endParaRPr dirty="0"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0257">
            <a:off x="5327803" y="494226"/>
            <a:ext cx="3190542" cy="31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7C639-9585-6B44-A943-5B6D1E7F66F8}"/>
              </a:ext>
            </a:extLst>
          </p:cNvPr>
          <p:cNvSpPr txBox="1"/>
          <p:nvPr/>
        </p:nvSpPr>
        <p:spPr>
          <a:xfrm>
            <a:off x="792480" y="594360"/>
            <a:ext cx="755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Some resources for you….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000B9-01F5-0B4E-B3D7-6E83F2141F4A}"/>
              </a:ext>
            </a:extLst>
          </p:cNvPr>
          <p:cNvSpPr txBox="1"/>
          <p:nvPr/>
        </p:nvSpPr>
        <p:spPr>
          <a:xfrm>
            <a:off x="695204" y="1056025"/>
            <a:ext cx="75590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How to use technology to differentiate instruction in the classroom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3 Ways to Support Differentiation with Technology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Enhancing Learning Through Differentiated Technology (with specific technology platforms)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IXL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9 Tips for Using Technology to Differentiate Instruction in 2024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37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850" y="531200"/>
            <a:ext cx="4397399" cy="400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26719" y="469535"/>
            <a:ext cx="8289305" cy="33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 b="1" dirty="0"/>
              <a:t>Same as always: </a:t>
            </a:r>
            <a:endParaRPr sz="3000" b="1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Find an app/tool</a:t>
            </a:r>
            <a:r>
              <a:rPr lang="en" dirty="0"/>
              <a:t> to support a specific learning need </a:t>
            </a:r>
            <a:r>
              <a:rPr lang="en" b="1" dirty="0"/>
              <a:t>or </a:t>
            </a:r>
            <a:r>
              <a:rPr lang="en" dirty="0"/>
              <a:t>a specific </a:t>
            </a:r>
            <a:r>
              <a:rPr lang="en" b="1" dirty="0"/>
              <a:t>app/tool </a:t>
            </a:r>
            <a:r>
              <a:rPr lang="en" dirty="0"/>
              <a:t>that allows you to differentiate content, process or product</a:t>
            </a: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Tell me about</a:t>
            </a:r>
            <a:r>
              <a:rPr lang="en" dirty="0"/>
              <a:t> the app/tool; use screen shots: </a:t>
            </a:r>
            <a:r>
              <a:rPr lang="en" b="1" dirty="0"/>
              <a:t>Who does it serve</a:t>
            </a:r>
            <a:r>
              <a:rPr lang="en" dirty="0"/>
              <a:t>, </a:t>
            </a:r>
            <a:r>
              <a:rPr lang="en" b="1" dirty="0"/>
              <a:t>how does it work</a:t>
            </a:r>
            <a:r>
              <a:rPr lang="en" dirty="0"/>
              <a:t>, what are the </a:t>
            </a:r>
            <a:r>
              <a:rPr lang="en" b="1" dirty="0"/>
              <a:t>pros/cons</a:t>
            </a:r>
            <a:r>
              <a:rPr lang="en" dirty="0"/>
              <a:t> of that app/tool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Tell me </a:t>
            </a:r>
            <a:r>
              <a:rPr lang="en" b="1" dirty="0"/>
              <a:t>how you as the teacher would use it, particularly highlighting your content area/grade level you plan to teach and why your app would work in that context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Add to your website!</a:t>
            </a:r>
            <a:endParaRPr dirty="0"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4294967295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Questions?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Picture 6" descr="A cartoon of a person and a child looking at a baseball game&#10;&#10;Description automatically generated">
            <a:extLst>
              <a:ext uri="{FF2B5EF4-FFF2-40B4-BE49-F238E27FC236}">
                <a16:creationId xmlns:a16="http://schemas.microsoft.com/office/drawing/2014/main" id="{997B4FA2-3D07-DC4B-863D-CF351C75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0" y="535255"/>
            <a:ext cx="3405560" cy="2571750"/>
          </a:xfrm>
          <a:prstGeom prst="rect">
            <a:avLst/>
          </a:prstGeom>
        </p:spPr>
      </p:pic>
      <p:sp>
        <p:nvSpPr>
          <p:cNvPr id="9" name="Google Shape;57;p16">
            <a:extLst>
              <a:ext uri="{FF2B5EF4-FFF2-40B4-BE49-F238E27FC236}">
                <a16:creationId xmlns:a16="http://schemas.microsoft.com/office/drawing/2014/main" id="{AB405E76-C27D-9747-9311-5EC69A4D6062}"/>
              </a:ext>
            </a:extLst>
          </p:cNvPr>
          <p:cNvSpPr txBox="1">
            <a:spLocks/>
          </p:cNvSpPr>
          <p:nvPr/>
        </p:nvSpPr>
        <p:spPr>
          <a:xfrm>
            <a:off x="4972950" y="3361005"/>
            <a:ext cx="3434100" cy="1063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/>
              <a:t>What do you think the difference is between</a:t>
            </a:r>
            <a:r>
              <a:rPr lang="en-US" sz="2000" b="1" dirty="0"/>
              <a:t> “equality” </a:t>
            </a:r>
            <a:r>
              <a:rPr lang="en-US" sz="2000" dirty="0"/>
              <a:t>and</a:t>
            </a:r>
            <a:r>
              <a:rPr lang="en-US" sz="2000" b="1" dirty="0"/>
              <a:t> “equity”?</a:t>
            </a:r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C52A98-EC8E-6D41-BB11-EAF5DCAA5D1F}"/>
              </a:ext>
            </a:extLst>
          </p:cNvPr>
          <p:cNvSpPr txBox="1">
            <a:spLocks/>
          </p:cNvSpPr>
          <p:nvPr/>
        </p:nvSpPr>
        <p:spPr>
          <a:xfrm>
            <a:off x="839115" y="1521630"/>
            <a:ext cx="4023830" cy="24389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i="1" dirty="0"/>
              <a:t>"Fair doesn't mean giving every child the same thing, it means giving every child what they need."</a:t>
            </a:r>
            <a:br>
              <a:rPr lang="en-US" sz="2000" dirty="0"/>
            </a:br>
            <a:r>
              <a:rPr lang="en-US" sz="2000" i="1" dirty="0"/>
              <a:t>Rick Lavoie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59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57;p16">
            <a:extLst>
              <a:ext uri="{FF2B5EF4-FFF2-40B4-BE49-F238E27FC236}">
                <a16:creationId xmlns:a16="http://schemas.microsoft.com/office/drawing/2014/main" id="{95D3D2AB-371D-4B42-866C-2152EDF631E7}"/>
              </a:ext>
            </a:extLst>
          </p:cNvPr>
          <p:cNvSpPr txBox="1">
            <a:spLocks/>
          </p:cNvSpPr>
          <p:nvPr/>
        </p:nvSpPr>
        <p:spPr>
          <a:xfrm>
            <a:off x="1137900" y="535255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/>
              <a:t>Differentiation</a:t>
            </a:r>
            <a:r>
              <a:rPr lang="en-US" sz="3000" dirty="0"/>
              <a:t>: </a:t>
            </a:r>
          </a:p>
          <a:p>
            <a:pPr algn="ctr"/>
            <a:r>
              <a:rPr lang="en-US" sz="3000" dirty="0"/>
              <a:t>Increasing access for </a:t>
            </a:r>
            <a:r>
              <a:rPr lang="en-US" sz="3000" i="1" dirty="0"/>
              <a:t>all </a:t>
            </a:r>
            <a:r>
              <a:rPr lang="en-US" sz="3000" dirty="0"/>
              <a:t>learners; equitable access for </a:t>
            </a:r>
            <a:r>
              <a:rPr lang="en-US" sz="3000" i="1" dirty="0"/>
              <a:t>all </a:t>
            </a:r>
            <a:r>
              <a:rPr lang="en-US" sz="3000" dirty="0"/>
              <a:t>learners</a:t>
            </a:r>
          </a:p>
        </p:txBody>
      </p:sp>
      <p:pic>
        <p:nvPicPr>
          <p:cNvPr id="7" name="Picture 6" descr="A cartoon of a person and a child looking at a baseball game&#10;&#10;Description automatically generated">
            <a:extLst>
              <a:ext uri="{FF2B5EF4-FFF2-40B4-BE49-F238E27FC236}">
                <a16:creationId xmlns:a16="http://schemas.microsoft.com/office/drawing/2014/main" id="{997B4FA2-3D07-DC4B-863D-CF351C75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0" y="535255"/>
            <a:ext cx="340556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Differentiating……CONTENT (I)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7" y="1445551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Lesson plans should cover standards set by school, district or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61B52-CCD2-4D48-ACE9-15CA2121BC4B}"/>
              </a:ext>
            </a:extLst>
          </p:cNvPr>
          <p:cNvSpPr txBox="1"/>
          <p:nvPr/>
        </p:nvSpPr>
        <p:spPr>
          <a:xfrm>
            <a:off x="655318" y="2349289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Does every student come in with the same proficiency related to the standard (or standards)?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D4870-BB35-CF48-B3E6-81619E132BE2}"/>
              </a:ext>
            </a:extLst>
          </p:cNvPr>
          <p:cNvSpPr txBox="1"/>
          <p:nvPr/>
        </p:nvSpPr>
        <p:spPr>
          <a:xfrm>
            <a:off x="541647" y="3595866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 you differentiate the </a:t>
            </a:r>
            <a:r>
              <a:rPr lang="en-US" sz="2000" u="sng" dirty="0"/>
              <a:t>content</a:t>
            </a:r>
            <a:r>
              <a:rPr lang="en-US" sz="2000" dirty="0"/>
              <a:t>? How do you provide equitable access to content?</a:t>
            </a:r>
          </a:p>
        </p:txBody>
      </p:sp>
    </p:spTree>
    <p:extLst>
      <p:ext uri="{BB962C8B-B14F-4D97-AF65-F5344CB8AC3E}">
        <p14:creationId xmlns:p14="http://schemas.microsoft.com/office/powerpoint/2010/main" val="9165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Differentiating……CONTENT (II)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4572000" y="1445551"/>
            <a:ext cx="41440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Leveled 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assessment tools to determine reading diagnostics (comprehension, fluency,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Matches students to 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Books categorized into levels of difficulty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can also self-regulate difficulty </a:t>
            </a:r>
          </a:p>
        </p:txBody>
      </p:sp>
      <p:pic>
        <p:nvPicPr>
          <p:cNvPr id="4" name="Picture 3" descr="A picture containing text, colorful, full, different&#10;&#10;Description automatically generated">
            <a:extLst>
              <a:ext uri="{FF2B5EF4-FFF2-40B4-BE49-F238E27FC236}">
                <a16:creationId xmlns:a16="http://schemas.microsoft.com/office/drawing/2014/main" id="{D46B4202-612C-AF4C-AAF5-904FED46E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20" y="1587500"/>
            <a:ext cx="3416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0A1DBE9-E999-AC47-962E-C5AA0408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22250"/>
            <a:ext cx="87122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3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Differentiating……CONTENT (III)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9" y="1198500"/>
            <a:ext cx="80607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Differentiate based on </a:t>
            </a:r>
            <a:r>
              <a:rPr lang="en-US" sz="2000" b="1" dirty="0"/>
              <a:t>”challenge level”</a:t>
            </a:r>
          </a:p>
          <a:p>
            <a:endParaRPr lang="en-US" sz="2000" b="1" dirty="0"/>
          </a:p>
          <a:p>
            <a:r>
              <a:rPr lang="en-US" sz="2000" dirty="0"/>
              <a:t>Teachers create groups based on student needs (via Bloom’s Taxonomy)</a:t>
            </a:r>
          </a:p>
          <a:p>
            <a:endParaRPr lang="en-US" sz="2000" dirty="0"/>
          </a:p>
          <a:p>
            <a:pPr fontAlgn="base"/>
            <a:r>
              <a:rPr lang="en-US" sz="2000" i="1" u="sng" dirty="0"/>
              <a:t>Group 1: </a:t>
            </a:r>
            <a:r>
              <a:rPr lang="en-US" sz="2000" dirty="0"/>
              <a:t>Students who need content reinforcement or practice will complete one activity that helps </a:t>
            </a:r>
            <a:r>
              <a:rPr lang="en-US" sz="2000" i="1" dirty="0"/>
              <a:t>build</a:t>
            </a:r>
            <a:r>
              <a:rPr lang="en-US" sz="2000" dirty="0"/>
              <a:t> understanding. (</a:t>
            </a:r>
            <a:r>
              <a:rPr lang="en-US" sz="2000" i="1" dirty="0"/>
              <a:t>remember, understand)</a:t>
            </a:r>
            <a:endParaRPr lang="en-US" sz="2000" dirty="0"/>
          </a:p>
          <a:p>
            <a:pPr fontAlgn="base"/>
            <a:r>
              <a:rPr lang="en-US" sz="2000" i="1" u="sng" dirty="0"/>
              <a:t>Group 2: </a:t>
            </a:r>
            <a:r>
              <a:rPr lang="en-US" sz="2000" dirty="0"/>
              <a:t>Students who have a firm understanding will complete another activity that </a:t>
            </a:r>
            <a:r>
              <a:rPr lang="en-US" sz="2000" i="1" dirty="0"/>
              <a:t>extends</a:t>
            </a:r>
            <a:r>
              <a:rPr lang="en-US" sz="2000" dirty="0"/>
              <a:t> what they already know. (</a:t>
            </a:r>
            <a:r>
              <a:rPr lang="en-US" sz="2000" i="1" dirty="0"/>
              <a:t>apply, analyze, evaluate, create)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70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Differentiating……PROCESS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6" y="160952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process of learning: How are you asking the students to learn?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61B52-CCD2-4D48-ACE9-15CA2121BC4B}"/>
              </a:ext>
            </a:extLst>
          </p:cNvPr>
          <p:cNvSpPr txBox="1"/>
          <p:nvPr/>
        </p:nvSpPr>
        <p:spPr>
          <a:xfrm>
            <a:off x="655316" y="2571750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Does every student learn the same way?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D4870-BB35-CF48-B3E6-81619E132BE2}"/>
              </a:ext>
            </a:extLst>
          </p:cNvPr>
          <p:cNvSpPr txBox="1"/>
          <p:nvPr/>
        </p:nvSpPr>
        <p:spPr>
          <a:xfrm>
            <a:off x="655316" y="3624062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 you differentiate the </a:t>
            </a:r>
            <a:r>
              <a:rPr lang="en-US" sz="2000" u="sng" dirty="0"/>
              <a:t>process</a:t>
            </a:r>
            <a:r>
              <a:rPr lang="en-US" sz="20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C8F99-E5CD-1940-B83C-1E4562EAF332}"/>
              </a:ext>
            </a:extLst>
          </p:cNvPr>
          <p:cNvSpPr txBox="1"/>
          <p:nvPr/>
        </p:nvSpPr>
        <p:spPr>
          <a:xfrm>
            <a:off x="3519055" y="338050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1200</Words>
  <Application>Microsoft Macintosh PowerPoint</Application>
  <PresentationFormat>On-screen Show (16:9)</PresentationFormat>
  <Paragraphs>145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Pangolin</vt:lpstr>
      <vt:lpstr>Arial</vt:lpstr>
      <vt:lpstr>Inconsolata</vt:lpstr>
      <vt:lpstr>Jaques template</vt:lpstr>
      <vt:lpstr>PowerPoint Presentation</vt:lpstr>
      <vt:lpstr>What does a “fair” or “equitable” education system mean to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MN Teacher Standards:</vt:lpstr>
      <vt:lpstr>Given all of this:</vt:lpstr>
      <vt:lpstr>PowerPoint Presentation</vt:lpstr>
      <vt:lpstr>Assistive Technology (AT)</vt:lpstr>
      <vt:lpstr>Accessibility exemplar*: Tap Tap See</vt:lpstr>
      <vt:lpstr>Assistive Technology ideas: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Differentiation: Increasing access for all learners via technology</dc:title>
  <cp:lastModifiedBy>Daniel Moos</cp:lastModifiedBy>
  <cp:revision>53</cp:revision>
  <dcterms:modified xsi:type="dcterms:W3CDTF">2025-08-07T19:25:42Z</dcterms:modified>
</cp:coreProperties>
</file>