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72" r:id="rId2"/>
    <p:sldId id="276" r:id="rId3"/>
    <p:sldId id="256" r:id="rId4"/>
    <p:sldId id="273" r:id="rId5"/>
    <p:sldId id="274" r:id="rId6"/>
    <p:sldId id="258" r:id="rId7"/>
    <p:sldId id="275"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9144000" cy="5143500" type="screen16x9"/>
  <p:notesSz cx="6858000" cy="9144000"/>
  <p:embeddedFontLst>
    <p:embeddedFont>
      <p:font typeface="Amatic SC" pitchFamily="2" charset="-79"/>
      <p:regular r:id="rId23"/>
      <p:bold r:id="rId24"/>
    </p:embeddedFont>
    <p:embeddedFont>
      <p:font typeface="Source Code Pro" panose="020B0509030403020204" pitchFamily="49"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hZNP+E6uJnwQ2EXh/W4wkhrFNI9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11"/>
    <p:restoredTop sz="94767"/>
  </p:normalViewPr>
  <p:slideViewPr>
    <p:cSldViewPr snapToGrid="0" snapToObjects="1">
      <p:cViewPr varScale="1">
        <p:scale>
          <a:sx n="118" d="100"/>
          <a:sy n="118" d="100"/>
        </p:scale>
        <p:origin x="208" y="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92496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id="{794ED048-2946-403B-6579-7372BF9F0170}"/>
            </a:ext>
          </a:extLst>
        </p:cNvPr>
        <p:cNvGrpSpPr/>
        <p:nvPr/>
      </p:nvGrpSpPr>
      <p:grpSpPr>
        <a:xfrm>
          <a:off x="0" y="0"/>
          <a:ext cx="0" cy="0"/>
          <a:chOff x="0" y="0"/>
          <a:chExt cx="0" cy="0"/>
        </a:xfrm>
      </p:grpSpPr>
      <p:sp>
        <p:nvSpPr>
          <p:cNvPr id="75" name="Google Shape;75;p4:notes">
            <a:extLst>
              <a:ext uri="{FF2B5EF4-FFF2-40B4-BE49-F238E27FC236}">
                <a16:creationId xmlns:a16="http://schemas.microsoft.com/office/drawing/2014/main" id="{4A019C2E-78FD-69AD-8525-A289863BBA5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4:notes">
            <a:extLst>
              <a:ext uri="{FF2B5EF4-FFF2-40B4-BE49-F238E27FC236}">
                <a16:creationId xmlns:a16="http://schemas.microsoft.com/office/drawing/2014/main" id="{638B27E9-8E5E-3D1C-5757-F72ADE297FB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38573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 name="Google Shape;5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4814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87045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32980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18"/>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8"/>
          <p:cNvSpPr txBox="1">
            <a:spLocks noGrp="1"/>
          </p:cNvSpPr>
          <p:nvPr>
            <p:ph type="ctrTitle"/>
          </p:nvPr>
        </p:nvSpPr>
        <p:spPr>
          <a:xfrm>
            <a:off x="311700" y="392150"/>
            <a:ext cx="8520600" cy="2690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8000"/>
              <a:buNone/>
              <a:defRPr sz="8000"/>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a:endParaRPr/>
          </a:p>
        </p:txBody>
      </p:sp>
      <p:sp>
        <p:nvSpPr>
          <p:cNvPr id="12" name="Google Shape;12;p18"/>
          <p:cNvSpPr txBox="1">
            <a:spLocks noGrp="1"/>
          </p:cNvSpPr>
          <p:nvPr>
            <p:ph type="subTitle" idx="1"/>
          </p:nvPr>
        </p:nvSpPr>
        <p:spPr>
          <a:xfrm>
            <a:off x="311700" y="3890400"/>
            <a:ext cx="8520600" cy="706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p27"/>
          <p:cNvSpPr txBox="1">
            <a:spLocks noGrp="1"/>
          </p:cNvSpPr>
          <p:nvPr>
            <p:ph type="body" idx="1"/>
          </p:nvPr>
        </p:nvSpPr>
        <p:spPr>
          <a:xfrm>
            <a:off x="319500" y="4230575"/>
            <a:ext cx="5998800" cy="5988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9" name="Google Shape;49;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19"/>
          <p:cNvSpPr txBox="1">
            <a:spLocks noGrp="1"/>
          </p:cNvSpPr>
          <p:nvPr>
            <p:ph type="title"/>
          </p:nvPr>
        </p:nvSpPr>
        <p:spPr>
          <a:xfrm>
            <a:off x="2802750" y="802500"/>
            <a:ext cx="3538500" cy="35385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16" name="Google Shape;16;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20"/>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19" name="Google Shape;19;p20"/>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0" name="Google Shape;20;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1"/>
        <p:cNvGrpSpPr/>
        <p:nvPr/>
      </p:nvGrpSpPr>
      <p:grpSpPr>
        <a:xfrm>
          <a:off x="0" y="0"/>
          <a:ext cx="0" cy="0"/>
          <a:chOff x="0" y="0"/>
          <a:chExt cx="0" cy="0"/>
        </a:xfrm>
      </p:grpSpPr>
      <p:sp>
        <p:nvSpPr>
          <p:cNvPr id="22" name="Google Shape;22;p21"/>
          <p:cNvSpPr txBox="1">
            <a:spLocks noGrp="1"/>
          </p:cNvSpPr>
          <p:nvPr>
            <p:ph type="title" hasCustomPrompt="1"/>
          </p:nvPr>
        </p:nvSpPr>
        <p:spPr>
          <a:xfrm>
            <a:off x="311700" y="1240275"/>
            <a:ext cx="8520600" cy="1981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12000"/>
              <a:buNone/>
              <a:defRPr sz="12000">
                <a:solidFill>
                  <a:schemeClr val="lt1"/>
                </a:solidFill>
                <a:highlight>
                  <a:schemeClr val="accent1"/>
                </a:highlight>
              </a:defRPr>
            </a:lvl1pPr>
            <a:lvl2pPr lvl="1" algn="ctr">
              <a:lnSpc>
                <a:spcPct val="100000"/>
              </a:lnSpc>
              <a:spcBef>
                <a:spcPts val="0"/>
              </a:spcBef>
              <a:spcAft>
                <a:spcPts val="0"/>
              </a:spcAft>
              <a:buClr>
                <a:schemeClr val="lt1"/>
              </a:buClr>
              <a:buSzPts val="12000"/>
              <a:buNone/>
              <a:defRPr sz="12000">
                <a:solidFill>
                  <a:schemeClr val="lt1"/>
                </a:solidFill>
                <a:highlight>
                  <a:schemeClr val="accent1"/>
                </a:highlight>
              </a:defRPr>
            </a:lvl2pPr>
            <a:lvl3pPr lvl="2" algn="ctr">
              <a:lnSpc>
                <a:spcPct val="100000"/>
              </a:lnSpc>
              <a:spcBef>
                <a:spcPts val="0"/>
              </a:spcBef>
              <a:spcAft>
                <a:spcPts val="0"/>
              </a:spcAft>
              <a:buClr>
                <a:schemeClr val="lt1"/>
              </a:buClr>
              <a:buSzPts val="12000"/>
              <a:buNone/>
              <a:defRPr sz="12000">
                <a:solidFill>
                  <a:schemeClr val="lt1"/>
                </a:solidFill>
                <a:highlight>
                  <a:schemeClr val="accent1"/>
                </a:highlight>
              </a:defRPr>
            </a:lvl3pPr>
            <a:lvl4pPr lvl="3" algn="ctr">
              <a:lnSpc>
                <a:spcPct val="100000"/>
              </a:lnSpc>
              <a:spcBef>
                <a:spcPts val="0"/>
              </a:spcBef>
              <a:spcAft>
                <a:spcPts val="0"/>
              </a:spcAft>
              <a:buClr>
                <a:schemeClr val="lt1"/>
              </a:buClr>
              <a:buSzPts val="12000"/>
              <a:buNone/>
              <a:defRPr sz="12000">
                <a:solidFill>
                  <a:schemeClr val="lt1"/>
                </a:solidFill>
                <a:highlight>
                  <a:schemeClr val="accent1"/>
                </a:highlight>
              </a:defRPr>
            </a:lvl4pPr>
            <a:lvl5pPr lvl="4" algn="ctr">
              <a:lnSpc>
                <a:spcPct val="100000"/>
              </a:lnSpc>
              <a:spcBef>
                <a:spcPts val="0"/>
              </a:spcBef>
              <a:spcAft>
                <a:spcPts val="0"/>
              </a:spcAft>
              <a:buClr>
                <a:schemeClr val="lt1"/>
              </a:buClr>
              <a:buSzPts val="12000"/>
              <a:buNone/>
              <a:defRPr sz="12000">
                <a:solidFill>
                  <a:schemeClr val="lt1"/>
                </a:solidFill>
                <a:highlight>
                  <a:schemeClr val="accent1"/>
                </a:highlight>
              </a:defRPr>
            </a:lvl5pPr>
            <a:lvl6pPr lvl="5" algn="ctr">
              <a:lnSpc>
                <a:spcPct val="100000"/>
              </a:lnSpc>
              <a:spcBef>
                <a:spcPts val="0"/>
              </a:spcBef>
              <a:spcAft>
                <a:spcPts val="0"/>
              </a:spcAft>
              <a:buClr>
                <a:schemeClr val="lt1"/>
              </a:buClr>
              <a:buSzPts val="12000"/>
              <a:buNone/>
              <a:defRPr sz="12000">
                <a:solidFill>
                  <a:schemeClr val="lt1"/>
                </a:solidFill>
                <a:highlight>
                  <a:schemeClr val="accent1"/>
                </a:highlight>
              </a:defRPr>
            </a:lvl6pPr>
            <a:lvl7pPr lvl="6" algn="ctr">
              <a:lnSpc>
                <a:spcPct val="100000"/>
              </a:lnSpc>
              <a:spcBef>
                <a:spcPts val="0"/>
              </a:spcBef>
              <a:spcAft>
                <a:spcPts val="0"/>
              </a:spcAft>
              <a:buClr>
                <a:schemeClr val="lt1"/>
              </a:buClr>
              <a:buSzPts val="12000"/>
              <a:buNone/>
              <a:defRPr sz="12000">
                <a:solidFill>
                  <a:schemeClr val="lt1"/>
                </a:solidFill>
                <a:highlight>
                  <a:schemeClr val="accent1"/>
                </a:highlight>
              </a:defRPr>
            </a:lvl7pPr>
            <a:lvl8pPr lvl="7" algn="ctr">
              <a:lnSpc>
                <a:spcPct val="100000"/>
              </a:lnSpc>
              <a:spcBef>
                <a:spcPts val="0"/>
              </a:spcBef>
              <a:spcAft>
                <a:spcPts val="0"/>
              </a:spcAft>
              <a:buClr>
                <a:schemeClr val="lt1"/>
              </a:buClr>
              <a:buSzPts val="12000"/>
              <a:buNone/>
              <a:defRPr sz="12000">
                <a:solidFill>
                  <a:schemeClr val="lt1"/>
                </a:solidFill>
                <a:highlight>
                  <a:schemeClr val="accent1"/>
                </a:highlight>
              </a:defRPr>
            </a:lvl8pPr>
            <a:lvl9pPr lvl="8" algn="ctr">
              <a:lnSpc>
                <a:spcPct val="100000"/>
              </a:lnSpc>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23" name="Google Shape;23;p21"/>
          <p:cNvSpPr txBox="1">
            <a:spLocks noGrp="1"/>
          </p:cNvSpPr>
          <p:nvPr>
            <p:ph type="body" idx="1"/>
          </p:nvPr>
        </p:nvSpPr>
        <p:spPr>
          <a:xfrm>
            <a:off x="311700" y="33046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lnSpc>
                <a:spcPct val="115000"/>
              </a:lnSpc>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lnSpc>
                <a:spcPct val="115000"/>
              </a:lnSpc>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lnSpc>
                <a:spcPct val="115000"/>
              </a:lnSpc>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lnSpc>
                <a:spcPct val="115000"/>
              </a:lnSpc>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lnSpc>
                <a:spcPct val="115000"/>
              </a:lnSpc>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lnSpc>
                <a:spcPct val="115000"/>
              </a:lnSpc>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lnSpc>
                <a:spcPct val="115000"/>
              </a:lnSpc>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lnSpc>
                <a:spcPct val="115000"/>
              </a:lnSpc>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24" name="Google Shape;24;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25"/>
        <p:cNvGrpSpPr/>
        <p:nvPr/>
      </p:nvGrpSpPr>
      <p:grpSpPr>
        <a:xfrm>
          <a:off x="0" y="0"/>
          <a:ext cx="0" cy="0"/>
          <a:chOff x="0" y="0"/>
          <a:chExt cx="0" cy="0"/>
        </a:xfrm>
      </p:grpSpPr>
      <p:sp>
        <p:nvSpPr>
          <p:cNvPr id="26" name="Google Shape;26;p22"/>
          <p:cNvSpPr txBox="1">
            <a:spLocks noGrp="1"/>
          </p:cNvSpPr>
          <p:nvPr>
            <p:ph type="title"/>
          </p:nvPr>
        </p:nvSpPr>
        <p:spPr>
          <a:xfrm>
            <a:off x="490250" y="526350"/>
            <a:ext cx="56187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Clr>
                <a:schemeClr val="lt1"/>
              </a:buClr>
              <a:buSzPts val="6000"/>
              <a:buNone/>
              <a:defRPr sz="6000">
                <a:solidFill>
                  <a:schemeClr val="lt1"/>
                </a:solidFill>
              </a:defRPr>
            </a:lvl2pPr>
            <a:lvl3pPr lvl="2" algn="l">
              <a:lnSpc>
                <a:spcPct val="100000"/>
              </a:lnSpc>
              <a:spcBef>
                <a:spcPts val="0"/>
              </a:spcBef>
              <a:spcAft>
                <a:spcPts val="0"/>
              </a:spcAft>
              <a:buClr>
                <a:schemeClr val="lt1"/>
              </a:buClr>
              <a:buSzPts val="6000"/>
              <a:buNone/>
              <a:defRPr sz="6000">
                <a:solidFill>
                  <a:schemeClr val="lt1"/>
                </a:solidFill>
              </a:defRPr>
            </a:lvl3pPr>
            <a:lvl4pPr lvl="3" algn="l">
              <a:lnSpc>
                <a:spcPct val="100000"/>
              </a:lnSpc>
              <a:spcBef>
                <a:spcPts val="0"/>
              </a:spcBef>
              <a:spcAft>
                <a:spcPts val="0"/>
              </a:spcAft>
              <a:buClr>
                <a:schemeClr val="lt1"/>
              </a:buClr>
              <a:buSzPts val="6000"/>
              <a:buNone/>
              <a:defRPr sz="6000">
                <a:solidFill>
                  <a:schemeClr val="lt1"/>
                </a:solidFill>
              </a:defRPr>
            </a:lvl4pPr>
            <a:lvl5pPr lvl="4" algn="l">
              <a:lnSpc>
                <a:spcPct val="100000"/>
              </a:lnSpc>
              <a:spcBef>
                <a:spcPts val="0"/>
              </a:spcBef>
              <a:spcAft>
                <a:spcPts val="0"/>
              </a:spcAft>
              <a:buClr>
                <a:schemeClr val="lt1"/>
              </a:buClr>
              <a:buSzPts val="6000"/>
              <a:buNone/>
              <a:defRPr sz="6000">
                <a:solidFill>
                  <a:schemeClr val="lt1"/>
                </a:solidFill>
              </a:defRPr>
            </a:lvl5pPr>
            <a:lvl6pPr lvl="5" algn="l">
              <a:lnSpc>
                <a:spcPct val="100000"/>
              </a:lnSpc>
              <a:spcBef>
                <a:spcPts val="0"/>
              </a:spcBef>
              <a:spcAft>
                <a:spcPts val="0"/>
              </a:spcAft>
              <a:buClr>
                <a:schemeClr val="lt1"/>
              </a:buClr>
              <a:buSzPts val="6000"/>
              <a:buNone/>
              <a:defRPr sz="6000">
                <a:solidFill>
                  <a:schemeClr val="lt1"/>
                </a:solidFill>
              </a:defRPr>
            </a:lvl6pPr>
            <a:lvl7pPr lvl="6" algn="l">
              <a:lnSpc>
                <a:spcPct val="100000"/>
              </a:lnSpc>
              <a:spcBef>
                <a:spcPts val="0"/>
              </a:spcBef>
              <a:spcAft>
                <a:spcPts val="0"/>
              </a:spcAft>
              <a:buClr>
                <a:schemeClr val="lt1"/>
              </a:buClr>
              <a:buSzPts val="6000"/>
              <a:buNone/>
              <a:defRPr sz="6000">
                <a:solidFill>
                  <a:schemeClr val="lt1"/>
                </a:solidFill>
              </a:defRPr>
            </a:lvl7pPr>
            <a:lvl8pPr lvl="7" algn="l">
              <a:lnSpc>
                <a:spcPct val="100000"/>
              </a:lnSpc>
              <a:spcBef>
                <a:spcPts val="0"/>
              </a:spcBef>
              <a:spcAft>
                <a:spcPts val="0"/>
              </a:spcAft>
              <a:buClr>
                <a:schemeClr val="lt1"/>
              </a:buClr>
              <a:buSzPts val="6000"/>
              <a:buNone/>
              <a:defRPr sz="6000">
                <a:solidFill>
                  <a:schemeClr val="lt1"/>
                </a:solidFill>
              </a:defRPr>
            </a:lvl8pPr>
            <a:lvl9pPr lvl="8" algn="l">
              <a:lnSpc>
                <a:spcPct val="100000"/>
              </a:lnSpc>
              <a:spcBef>
                <a:spcPts val="0"/>
              </a:spcBef>
              <a:spcAft>
                <a:spcPts val="0"/>
              </a:spcAft>
              <a:buClr>
                <a:schemeClr val="lt1"/>
              </a:buClr>
              <a:buSzPts val="6000"/>
              <a:buNone/>
              <a:defRPr sz="6000">
                <a:solidFill>
                  <a:schemeClr val="lt1"/>
                </a:solidFill>
              </a:defRPr>
            </a:lvl9pPr>
          </a:lstStyle>
          <a:p>
            <a:endParaRPr/>
          </a:p>
        </p:txBody>
      </p:sp>
      <p:sp>
        <p:nvSpPr>
          <p:cNvPr id="27" name="Google Shape;27;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23"/>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30" name="Google Shape;30;p23"/>
          <p:cNvSpPr txBox="1">
            <a:spLocks noGrp="1"/>
          </p:cNvSpPr>
          <p:nvPr>
            <p:ph type="body" idx="1"/>
          </p:nvPr>
        </p:nvSpPr>
        <p:spPr>
          <a:xfrm>
            <a:off x="311700" y="1228675"/>
            <a:ext cx="3999900" cy="3340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23"/>
          <p:cNvSpPr txBox="1">
            <a:spLocks noGrp="1"/>
          </p:cNvSpPr>
          <p:nvPr>
            <p:ph type="body" idx="2"/>
          </p:nvPr>
        </p:nvSpPr>
        <p:spPr>
          <a:xfrm>
            <a:off x="4832400" y="1228675"/>
            <a:ext cx="3999900" cy="3340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2" name="Google Shape;32;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24"/>
          <p:cNvSpPr txBox="1">
            <a:spLocks noGrp="1"/>
          </p:cNvSpPr>
          <p:nvPr>
            <p:ph type="title"/>
          </p:nvPr>
        </p:nvSpPr>
        <p:spPr>
          <a:xfrm>
            <a:off x="304800" y="309350"/>
            <a:ext cx="8537700" cy="748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000"/>
              <a:buNone/>
              <a:defRPr sz="4000"/>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a:endParaRPr/>
          </a:p>
        </p:txBody>
      </p:sp>
      <p:sp>
        <p:nvSpPr>
          <p:cNvPr id="35" name="Google Shape;35;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25"/>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sz="3000">
                <a:highlight>
                  <a:schemeClr val="dk1"/>
                </a:highlight>
              </a:defRPr>
            </a:lvl1pPr>
            <a:lvl2pPr lvl="1" algn="l">
              <a:lnSpc>
                <a:spcPct val="100000"/>
              </a:lnSpc>
              <a:spcBef>
                <a:spcPts val="0"/>
              </a:spcBef>
              <a:spcAft>
                <a:spcPts val="0"/>
              </a:spcAft>
              <a:buSzPts val="3000"/>
              <a:buNone/>
              <a:defRPr sz="3000">
                <a:highlight>
                  <a:schemeClr val="dk1"/>
                </a:highlight>
              </a:defRPr>
            </a:lvl2pPr>
            <a:lvl3pPr lvl="2" algn="l">
              <a:lnSpc>
                <a:spcPct val="100000"/>
              </a:lnSpc>
              <a:spcBef>
                <a:spcPts val="0"/>
              </a:spcBef>
              <a:spcAft>
                <a:spcPts val="0"/>
              </a:spcAft>
              <a:buSzPts val="3000"/>
              <a:buNone/>
              <a:defRPr sz="3000">
                <a:highlight>
                  <a:schemeClr val="dk1"/>
                </a:highlight>
              </a:defRPr>
            </a:lvl3pPr>
            <a:lvl4pPr lvl="3" algn="l">
              <a:lnSpc>
                <a:spcPct val="100000"/>
              </a:lnSpc>
              <a:spcBef>
                <a:spcPts val="0"/>
              </a:spcBef>
              <a:spcAft>
                <a:spcPts val="0"/>
              </a:spcAft>
              <a:buSzPts val="3000"/>
              <a:buNone/>
              <a:defRPr sz="3000">
                <a:highlight>
                  <a:schemeClr val="dk1"/>
                </a:highlight>
              </a:defRPr>
            </a:lvl4pPr>
            <a:lvl5pPr lvl="4" algn="l">
              <a:lnSpc>
                <a:spcPct val="100000"/>
              </a:lnSpc>
              <a:spcBef>
                <a:spcPts val="0"/>
              </a:spcBef>
              <a:spcAft>
                <a:spcPts val="0"/>
              </a:spcAft>
              <a:buSzPts val="3000"/>
              <a:buNone/>
              <a:defRPr sz="3000">
                <a:highlight>
                  <a:schemeClr val="dk1"/>
                </a:highlight>
              </a:defRPr>
            </a:lvl5pPr>
            <a:lvl6pPr lvl="5" algn="l">
              <a:lnSpc>
                <a:spcPct val="100000"/>
              </a:lnSpc>
              <a:spcBef>
                <a:spcPts val="0"/>
              </a:spcBef>
              <a:spcAft>
                <a:spcPts val="0"/>
              </a:spcAft>
              <a:buSzPts val="3000"/>
              <a:buNone/>
              <a:defRPr sz="3000">
                <a:highlight>
                  <a:schemeClr val="dk1"/>
                </a:highlight>
              </a:defRPr>
            </a:lvl6pPr>
            <a:lvl7pPr lvl="6" algn="l">
              <a:lnSpc>
                <a:spcPct val="100000"/>
              </a:lnSpc>
              <a:spcBef>
                <a:spcPts val="0"/>
              </a:spcBef>
              <a:spcAft>
                <a:spcPts val="0"/>
              </a:spcAft>
              <a:buSzPts val="3000"/>
              <a:buNone/>
              <a:defRPr sz="3000">
                <a:highlight>
                  <a:schemeClr val="dk1"/>
                </a:highlight>
              </a:defRPr>
            </a:lvl7pPr>
            <a:lvl8pPr lvl="7" algn="l">
              <a:lnSpc>
                <a:spcPct val="100000"/>
              </a:lnSpc>
              <a:spcBef>
                <a:spcPts val="0"/>
              </a:spcBef>
              <a:spcAft>
                <a:spcPts val="0"/>
              </a:spcAft>
              <a:buSzPts val="3000"/>
              <a:buNone/>
              <a:defRPr sz="3000">
                <a:highlight>
                  <a:schemeClr val="dk1"/>
                </a:highlight>
              </a:defRPr>
            </a:lvl8pPr>
            <a:lvl9pPr lvl="8" algn="l">
              <a:lnSpc>
                <a:spcPct val="100000"/>
              </a:lnSpc>
              <a:spcBef>
                <a:spcPts val="0"/>
              </a:spcBef>
              <a:spcAft>
                <a:spcPts val="0"/>
              </a:spcAft>
              <a:buSzPts val="3000"/>
              <a:buNone/>
              <a:defRPr sz="3000">
                <a:highlight>
                  <a:schemeClr val="dk1"/>
                </a:highlight>
              </a:defRPr>
            </a:lvl9pPr>
          </a:lstStyle>
          <a:p>
            <a:endParaRPr/>
          </a:p>
        </p:txBody>
      </p:sp>
      <p:sp>
        <p:nvSpPr>
          <p:cNvPr id="38" name="Google Shape;38;p25"/>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9" name="Google Shape;39;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sp>
        <p:nvSpPr>
          <p:cNvPr id="41" name="Google Shape;41;p26"/>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2" name="Google Shape;42;p26"/>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43" name="Google Shape;43;p26"/>
          <p:cNvSpPr txBox="1">
            <a:spLocks noGrp="1"/>
          </p:cNvSpPr>
          <p:nvPr>
            <p:ph type="title"/>
          </p:nvPr>
        </p:nvSpPr>
        <p:spPr>
          <a:xfrm>
            <a:off x="265500" y="1081400"/>
            <a:ext cx="4045200" cy="1710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a:endParaRPr/>
          </a:p>
        </p:txBody>
      </p:sp>
      <p:sp>
        <p:nvSpPr>
          <p:cNvPr id="44" name="Google Shape;44;p26"/>
          <p:cNvSpPr txBox="1">
            <a:spLocks noGrp="1"/>
          </p:cNvSpPr>
          <p:nvPr>
            <p:ph type="subTitle" idx="1"/>
          </p:nvPr>
        </p:nvSpPr>
        <p:spPr>
          <a:xfrm>
            <a:off x="265500" y="2845223"/>
            <a:ext cx="4045200" cy="1345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5" name="Google Shape;45;p26"/>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accent1"/>
              </a:buClr>
              <a:buSzPts val="1800"/>
              <a:buChar char="●"/>
              <a:defRPr>
                <a:solidFill>
                  <a:schemeClr val="accent1"/>
                </a:solidFill>
                <a:highlight>
                  <a:schemeClr val="lt1"/>
                </a:highlight>
              </a:defRPr>
            </a:lvl1pPr>
            <a:lvl2pPr marL="914400" lvl="1" indent="-317500" algn="l">
              <a:lnSpc>
                <a:spcPct val="115000"/>
              </a:lnSpc>
              <a:spcBef>
                <a:spcPts val="1600"/>
              </a:spcBef>
              <a:spcAft>
                <a:spcPts val="0"/>
              </a:spcAft>
              <a:buClr>
                <a:schemeClr val="accent1"/>
              </a:buClr>
              <a:buSzPts val="1400"/>
              <a:buChar char="○"/>
              <a:defRPr>
                <a:solidFill>
                  <a:schemeClr val="accent1"/>
                </a:solidFill>
                <a:highlight>
                  <a:schemeClr val="lt1"/>
                </a:highlight>
              </a:defRPr>
            </a:lvl2pPr>
            <a:lvl3pPr marL="1371600" lvl="2" indent="-317500" algn="l">
              <a:lnSpc>
                <a:spcPct val="115000"/>
              </a:lnSpc>
              <a:spcBef>
                <a:spcPts val="1600"/>
              </a:spcBef>
              <a:spcAft>
                <a:spcPts val="0"/>
              </a:spcAft>
              <a:buClr>
                <a:schemeClr val="accent1"/>
              </a:buClr>
              <a:buSzPts val="1400"/>
              <a:buChar char="■"/>
              <a:defRPr>
                <a:solidFill>
                  <a:schemeClr val="accent1"/>
                </a:solidFill>
                <a:highlight>
                  <a:schemeClr val="lt1"/>
                </a:highlight>
              </a:defRPr>
            </a:lvl3pPr>
            <a:lvl4pPr marL="1828800" lvl="3" indent="-317500" algn="l">
              <a:lnSpc>
                <a:spcPct val="115000"/>
              </a:lnSpc>
              <a:spcBef>
                <a:spcPts val="1600"/>
              </a:spcBef>
              <a:spcAft>
                <a:spcPts val="0"/>
              </a:spcAft>
              <a:buClr>
                <a:schemeClr val="accent1"/>
              </a:buClr>
              <a:buSzPts val="1400"/>
              <a:buChar char="●"/>
              <a:defRPr>
                <a:solidFill>
                  <a:schemeClr val="accent1"/>
                </a:solidFill>
                <a:highlight>
                  <a:schemeClr val="lt1"/>
                </a:highlight>
              </a:defRPr>
            </a:lvl4pPr>
            <a:lvl5pPr marL="2286000" lvl="4" indent="-317500" algn="l">
              <a:lnSpc>
                <a:spcPct val="115000"/>
              </a:lnSpc>
              <a:spcBef>
                <a:spcPts val="1600"/>
              </a:spcBef>
              <a:spcAft>
                <a:spcPts val="0"/>
              </a:spcAft>
              <a:buClr>
                <a:schemeClr val="accent1"/>
              </a:buClr>
              <a:buSzPts val="1400"/>
              <a:buChar char="○"/>
              <a:defRPr>
                <a:solidFill>
                  <a:schemeClr val="accent1"/>
                </a:solidFill>
                <a:highlight>
                  <a:schemeClr val="lt1"/>
                </a:highlight>
              </a:defRPr>
            </a:lvl5pPr>
            <a:lvl6pPr marL="2743200" lvl="5" indent="-317500" algn="l">
              <a:lnSpc>
                <a:spcPct val="115000"/>
              </a:lnSpc>
              <a:spcBef>
                <a:spcPts val="1600"/>
              </a:spcBef>
              <a:spcAft>
                <a:spcPts val="0"/>
              </a:spcAft>
              <a:buClr>
                <a:schemeClr val="accent1"/>
              </a:buClr>
              <a:buSzPts val="1400"/>
              <a:buChar char="■"/>
              <a:defRPr>
                <a:solidFill>
                  <a:schemeClr val="accent1"/>
                </a:solidFill>
                <a:highlight>
                  <a:schemeClr val="lt1"/>
                </a:highlight>
              </a:defRPr>
            </a:lvl6pPr>
            <a:lvl7pPr marL="3200400" lvl="6" indent="-317500" algn="l">
              <a:lnSpc>
                <a:spcPct val="115000"/>
              </a:lnSpc>
              <a:spcBef>
                <a:spcPts val="1600"/>
              </a:spcBef>
              <a:spcAft>
                <a:spcPts val="0"/>
              </a:spcAft>
              <a:buClr>
                <a:schemeClr val="accent1"/>
              </a:buClr>
              <a:buSzPts val="1400"/>
              <a:buChar char="●"/>
              <a:defRPr>
                <a:solidFill>
                  <a:schemeClr val="accent1"/>
                </a:solidFill>
                <a:highlight>
                  <a:schemeClr val="lt1"/>
                </a:highlight>
              </a:defRPr>
            </a:lvl7pPr>
            <a:lvl8pPr marL="3657600" lvl="7" indent="-317500" algn="l">
              <a:lnSpc>
                <a:spcPct val="115000"/>
              </a:lnSpc>
              <a:spcBef>
                <a:spcPts val="1600"/>
              </a:spcBef>
              <a:spcAft>
                <a:spcPts val="0"/>
              </a:spcAft>
              <a:buClr>
                <a:schemeClr val="accent1"/>
              </a:buClr>
              <a:buSzPts val="1400"/>
              <a:buChar char="○"/>
              <a:defRPr>
                <a:solidFill>
                  <a:schemeClr val="accent1"/>
                </a:solidFill>
                <a:highlight>
                  <a:schemeClr val="lt1"/>
                </a:highlight>
              </a:defRPr>
            </a:lvl8pPr>
            <a:lvl9pPr marL="4114800" lvl="8" indent="-317500" algn="l">
              <a:lnSpc>
                <a:spcPct val="115000"/>
              </a:lnSpc>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6" name="Google Shape;46;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1pPr>
            <a:lvl2pPr marR="0" lvl="1"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2pPr>
            <a:lvl3pPr marR="0" lvl="2"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3pPr>
            <a:lvl4pPr marR="0" lvl="3"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4pPr>
            <a:lvl5pPr marR="0" lvl="4"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5pPr>
            <a:lvl6pPr marR="0" lvl="5"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6pPr>
            <a:lvl7pPr marR="0" lvl="6"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7pPr>
            <a:lvl8pPr marR="0" lvl="7"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8pPr>
            <a:lvl9pPr marR="0" lvl="8"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9pPr>
          </a:lstStyle>
          <a:p>
            <a:endParaRPr/>
          </a:p>
        </p:txBody>
      </p:sp>
      <p:sp>
        <p:nvSpPr>
          <p:cNvPr id="7" name="Google Shape;7;p17"/>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Source Code Pro"/>
              <a:buChar char="●"/>
              <a:defRPr sz="1800" b="0" i="0" u="none" strike="noStrike" cap="none">
                <a:solidFill>
                  <a:schemeClr val="dk2"/>
                </a:solidFill>
                <a:latin typeface="Source Code Pro"/>
                <a:ea typeface="Source Code Pro"/>
                <a:cs typeface="Source Code Pro"/>
                <a:sym typeface="Source Code Pro"/>
              </a:defRPr>
            </a:lvl1pPr>
            <a:lvl2pPr marL="914400" marR="0" lvl="1"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2pPr>
            <a:lvl3pPr marL="1371600" marR="0" lvl="2"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3pPr>
            <a:lvl4pPr marL="1828800" marR="0" lvl="3"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4pPr>
            <a:lvl5pPr marL="2286000" marR="0" lvl="4"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5pPr>
            <a:lvl6pPr marL="2743200" marR="0" lvl="5"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6pPr>
            <a:lvl7pPr marL="3200400" marR="0" lvl="6"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7pPr>
            <a:lvl8pPr marL="3657600" marR="0" lvl="7"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8pPr>
            <a:lvl9pPr marL="4114800" marR="0" lvl="8" indent="-317500" algn="l" rtl="0">
              <a:lnSpc>
                <a:spcPct val="115000"/>
              </a:lnSpc>
              <a:spcBef>
                <a:spcPts val="1600"/>
              </a:spcBef>
              <a:spcAft>
                <a:spcPts val="160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9pPr>
          </a:lstStyle>
          <a:p>
            <a:endParaRPr/>
          </a:p>
        </p:txBody>
      </p:sp>
      <p:sp>
        <p:nvSpPr>
          <p:cNvPr id="8" name="Google Shape;8;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schoology.com/"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hyperlink" Target="https://www.schoology.com/"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hyperlink" Target="https://www.schoology.com/"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hyperlink" Target="https://www.youtube.com/watch?v=J9D4xaRQSS4" TargetMode="External"/><Relationship Id="rId3" Type="http://schemas.openxmlformats.org/officeDocument/2006/relationships/hyperlink" Target="https://edu.google.com/k-12-solutions/classroom/?modal_active=none" TargetMode="External"/><Relationship Id="rId7" Type="http://schemas.openxmlformats.org/officeDocument/2006/relationships/hyperlink" Target="https://www.youtube.com/watch?v=LpGlU11j39w"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www.classdojo.com/" TargetMode="External"/><Relationship Id="rId5" Type="http://schemas.openxmlformats.org/officeDocument/2006/relationships/hyperlink" Target="https://moodle.com/" TargetMode="External"/><Relationship Id="rId4" Type="http://schemas.openxmlformats.org/officeDocument/2006/relationships/hyperlink" Target="https://socrative.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teachthought.com/technology/14-teacher-recommended-classroom-management-apps/"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hyperlink" Target="http://www.schrockguide.net/" TargetMode="External"/><Relationship Id="rId4" Type="http://schemas.openxmlformats.org/officeDocument/2006/relationships/hyperlink" Target="https://www.hongkiat.com/blog/classroom-management-tool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kSj1mWjfZbE"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www.youtube.com/watch?v=DYhCVHgZ6sQ"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eb.seesaw.me/" TargetMode="External"/><Relationship Id="rId7"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hyperlink" Target="https://www.schoology.com/"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4"/>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200"/>
              <a:buNone/>
            </a:pPr>
            <a:r>
              <a:rPr lang="en" sz="4000" dirty="0"/>
              <a:t>Opening Questions…Gallery Walk</a:t>
            </a:r>
            <a:endParaRPr sz="4000" dirty="0"/>
          </a:p>
        </p:txBody>
      </p:sp>
      <p:sp>
        <p:nvSpPr>
          <p:cNvPr id="79" name="Google Shape;79;p4"/>
          <p:cNvSpPr txBox="1">
            <a:spLocks noGrp="1"/>
          </p:cNvSpPr>
          <p:nvPr>
            <p:ph type="body" idx="1"/>
          </p:nvPr>
        </p:nvSpPr>
        <p:spPr>
          <a:xfrm>
            <a:off x="311700" y="909754"/>
            <a:ext cx="8520600" cy="4306170"/>
          </a:xfrm>
          <a:prstGeom prst="rect">
            <a:avLst/>
          </a:prstGeom>
          <a:noFill/>
          <a:ln>
            <a:noFill/>
          </a:ln>
        </p:spPr>
        <p:txBody>
          <a:bodyPr spcFirstLastPara="1" wrap="square" lIns="91425" tIns="91425" rIns="91425" bIns="91425" anchor="t" anchorCtr="0">
            <a:noAutofit/>
          </a:bodyPr>
          <a:lstStyle/>
          <a:p>
            <a:r>
              <a:rPr lang="en-US" sz="1400" b="1" dirty="0"/>
              <a:t>STATION #1: The Digital Divide &amp; Equity</a:t>
            </a:r>
            <a:r>
              <a:rPr lang="en-US" sz="1400" dirty="0"/>
              <a:t>: Do you believe the reliance on technology leaves some students behind? Why or why not? (</a:t>
            </a:r>
            <a:r>
              <a:rPr lang="en-US" sz="1400" i="1" dirty="0"/>
              <a:t>plus probing questions</a:t>
            </a:r>
            <a:r>
              <a:rPr lang="en-US" sz="1400" dirty="0"/>
              <a:t>)</a:t>
            </a:r>
          </a:p>
          <a:p>
            <a:r>
              <a:rPr lang="en-US" sz="1400" b="1" dirty="0"/>
              <a:t>STATION #2: Social &amp; Emotional Development: </a:t>
            </a:r>
            <a:r>
              <a:rPr lang="en-US" sz="1400" dirty="0"/>
              <a:t>To what extent do you think technology affects the social and emotional development of students? (</a:t>
            </a:r>
            <a:r>
              <a:rPr lang="en-US" sz="1400" i="1" dirty="0"/>
              <a:t>plus probing questions</a:t>
            </a:r>
            <a:r>
              <a:rPr lang="en-US" sz="1400" dirty="0"/>
              <a:t>)</a:t>
            </a:r>
          </a:p>
          <a:p>
            <a:r>
              <a:rPr lang="en-US" sz="1400" b="1" dirty="0"/>
              <a:t>STATION #3: The Teacher’s Burden: </a:t>
            </a:r>
            <a:r>
              <a:rPr lang="en-US" sz="1400" dirty="0"/>
              <a:t>To what extent do you think the reliance on technology creates or magnifies challenges faced by teachers (e.g., academic integrity/cheating)? (</a:t>
            </a:r>
            <a:r>
              <a:rPr lang="en-US" sz="1400" i="1" dirty="0"/>
              <a:t>plus probing questions</a:t>
            </a:r>
            <a:r>
              <a:rPr lang="en-US" sz="1400" dirty="0"/>
              <a:t>)</a:t>
            </a:r>
          </a:p>
          <a:p>
            <a:r>
              <a:rPr lang="en-US" sz="1400" b="1" dirty="0"/>
              <a:t>STATION #4: The "Instant Access" Paradox: </a:t>
            </a:r>
            <a:r>
              <a:rPr lang="en-US" sz="1400" dirty="0"/>
              <a:t>To what extent do you believe the “instant access of information” afforded by technology affects the development of essential learning skills? (</a:t>
            </a:r>
            <a:r>
              <a:rPr lang="en-US" sz="1400" i="1" dirty="0"/>
              <a:t>plus probing questions</a:t>
            </a:r>
            <a:r>
              <a:rPr lang="en-US" sz="1400" dirty="0"/>
              <a:t>)</a:t>
            </a:r>
          </a:p>
          <a:p>
            <a:r>
              <a:rPr lang="en-US" sz="1400" b="1" dirty="0"/>
              <a:t>STATION #5: Beyond the Classroom: </a:t>
            </a:r>
            <a:r>
              <a:rPr lang="en-US" sz="1400" dirty="0"/>
              <a:t>In what ways do you believe technology has affected our society (beyond the classroom)? (</a:t>
            </a:r>
            <a:r>
              <a:rPr lang="en-US" sz="1400" i="1" dirty="0"/>
              <a:t>plus probing questions</a:t>
            </a:r>
            <a:r>
              <a:rPr lang="en-US" sz="1400" dirty="0"/>
              <a:t>)</a:t>
            </a:r>
          </a:p>
          <a:p>
            <a:pPr marL="114300" indent="0">
              <a:buNone/>
            </a:pPr>
            <a:endParaRPr lang="en-US" sz="1200" dirty="0"/>
          </a:p>
          <a:p>
            <a:pPr lvl="1"/>
            <a:endParaRPr lang="en-US" sz="1200" dirty="0"/>
          </a:p>
        </p:txBody>
      </p:sp>
    </p:spTree>
    <p:extLst>
      <p:ext uri="{BB962C8B-B14F-4D97-AF65-F5344CB8AC3E}">
        <p14:creationId xmlns:p14="http://schemas.microsoft.com/office/powerpoint/2010/main" val="41426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6"/>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200"/>
              <a:buNone/>
            </a:pPr>
            <a:r>
              <a:rPr lang="en" sz="3000"/>
              <a:t>...to more involved apps</a:t>
            </a:r>
            <a:endParaRPr sz="3000"/>
          </a:p>
        </p:txBody>
      </p:sp>
      <p:sp>
        <p:nvSpPr>
          <p:cNvPr id="100" name="Google Shape;100;p6"/>
          <p:cNvSpPr txBox="1"/>
          <p:nvPr/>
        </p:nvSpPr>
        <p:spPr>
          <a:xfrm>
            <a:off x="311700" y="837330"/>
            <a:ext cx="8520600" cy="513039"/>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800"/>
              <a:buFont typeface="Source Code Pro"/>
              <a:buNone/>
            </a:pPr>
            <a:r>
              <a:rPr lang="en" sz="3000" b="0" i="0" u="none" strike="noStrike" cap="none">
                <a:solidFill>
                  <a:schemeClr val="dk2"/>
                </a:solidFill>
                <a:latin typeface="Source Code Pro"/>
                <a:ea typeface="Source Code Pro"/>
                <a:cs typeface="Source Code Pro"/>
                <a:sym typeface="Source Code Pro"/>
              </a:rPr>
              <a:t>...Such as with </a:t>
            </a:r>
            <a:r>
              <a:rPr lang="en" sz="3200" b="0" i="0" u="sng" strike="noStrike" cap="none">
                <a:solidFill>
                  <a:schemeClr val="hlink"/>
                </a:solidFill>
                <a:latin typeface="Source Code Pro"/>
                <a:ea typeface="Source Code Pro"/>
                <a:cs typeface="Source Code Pro"/>
                <a:sym typeface="Source Code Pro"/>
                <a:hlinkClick r:id="rId3"/>
              </a:rPr>
              <a:t>Schoology</a:t>
            </a:r>
            <a:endParaRPr sz="3000" b="0" i="0" u="none" strike="noStrike" cap="none">
              <a:solidFill>
                <a:schemeClr val="dk2"/>
              </a:solidFill>
              <a:latin typeface="Source Code Pro"/>
              <a:ea typeface="Source Code Pro"/>
              <a:cs typeface="Source Code Pro"/>
              <a:sym typeface="Source Code Pro"/>
            </a:endParaRPr>
          </a:p>
        </p:txBody>
      </p:sp>
      <p:pic>
        <p:nvPicPr>
          <p:cNvPr id="101" name="Google Shape;101;p6"/>
          <p:cNvPicPr preferRelativeResize="0"/>
          <p:nvPr/>
        </p:nvPicPr>
        <p:blipFill rotWithShape="1">
          <a:blip r:embed="rId4">
            <a:alphaModFix/>
          </a:blip>
          <a:srcRect/>
          <a:stretch/>
        </p:blipFill>
        <p:spPr>
          <a:xfrm>
            <a:off x="1344706" y="1580467"/>
            <a:ext cx="6858000" cy="356303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7"/>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200"/>
              <a:buNone/>
            </a:pPr>
            <a:r>
              <a:rPr lang="en" sz="3000"/>
              <a:t>...to more involved apps</a:t>
            </a:r>
            <a:endParaRPr sz="3000"/>
          </a:p>
        </p:txBody>
      </p:sp>
      <p:sp>
        <p:nvSpPr>
          <p:cNvPr id="107" name="Google Shape;107;p7"/>
          <p:cNvSpPr txBox="1"/>
          <p:nvPr/>
        </p:nvSpPr>
        <p:spPr>
          <a:xfrm>
            <a:off x="311700" y="837330"/>
            <a:ext cx="8520600" cy="513039"/>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800"/>
              <a:buFont typeface="Source Code Pro"/>
              <a:buNone/>
            </a:pPr>
            <a:r>
              <a:rPr lang="en" sz="3000" b="0" i="0" u="none" strike="noStrike" cap="none">
                <a:solidFill>
                  <a:schemeClr val="dk2"/>
                </a:solidFill>
                <a:latin typeface="Source Code Pro"/>
                <a:ea typeface="Source Code Pro"/>
                <a:cs typeface="Source Code Pro"/>
                <a:sym typeface="Source Code Pro"/>
              </a:rPr>
              <a:t>...Such as with </a:t>
            </a:r>
            <a:r>
              <a:rPr lang="en" sz="3200" b="0" i="0" u="sng" strike="noStrike" cap="none">
                <a:solidFill>
                  <a:schemeClr val="hlink"/>
                </a:solidFill>
                <a:latin typeface="Source Code Pro"/>
                <a:ea typeface="Source Code Pro"/>
                <a:cs typeface="Source Code Pro"/>
                <a:sym typeface="Source Code Pro"/>
                <a:hlinkClick r:id="rId3"/>
              </a:rPr>
              <a:t>Schoology</a:t>
            </a:r>
            <a:endParaRPr sz="3000" b="0" i="0" u="none" strike="noStrike" cap="none">
              <a:solidFill>
                <a:schemeClr val="dk2"/>
              </a:solidFill>
              <a:latin typeface="Source Code Pro"/>
              <a:ea typeface="Source Code Pro"/>
              <a:cs typeface="Source Code Pro"/>
              <a:sym typeface="Source Code Pro"/>
            </a:endParaRPr>
          </a:p>
        </p:txBody>
      </p:sp>
      <p:pic>
        <p:nvPicPr>
          <p:cNvPr id="108" name="Google Shape;108;p7"/>
          <p:cNvPicPr preferRelativeResize="0"/>
          <p:nvPr/>
        </p:nvPicPr>
        <p:blipFill rotWithShape="1">
          <a:blip r:embed="rId4">
            <a:alphaModFix/>
          </a:blip>
          <a:srcRect/>
          <a:stretch/>
        </p:blipFill>
        <p:spPr>
          <a:xfrm>
            <a:off x="1694329" y="1638330"/>
            <a:ext cx="6508376" cy="322238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8"/>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200"/>
              <a:buNone/>
            </a:pPr>
            <a:r>
              <a:rPr lang="en" sz="3000"/>
              <a:t>...to more involved apps</a:t>
            </a:r>
            <a:endParaRPr sz="3000"/>
          </a:p>
        </p:txBody>
      </p:sp>
      <p:sp>
        <p:nvSpPr>
          <p:cNvPr id="114" name="Google Shape;114;p8"/>
          <p:cNvSpPr txBox="1"/>
          <p:nvPr/>
        </p:nvSpPr>
        <p:spPr>
          <a:xfrm>
            <a:off x="311700" y="837330"/>
            <a:ext cx="8520600" cy="513039"/>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800"/>
              <a:buFont typeface="Source Code Pro"/>
              <a:buNone/>
            </a:pPr>
            <a:r>
              <a:rPr lang="en" sz="3000" b="0" i="0" u="none" strike="noStrike" cap="none">
                <a:solidFill>
                  <a:schemeClr val="dk2"/>
                </a:solidFill>
                <a:latin typeface="Source Code Pro"/>
                <a:ea typeface="Source Code Pro"/>
                <a:cs typeface="Source Code Pro"/>
                <a:sym typeface="Source Code Pro"/>
              </a:rPr>
              <a:t>...Such as with </a:t>
            </a:r>
            <a:r>
              <a:rPr lang="en" sz="3200" b="0" i="0" u="sng" strike="noStrike" cap="none">
                <a:solidFill>
                  <a:schemeClr val="hlink"/>
                </a:solidFill>
                <a:latin typeface="Source Code Pro"/>
                <a:ea typeface="Source Code Pro"/>
                <a:cs typeface="Source Code Pro"/>
                <a:sym typeface="Source Code Pro"/>
                <a:hlinkClick r:id="rId3"/>
              </a:rPr>
              <a:t>Schoology</a:t>
            </a:r>
            <a:endParaRPr sz="3000" b="0" i="0" u="none" strike="noStrike" cap="none">
              <a:solidFill>
                <a:schemeClr val="dk2"/>
              </a:solidFill>
              <a:latin typeface="Source Code Pro"/>
              <a:ea typeface="Source Code Pro"/>
              <a:cs typeface="Source Code Pro"/>
              <a:sym typeface="Source Code Pro"/>
            </a:endParaRPr>
          </a:p>
        </p:txBody>
      </p:sp>
      <p:pic>
        <p:nvPicPr>
          <p:cNvPr id="115" name="Google Shape;115;p8"/>
          <p:cNvPicPr preferRelativeResize="0"/>
          <p:nvPr/>
        </p:nvPicPr>
        <p:blipFill rotWithShape="1">
          <a:blip r:embed="rId4">
            <a:alphaModFix/>
          </a:blip>
          <a:srcRect/>
          <a:stretch/>
        </p:blipFill>
        <p:spPr>
          <a:xfrm>
            <a:off x="3012140" y="1638330"/>
            <a:ext cx="2817333" cy="34507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9"/>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
              <a:t>...to more apps…</a:t>
            </a:r>
            <a:endParaRPr/>
          </a:p>
        </p:txBody>
      </p:sp>
      <p:sp>
        <p:nvSpPr>
          <p:cNvPr id="121" name="Google Shape;121;p9"/>
          <p:cNvSpPr txBox="1">
            <a:spLocks noGrp="1"/>
          </p:cNvSpPr>
          <p:nvPr>
            <p:ph type="body" idx="1"/>
          </p:nvPr>
        </p:nvSpPr>
        <p:spPr>
          <a:xfrm>
            <a:off x="311700" y="1228675"/>
            <a:ext cx="8520600" cy="3737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a:t>...Such as with </a:t>
            </a:r>
            <a:r>
              <a:rPr lang="en" u="sng">
                <a:solidFill>
                  <a:schemeClr val="hlink"/>
                </a:solidFill>
                <a:hlinkClick r:id="rId3"/>
              </a:rPr>
              <a:t>Google Classroom</a:t>
            </a:r>
            <a:r>
              <a:rPr lang="en"/>
              <a:t>, </a:t>
            </a:r>
            <a:r>
              <a:rPr lang="en" u="sng">
                <a:solidFill>
                  <a:schemeClr val="hlink"/>
                </a:solidFill>
                <a:hlinkClick r:id="rId4"/>
              </a:rPr>
              <a:t>Socrative</a:t>
            </a:r>
            <a:r>
              <a:rPr lang="en"/>
              <a:t>, </a:t>
            </a:r>
            <a:r>
              <a:rPr lang="en" u="sng">
                <a:solidFill>
                  <a:schemeClr val="hlink"/>
                </a:solidFill>
                <a:hlinkClick r:id="rId5"/>
              </a:rPr>
              <a:t>Moodle</a:t>
            </a:r>
            <a:r>
              <a:rPr lang="en"/>
              <a:t>, </a:t>
            </a:r>
            <a:r>
              <a:rPr lang="en" u="sng">
                <a:solidFill>
                  <a:schemeClr val="hlink"/>
                </a:solidFill>
                <a:hlinkClick r:id="rId6"/>
              </a:rPr>
              <a:t>Class Dojo</a:t>
            </a:r>
            <a:r>
              <a:rPr lang="en"/>
              <a:t> (best for elementary-aged students), and several others.</a:t>
            </a:r>
            <a:endParaRPr/>
          </a:p>
          <a:p>
            <a:pPr marL="0" lvl="0" indent="0" algn="l" rtl="0">
              <a:lnSpc>
                <a:spcPct val="115000"/>
              </a:lnSpc>
              <a:spcBef>
                <a:spcPts val="1600"/>
              </a:spcBef>
              <a:spcAft>
                <a:spcPts val="0"/>
              </a:spcAft>
              <a:buSzPts val="1800"/>
              <a:buNone/>
            </a:pPr>
            <a:r>
              <a:rPr lang="en"/>
              <a:t>  *Typically you’ll be expected to use the larger management system adopted by the school that hires you, so plan now to be asked to go to trainings and other professional development to learn the software/app.</a:t>
            </a:r>
            <a:endParaRPr/>
          </a:p>
          <a:p>
            <a:pPr marL="0" lvl="0" indent="0" algn="l" rtl="0">
              <a:lnSpc>
                <a:spcPct val="115000"/>
              </a:lnSpc>
              <a:spcBef>
                <a:spcPts val="1600"/>
              </a:spcBef>
              <a:spcAft>
                <a:spcPts val="1600"/>
              </a:spcAft>
              <a:buSzPts val="1800"/>
              <a:buNone/>
            </a:pPr>
            <a:r>
              <a:rPr lang="en"/>
              <a:t>*You can get video and other information about these larger apps on YouTube to see more about what they can do. (i.e. </a:t>
            </a:r>
            <a:r>
              <a:rPr lang="en" u="sng">
                <a:solidFill>
                  <a:schemeClr val="hlink"/>
                </a:solidFill>
                <a:hlinkClick r:id="rId7"/>
              </a:rPr>
              <a:t>Google Classroom here</a:t>
            </a:r>
            <a:r>
              <a:rPr lang="en"/>
              <a:t> or </a:t>
            </a:r>
            <a:r>
              <a:rPr lang="en" u="sng">
                <a:solidFill>
                  <a:schemeClr val="hlink"/>
                </a:solidFill>
                <a:hlinkClick r:id="rId8"/>
              </a:rPr>
              <a:t>Schoology here</a:t>
            </a:r>
            <a:r>
              <a:rPr lang="en"/>
              <a: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0"/>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
              <a:t>Other resources for Classroom management apps:</a:t>
            </a:r>
            <a:endParaRPr/>
          </a:p>
        </p:txBody>
      </p:sp>
      <p:sp>
        <p:nvSpPr>
          <p:cNvPr id="127" name="Google Shape;127;p10"/>
          <p:cNvSpPr txBox="1">
            <a:spLocks noGrp="1"/>
          </p:cNvSpPr>
          <p:nvPr>
            <p:ph type="body" idx="1"/>
          </p:nvPr>
        </p:nvSpPr>
        <p:spPr>
          <a:xfrm>
            <a:off x="311700" y="1803300"/>
            <a:ext cx="8520600" cy="33402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u="sng" dirty="0">
                <a:solidFill>
                  <a:schemeClr val="hlink"/>
                </a:solidFill>
                <a:hlinkClick r:id="rId3"/>
              </a:rPr>
              <a:t>Teacher-recommended apps</a:t>
            </a:r>
            <a:r>
              <a:rPr lang="en" dirty="0"/>
              <a:t> (note: I see Class Dojo used often, but generally more in elementary settings) </a:t>
            </a:r>
            <a:endParaRPr dirty="0"/>
          </a:p>
          <a:p>
            <a:pPr marL="457200" lvl="0" indent="-228600" algn="l" rtl="0">
              <a:lnSpc>
                <a:spcPct val="115000"/>
              </a:lnSpc>
              <a:spcBef>
                <a:spcPts val="0"/>
              </a:spcBef>
              <a:spcAft>
                <a:spcPts val="0"/>
              </a:spcAft>
              <a:buSzPts val="1800"/>
              <a:buNone/>
            </a:pPr>
            <a:endParaRPr dirty="0"/>
          </a:p>
          <a:p>
            <a:pPr marL="457200" lvl="0" indent="-342900" algn="l" rtl="0">
              <a:lnSpc>
                <a:spcPct val="115000"/>
              </a:lnSpc>
              <a:spcBef>
                <a:spcPts val="0"/>
              </a:spcBef>
              <a:spcAft>
                <a:spcPts val="0"/>
              </a:spcAft>
              <a:buSzPts val="1800"/>
              <a:buChar char="●"/>
            </a:pPr>
            <a:r>
              <a:rPr lang="en" u="sng" dirty="0">
                <a:solidFill>
                  <a:schemeClr val="hlink"/>
                </a:solidFill>
                <a:hlinkClick r:id="rId4"/>
              </a:rPr>
              <a:t>Apps for tech-savvy teachers</a:t>
            </a:r>
            <a:endParaRPr u="sng" dirty="0">
              <a:solidFill>
                <a:schemeClr val="hlink"/>
              </a:solidFill>
            </a:endParaRPr>
          </a:p>
          <a:p>
            <a:pPr marL="457200" lvl="0" indent="-228600" algn="l" rtl="0">
              <a:lnSpc>
                <a:spcPct val="115000"/>
              </a:lnSpc>
              <a:spcBef>
                <a:spcPts val="0"/>
              </a:spcBef>
              <a:spcAft>
                <a:spcPts val="0"/>
              </a:spcAft>
              <a:buSzPts val="1800"/>
              <a:buNone/>
            </a:pPr>
            <a:endParaRPr dirty="0"/>
          </a:p>
          <a:p>
            <a:pPr marL="457200" lvl="0" indent="-342900" algn="l" rtl="0">
              <a:lnSpc>
                <a:spcPct val="115000"/>
              </a:lnSpc>
              <a:spcBef>
                <a:spcPts val="0"/>
              </a:spcBef>
              <a:spcAft>
                <a:spcPts val="0"/>
              </a:spcAft>
              <a:buSzPts val="1800"/>
              <a:buChar char="●"/>
            </a:pPr>
            <a:r>
              <a:rPr lang="en" u="sng" dirty="0">
                <a:solidFill>
                  <a:schemeClr val="hlink"/>
                </a:solidFill>
                <a:hlinkClick r:id="rId5"/>
              </a:rPr>
              <a:t>Kathy Schrock’s Guide to Everything</a:t>
            </a:r>
            <a:r>
              <a:rPr lang="en" dirty="0"/>
              <a:t> (see what she suggests for a variety of management tool uses)</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1"/>
          <p:cNvSpPr txBox="1">
            <a:spLocks noGrp="1"/>
          </p:cNvSpPr>
          <p:nvPr>
            <p:ph type="title"/>
          </p:nvPr>
        </p:nvSpPr>
        <p:spPr>
          <a:xfrm>
            <a:off x="2471673" y="424128"/>
            <a:ext cx="4843527" cy="43410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800"/>
              <a:buNone/>
            </a:pPr>
            <a:r>
              <a:rPr lang="en"/>
              <a:t>For your App exploration </a:t>
            </a:r>
            <a:br>
              <a:rPr lang="en"/>
            </a:br>
            <a:r>
              <a:rPr lang="en"/>
              <a:t>&amp; </a:t>
            </a:r>
            <a:br>
              <a:rPr lang="en"/>
            </a:br>
            <a:r>
              <a:rPr lang="en"/>
              <a:t>Adding to your Website: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2"/>
          <p:cNvSpPr txBox="1">
            <a:spLocks noGrp="1"/>
          </p:cNvSpPr>
          <p:nvPr>
            <p:ph type="title"/>
          </p:nvPr>
        </p:nvSpPr>
        <p:spPr>
          <a:xfrm>
            <a:off x="311700" y="1240275"/>
            <a:ext cx="8520600" cy="1981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12000"/>
              <a:buNone/>
            </a:pPr>
            <a:r>
              <a:rPr lang="en"/>
              <a:t>1.</a:t>
            </a:r>
            <a:endParaRPr/>
          </a:p>
        </p:txBody>
      </p:sp>
      <p:sp>
        <p:nvSpPr>
          <p:cNvPr id="138" name="Google Shape;138;p12"/>
          <p:cNvSpPr txBox="1">
            <a:spLocks noGrp="1"/>
          </p:cNvSpPr>
          <p:nvPr>
            <p:ph type="body" idx="1"/>
          </p:nvPr>
        </p:nvSpPr>
        <p:spPr>
          <a:xfrm>
            <a:off x="311700" y="3304625"/>
            <a:ext cx="8520600" cy="1300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800"/>
              <a:buNone/>
            </a:pPr>
            <a:r>
              <a:rPr lang="en" sz="2400"/>
              <a:t>If you pick the “light” tools, you must choose a minimum of </a:t>
            </a:r>
            <a:r>
              <a:rPr lang="en" sz="2400" b="1"/>
              <a:t>THREE</a:t>
            </a:r>
            <a:r>
              <a:rPr lang="en" sz="2400"/>
              <a:t> to describe and post to your website.</a:t>
            </a:r>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3"/>
          <p:cNvSpPr txBox="1">
            <a:spLocks noGrp="1"/>
          </p:cNvSpPr>
          <p:nvPr>
            <p:ph type="title"/>
          </p:nvPr>
        </p:nvSpPr>
        <p:spPr>
          <a:xfrm>
            <a:off x="311701" y="1330859"/>
            <a:ext cx="1761542" cy="841973"/>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12000"/>
              <a:buNone/>
            </a:pPr>
            <a:r>
              <a:rPr lang="en" dirty="0"/>
              <a:t>2.</a:t>
            </a:r>
            <a:endParaRPr dirty="0"/>
          </a:p>
        </p:txBody>
      </p:sp>
      <p:sp>
        <p:nvSpPr>
          <p:cNvPr id="144" name="Google Shape;144;p13"/>
          <p:cNvSpPr txBox="1">
            <a:spLocks noGrp="1"/>
          </p:cNvSpPr>
          <p:nvPr>
            <p:ph type="body" idx="1"/>
          </p:nvPr>
        </p:nvSpPr>
        <p:spPr>
          <a:xfrm>
            <a:off x="2073243" y="244554"/>
            <a:ext cx="7003499" cy="1300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800"/>
              <a:buNone/>
            </a:pPr>
            <a:r>
              <a:rPr lang="en" sz="2400" dirty="0"/>
              <a:t>If you choose a more involved app like Schoology, you only need to report on (and prepare a model for) </a:t>
            </a:r>
            <a:r>
              <a:rPr lang="en" sz="2400" b="1" dirty="0"/>
              <a:t>ONE</a:t>
            </a:r>
            <a:r>
              <a:rPr lang="en" sz="2400" dirty="0"/>
              <a:t>.</a:t>
            </a:r>
            <a:endParaRPr sz="2400" dirty="0"/>
          </a:p>
        </p:txBody>
      </p:sp>
      <p:sp>
        <p:nvSpPr>
          <p:cNvPr id="4" name="Google Shape;127;p10">
            <a:extLst>
              <a:ext uri="{FF2B5EF4-FFF2-40B4-BE49-F238E27FC236}">
                <a16:creationId xmlns:a16="http://schemas.microsoft.com/office/drawing/2014/main" id="{B1B00E5C-9135-8C43-9A9A-E97EC9534D09}"/>
              </a:ext>
            </a:extLst>
          </p:cNvPr>
          <p:cNvSpPr txBox="1">
            <a:spLocks/>
          </p:cNvSpPr>
          <p:nvPr/>
        </p:nvSpPr>
        <p:spPr>
          <a:xfrm>
            <a:off x="-135802" y="2172832"/>
            <a:ext cx="8968101" cy="29706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accent1"/>
              </a:buClr>
              <a:buSzPts val="1800"/>
              <a:buFont typeface="Source Code Pro"/>
              <a:buChar char="●"/>
              <a:defRPr sz="1800" b="0" i="0" u="none" strike="noStrike" cap="none">
                <a:solidFill>
                  <a:schemeClr val="accent1"/>
                </a:solidFill>
                <a:highlight>
                  <a:schemeClr val="dk1"/>
                </a:highlight>
                <a:latin typeface="Source Code Pro"/>
                <a:ea typeface="Source Code Pro"/>
                <a:cs typeface="Source Code Pro"/>
                <a:sym typeface="Source Code Pro"/>
              </a:defRPr>
            </a:lvl1pPr>
            <a:lvl2pPr marL="914400" marR="0" lvl="1" indent="-317500" algn="ctr" rtl="0">
              <a:lnSpc>
                <a:spcPct val="115000"/>
              </a:lnSpc>
              <a:spcBef>
                <a:spcPts val="1600"/>
              </a:spcBef>
              <a:spcAft>
                <a:spcPts val="0"/>
              </a:spcAft>
              <a:buClr>
                <a:schemeClr val="accent1"/>
              </a:buClr>
              <a:buSzPts val="1400"/>
              <a:buFont typeface="Source Code Pro"/>
              <a:buChar char="○"/>
              <a:defRPr sz="1400" b="0" i="0" u="none" strike="noStrike" cap="none">
                <a:solidFill>
                  <a:schemeClr val="accent1"/>
                </a:solidFill>
                <a:highlight>
                  <a:schemeClr val="dk1"/>
                </a:highlight>
                <a:latin typeface="Source Code Pro"/>
                <a:ea typeface="Source Code Pro"/>
                <a:cs typeface="Source Code Pro"/>
                <a:sym typeface="Source Code Pro"/>
              </a:defRPr>
            </a:lvl2pPr>
            <a:lvl3pPr marL="1371600" marR="0" lvl="2" indent="-317500" algn="ctr" rtl="0">
              <a:lnSpc>
                <a:spcPct val="115000"/>
              </a:lnSpc>
              <a:spcBef>
                <a:spcPts val="1600"/>
              </a:spcBef>
              <a:spcAft>
                <a:spcPts val="0"/>
              </a:spcAft>
              <a:buClr>
                <a:schemeClr val="accent1"/>
              </a:buClr>
              <a:buSzPts val="1400"/>
              <a:buFont typeface="Source Code Pro"/>
              <a:buChar char="■"/>
              <a:defRPr sz="1400" b="0" i="0" u="none" strike="noStrike" cap="none">
                <a:solidFill>
                  <a:schemeClr val="accent1"/>
                </a:solidFill>
                <a:highlight>
                  <a:schemeClr val="dk1"/>
                </a:highlight>
                <a:latin typeface="Source Code Pro"/>
                <a:ea typeface="Source Code Pro"/>
                <a:cs typeface="Source Code Pro"/>
                <a:sym typeface="Source Code Pro"/>
              </a:defRPr>
            </a:lvl3pPr>
            <a:lvl4pPr marL="1828800" marR="0" lvl="3" indent="-317500" algn="ctr" rtl="0">
              <a:lnSpc>
                <a:spcPct val="115000"/>
              </a:lnSpc>
              <a:spcBef>
                <a:spcPts val="1600"/>
              </a:spcBef>
              <a:spcAft>
                <a:spcPts val="0"/>
              </a:spcAft>
              <a:buClr>
                <a:schemeClr val="accent1"/>
              </a:buClr>
              <a:buSzPts val="1400"/>
              <a:buFont typeface="Source Code Pro"/>
              <a:buChar char="●"/>
              <a:defRPr sz="1400" b="0" i="0" u="none" strike="noStrike" cap="none">
                <a:solidFill>
                  <a:schemeClr val="accent1"/>
                </a:solidFill>
                <a:highlight>
                  <a:schemeClr val="dk1"/>
                </a:highlight>
                <a:latin typeface="Source Code Pro"/>
                <a:ea typeface="Source Code Pro"/>
                <a:cs typeface="Source Code Pro"/>
                <a:sym typeface="Source Code Pro"/>
              </a:defRPr>
            </a:lvl4pPr>
            <a:lvl5pPr marL="2286000" marR="0" lvl="4" indent="-317500" algn="ctr" rtl="0">
              <a:lnSpc>
                <a:spcPct val="115000"/>
              </a:lnSpc>
              <a:spcBef>
                <a:spcPts val="1600"/>
              </a:spcBef>
              <a:spcAft>
                <a:spcPts val="0"/>
              </a:spcAft>
              <a:buClr>
                <a:schemeClr val="accent1"/>
              </a:buClr>
              <a:buSzPts val="1400"/>
              <a:buFont typeface="Source Code Pro"/>
              <a:buChar char="○"/>
              <a:defRPr sz="1400" b="0" i="0" u="none" strike="noStrike" cap="none">
                <a:solidFill>
                  <a:schemeClr val="accent1"/>
                </a:solidFill>
                <a:highlight>
                  <a:schemeClr val="dk1"/>
                </a:highlight>
                <a:latin typeface="Source Code Pro"/>
                <a:ea typeface="Source Code Pro"/>
                <a:cs typeface="Source Code Pro"/>
                <a:sym typeface="Source Code Pro"/>
              </a:defRPr>
            </a:lvl5pPr>
            <a:lvl6pPr marL="2743200" marR="0" lvl="5" indent="-317500" algn="ctr" rtl="0">
              <a:lnSpc>
                <a:spcPct val="115000"/>
              </a:lnSpc>
              <a:spcBef>
                <a:spcPts val="1600"/>
              </a:spcBef>
              <a:spcAft>
                <a:spcPts val="0"/>
              </a:spcAft>
              <a:buClr>
                <a:schemeClr val="accent1"/>
              </a:buClr>
              <a:buSzPts val="1400"/>
              <a:buFont typeface="Source Code Pro"/>
              <a:buChar char="■"/>
              <a:defRPr sz="1400" b="0" i="0" u="none" strike="noStrike" cap="none">
                <a:solidFill>
                  <a:schemeClr val="accent1"/>
                </a:solidFill>
                <a:highlight>
                  <a:schemeClr val="dk1"/>
                </a:highlight>
                <a:latin typeface="Source Code Pro"/>
                <a:ea typeface="Source Code Pro"/>
                <a:cs typeface="Source Code Pro"/>
                <a:sym typeface="Source Code Pro"/>
              </a:defRPr>
            </a:lvl6pPr>
            <a:lvl7pPr marL="3200400" marR="0" lvl="6" indent="-317500" algn="ctr" rtl="0">
              <a:lnSpc>
                <a:spcPct val="115000"/>
              </a:lnSpc>
              <a:spcBef>
                <a:spcPts val="1600"/>
              </a:spcBef>
              <a:spcAft>
                <a:spcPts val="0"/>
              </a:spcAft>
              <a:buClr>
                <a:schemeClr val="accent1"/>
              </a:buClr>
              <a:buSzPts val="1400"/>
              <a:buFont typeface="Source Code Pro"/>
              <a:buChar char="●"/>
              <a:defRPr sz="1400" b="0" i="0" u="none" strike="noStrike" cap="none">
                <a:solidFill>
                  <a:schemeClr val="accent1"/>
                </a:solidFill>
                <a:highlight>
                  <a:schemeClr val="dk1"/>
                </a:highlight>
                <a:latin typeface="Source Code Pro"/>
                <a:ea typeface="Source Code Pro"/>
                <a:cs typeface="Source Code Pro"/>
                <a:sym typeface="Source Code Pro"/>
              </a:defRPr>
            </a:lvl7pPr>
            <a:lvl8pPr marL="3657600" marR="0" lvl="7" indent="-317500" algn="ctr" rtl="0">
              <a:lnSpc>
                <a:spcPct val="115000"/>
              </a:lnSpc>
              <a:spcBef>
                <a:spcPts val="1600"/>
              </a:spcBef>
              <a:spcAft>
                <a:spcPts val="0"/>
              </a:spcAft>
              <a:buClr>
                <a:schemeClr val="accent1"/>
              </a:buClr>
              <a:buSzPts val="1400"/>
              <a:buFont typeface="Source Code Pro"/>
              <a:buChar char="○"/>
              <a:defRPr sz="1400" b="0" i="0" u="none" strike="noStrike" cap="none">
                <a:solidFill>
                  <a:schemeClr val="accent1"/>
                </a:solidFill>
                <a:highlight>
                  <a:schemeClr val="dk1"/>
                </a:highlight>
                <a:latin typeface="Source Code Pro"/>
                <a:ea typeface="Source Code Pro"/>
                <a:cs typeface="Source Code Pro"/>
                <a:sym typeface="Source Code Pro"/>
              </a:defRPr>
            </a:lvl8pPr>
            <a:lvl9pPr marL="4114800" marR="0" lvl="8" indent="-317500" algn="ctr" rtl="0">
              <a:lnSpc>
                <a:spcPct val="115000"/>
              </a:lnSpc>
              <a:spcBef>
                <a:spcPts val="1600"/>
              </a:spcBef>
              <a:spcAft>
                <a:spcPts val="1600"/>
              </a:spcAft>
              <a:buClr>
                <a:schemeClr val="accent1"/>
              </a:buClr>
              <a:buSzPts val="1400"/>
              <a:buFont typeface="Source Code Pro"/>
              <a:buChar char="■"/>
              <a:defRPr sz="1400" b="0" i="0" u="none" strike="noStrike" cap="none">
                <a:solidFill>
                  <a:schemeClr val="accent1"/>
                </a:solidFill>
                <a:highlight>
                  <a:schemeClr val="dk1"/>
                </a:highlight>
                <a:latin typeface="Source Code Pro"/>
                <a:ea typeface="Source Code Pro"/>
                <a:cs typeface="Source Code Pro"/>
                <a:sym typeface="Source Code Pro"/>
              </a:defRPr>
            </a:lvl9pPr>
          </a:lstStyle>
          <a:p>
            <a:r>
              <a:rPr lang="en-US" sz="1200" dirty="0"/>
              <a:t>Unfortunately, Schoology and Seesaw are no longer offering free trials of the platform. So, if you choose either Schoology or Seesaw for this week's EDU 241 assignment:</a:t>
            </a:r>
          </a:p>
          <a:p>
            <a:pPr marL="114300" indent="0">
              <a:buNone/>
            </a:pPr>
            <a:br>
              <a:rPr lang="en-US" sz="1200" dirty="0"/>
            </a:br>
            <a:endParaRPr lang="en-US" sz="1200" dirty="0"/>
          </a:p>
          <a:p>
            <a:r>
              <a:rPr lang="en-US" sz="1200" dirty="0"/>
              <a:t>(1) Research the platform via videos/articles (enough to address the rubric criteria: Describe the platform, at least two pros/cons, and how you could use the platform in your classroom). Here are two videos to get you started:</a:t>
            </a:r>
          </a:p>
          <a:p>
            <a:r>
              <a:rPr lang="en-US" sz="1200" dirty="0">
                <a:hlinkClick r:id="rId3"/>
              </a:rPr>
              <a:t>Overview of Schoology</a:t>
            </a:r>
            <a:endParaRPr lang="en-US" sz="1200" dirty="0"/>
          </a:p>
          <a:p>
            <a:r>
              <a:rPr lang="en-US" sz="1200" dirty="0">
                <a:hlinkClick r:id="rId4"/>
              </a:rPr>
              <a:t>Overview of Seesaw</a:t>
            </a:r>
            <a:endParaRPr lang="en-US" sz="1200" dirty="0"/>
          </a:p>
          <a:p>
            <a:pPr marL="114300" indent="0">
              <a:buNone/>
            </a:pPr>
            <a:br>
              <a:rPr lang="en-US" sz="1200" dirty="0"/>
            </a:br>
            <a:endParaRPr lang="en-US" sz="1200" dirty="0"/>
          </a:p>
          <a:p>
            <a:r>
              <a:rPr lang="en-US" sz="1200" dirty="0"/>
              <a:t>(2) Add a document (word document, google slide, </a:t>
            </a:r>
            <a:r>
              <a:rPr lang="en-US" sz="1200" dirty="0" err="1"/>
              <a:t>prezi</a:t>
            </a:r>
            <a:r>
              <a:rPr lang="en-US" sz="1200" dirty="0"/>
              <a:t>, </a:t>
            </a:r>
            <a:r>
              <a:rPr lang="en-US" sz="1200" dirty="0" err="1"/>
              <a:t>powerpoint</a:t>
            </a:r>
            <a:r>
              <a:rPr lang="en-US" sz="1200" dirty="0"/>
              <a:t>, </a:t>
            </a:r>
            <a:r>
              <a:rPr lang="en-US" sz="1200" dirty="0" err="1"/>
              <a:t>etc</a:t>
            </a:r>
            <a:r>
              <a:rPr lang="en-US" sz="1200" dirty="0"/>
              <a:t>) that addresses the rubric criteria.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4"/>
          <p:cNvSpPr txBox="1">
            <a:spLocks noGrp="1"/>
          </p:cNvSpPr>
          <p:nvPr>
            <p:ph type="title"/>
          </p:nvPr>
        </p:nvSpPr>
        <p:spPr>
          <a:xfrm>
            <a:off x="490249" y="526350"/>
            <a:ext cx="7770881" cy="4090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6000"/>
              <a:buNone/>
            </a:pPr>
            <a:r>
              <a:rPr lang="en"/>
              <a:t>When you create your portfolio/website item:</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5"/>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
              <a:t>Remember to:</a:t>
            </a:r>
            <a:endParaRPr/>
          </a:p>
        </p:txBody>
      </p:sp>
      <p:sp>
        <p:nvSpPr>
          <p:cNvPr id="155" name="Google Shape;155;p15"/>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AutoNum type="arabicPeriod"/>
            </a:pPr>
            <a:r>
              <a:rPr lang="en" sz="2400"/>
              <a:t>Use the app to teach about the app (as much as possible). When that is NOT possible, be sure to use plenty of screenshots or images to explain and demonstrate what the app(s) can do.</a:t>
            </a:r>
            <a:endParaRPr sz="2400"/>
          </a:p>
          <a:p>
            <a:pPr marL="457200" lvl="0" indent="-342900" algn="l" rtl="0">
              <a:lnSpc>
                <a:spcPct val="115000"/>
              </a:lnSpc>
              <a:spcBef>
                <a:spcPts val="0"/>
              </a:spcBef>
              <a:spcAft>
                <a:spcPts val="0"/>
              </a:spcAft>
              <a:buSzPts val="1800"/>
              <a:buAutoNum type="arabicPeriod"/>
            </a:pPr>
            <a:r>
              <a:rPr lang="en" sz="2400"/>
              <a:t>Use the rubric to explain the rest (pros/cons/uses) </a:t>
            </a:r>
            <a:endParaRPr sz="2400"/>
          </a:p>
          <a:p>
            <a:pPr marL="457200" lvl="0" indent="-342900" algn="l" rtl="0">
              <a:lnSpc>
                <a:spcPct val="115000"/>
              </a:lnSpc>
              <a:spcBef>
                <a:spcPts val="0"/>
              </a:spcBef>
              <a:spcAft>
                <a:spcPts val="0"/>
              </a:spcAft>
              <a:buSzPts val="1800"/>
              <a:buAutoNum type="arabicPeriod"/>
            </a:pPr>
            <a:r>
              <a:rPr lang="en" sz="2400"/>
              <a:t>Upload to your websites as usual &amp; make sure the images or links work</a:t>
            </a: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id="{C3DE8E36-CAEE-CE2B-95A4-D2A7A5312443}"/>
            </a:ext>
          </a:extLst>
        </p:cNvPr>
        <p:cNvGrpSpPr/>
        <p:nvPr/>
      </p:nvGrpSpPr>
      <p:grpSpPr>
        <a:xfrm>
          <a:off x="0" y="0"/>
          <a:ext cx="0" cy="0"/>
          <a:chOff x="0" y="0"/>
          <a:chExt cx="0" cy="0"/>
        </a:xfrm>
      </p:grpSpPr>
      <p:sp>
        <p:nvSpPr>
          <p:cNvPr id="78" name="Google Shape;78;p4">
            <a:extLst>
              <a:ext uri="{FF2B5EF4-FFF2-40B4-BE49-F238E27FC236}">
                <a16:creationId xmlns:a16="http://schemas.microsoft.com/office/drawing/2014/main" id="{6C03972F-8076-0D67-372C-9FDBD243B517}"/>
              </a:ext>
            </a:extLst>
          </p:cNvPr>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200"/>
              <a:buNone/>
            </a:pPr>
            <a:r>
              <a:rPr lang="en" sz="4000" dirty="0"/>
              <a:t>Opening Questions…Gallery Walk</a:t>
            </a:r>
            <a:endParaRPr sz="4000" dirty="0"/>
          </a:p>
        </p:txBody>
      </p:sp>
      <p:sp>
        <p:nvSpPr>
          <p:cNvPr id="79" name="Google Shape;79;p4">
            <a:extLst>
              <a:ext uri="{FF2B5EF4-FFF2-40B4-BE49-F238E27FC236}">
                <a16:creationId xmlns:a16="http://schemas.microsoft.com/office/drawing/2014/main" id="{C90A368B-8FEC-DD31-14DE-2B5D1E95E6D9}"/>
              </a:ext>
            </a:extLst>
          </p:cNvPr>
          <p:cNvSpPr txBox="1">
            <a:spLocks noGrp="1"/>
          </p:cNvSpPr>
          <p:nvPr>
            <p:ph type="body" idx="1"/>
          </p:nvPr>
        </p:nvSpPr>
        <p:spPr>
          <a:xfrm>
            <a:off x="311700" y="909754"/>
            <a:ext cx="8520600" cy="4306170"/>
          </a:xfrm>
          <a:prstGeom prst="rect">
            <a:avLst/>
          </a:prstGeom>
          <a:noFill/>
          <a:ln>
            <a:noFill/>
          </a:ln>
        </p:spPr>
        <p:txBody>
          <a:bodyPr spcFirstLastPara="1" wrap="square" lIns="91425" tIns="91425" rIns="91425" bIns="91425" anchor="t" anchorCtr="0">
            <a:noAutofit/>
          </a:bodyPr>
          <a:lstStyle/>
          <a:p>
            <a:pPr marL="114300" indent="0">
              <a:buNone/>
            </a:pPr>
            <a:r>
              <a:rPr lang="en-US" sz="2400" b="1" dirty="0"/>
              <a:t>Individual process –&gt; </a:t>
            </a:r>
          </a:p>
          <a:p>
            <a:pPr marL="114300" indent="0">
              <a:buNone/>
            </a:pPr>
            <a:r>
              <a:rPr lang="en-US" sz="2400" b="1" dirty="0"/>
              <a:t>Small group discussion –&gt; </a:t>
            </a:r>
          </a:p>
          <a:p>
            <a:pPr marL="114300" indent="0">
              <a:buNone/>
            </a:pPr>
            <a:r>
              <a:rPr lang="en-US" sz="2400" b="1" dirty="0"/>
              <a:t>Individually reflect</a:t>
            </a:r>
          </a:p>
          <a:p>
            <a:pPr marL="114300" indent="0">
              <a:buNone/>
            </a:pPr>
            <a:endParaRPr lang="en-US" sz="2400" b="1" dirty="0"/>
          </a:p>
          <a:p>
            <a:pPr marL="114300" indent="0">
              <a:buNone/>
            </a:pPr>
            <a:r>
              <a:rPr lang="en-US" sz="2400" b="1" dirty="0"/>
              <a:t>What</a:t>
            </a:r>
            <a:r>
              <a:rPr lang="en-US" b="1" dirty="0"/>
              <a:t>…(choose one)</a:t>
            </a:r>
          </a:p>
          <a:p>
            <a:r>
              <a:rPr lang="en-US" sz="2400" b="1" dirty="0"/>
              <a:t>Did you learn?</a:t>
            </a:r>
          </a:p>
          <a:p>
            <a:endParaRPr lang="en-US" sz="2400" b="1" dirty="0"/>
          </a:p>
          <a:p>
            <a:r>
              <a:rPr lang="en-US" sz="2400" b="1" dirty="0"/>
              <a:t>New perspective do you now have?</a:t>
            </a:r>
          </a:p>
          <a:p>
            <a:endParaRPr lang="en-US" sz="2400" b="1" dirty="0"/>
          </a:p>
          <a:p>
            <a:r>
              <a:rPr lang="en-US" sz="2400" b="1" dirty="0"/>
              <a:t>What new questions do you have?</a:t>
            </a:r>
          </a:p>
          <a:p>
            <a:pPr>
              <a:buAutoNum type="arabicParenBoth"/>
            </a:pPr>
            <a:endParaRPr lang="en-US" sz="1400" dirty="0"/>
          </a:p>
          <a:p>
            <a:pPr marL="114300" indent="0">
              <a:buNone/>
            </a:pPr>
            <a:endParaRPr lang="en-US" sz="1200" dirty="0"/>
          </a:p>
          <a:p>
            <a:pPr lvl="1"/>
            <a:endParaRPr lang="en-US" sz="1200" dirty="0"/>
          </a:p>
        </p:txBody>
      </p:sp>
    </p:spTree>
    <p:extLst>
      <p:ext uri="{BB962C8B-B14F-4D97-AF65-F5344CB8AC3E}">
        <p14:creationId xmlns:p14="http://schemas.microsoft.com/office/powerpoint/2010/main" val="260280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9">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9">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6"/>
          <p:cNvSpPr txBox="1">
            <a:spLocks noGrp="1"/>
          </p:cNvSpPr>
          <p:nvPr>
            <p:ph type="title"/>
          </p:nvPr>
        </p:nvSpPr>
        <p:spPr>
          <a:xfrm>
            <a:off x="490250" y="526350"/>
            <a:ext cx="5618700" cy="4090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6000"/>
              <a:buNone/>
            </a:pPr>
            <a:r>
              <a:rPr lang="en"/>
              <a:t>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
          <p:cNvSpPr txBox="1">
            <a:spLocks noGrp="1"/>
          </p:cNvSpPr>
          <p:nvPr>
            <p:ph type="ctrTitle"/>
          </p:nvPr>
        </p:nvSpPr>
        <p:spPr>
          <a:xfrm>
            <a:off x="311700" y="392150"/>
            <a:ext cx="8520600" cy="2690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8000"/>
              <a:buNone/>
            </a:pPr>
            <a:r>
              <a:rPr lang="en"/>
              <a:t>Learning Management Systems (LMS)</a:t>
            </a:r>
            <a:endParaRPr/>
          </a:p>
        </p:txBody>
      </p:sp>
      <p:sp>
        <p:nvSpPr>
          <p:cNvPr id="57" name="Google Shape;57;p1"/>
          <p:cNvSpPr txBox="1">
            <a:spLocks noGrp="1"/>
          </p:cNvSpPr>
          <p:nvPr>
            <p:ph type="subTitle" idx="1"/>
          </p:nvPr>
        </p:nvSpPr>
        <p:spPr>
          <a:xfrm>
            <a:off x="311700" y="3890400"/>
            <a:ext cx="8520600" cy="706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100"/>
              <a:buNone/>
            </a:pPr>
            <a:r>
              <a:rPr lang="en"/>
              <a:t>Apps &amp; Sites to Consider...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2"/>
          <p:cNvSpPr txBox="1">
            <a:spLocks noGrp="1"/>
          </p:cNvSpPr>
          <p:nvPr>
            <p:ph type="title"/>
          </p:nvPr>
        </p:nvSpPr>
        <p:spPr>
          <a:xfrm>
            <a:off x="2020872" y="503581"/>
            <a:ext cx="5281076" cy="3591341"/>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800"/>
              <a:buNone/>
            </a:pPr>
            <a:r>
              <a:rPr lang="en" dirty="0"/>
              <a:t>Think-Pair-Share</a:t>
            </a:r>
            <a:br>
              <a:rPr lang="en" dirty="0"/>
            </a:br>
            <a:r>
              <a:rPr lang="en" dirty="0"/>
              <a:t>What are some ways/things a teacher needs to “manage”?</a:t>
            </a:r>
            <a:endParaRPr dirty="0"/>
          </a:p>
        </p:txBody>
      </p:sp>
    </p:spTree>
    <p:extLst>
      <p:ext uri="{BB962C8B-B14F-4D97-AF65-F5344CB8AC3E}">
        <p14:creationId xmlns:p14="http://schemas.microsoft.com/office/powerpoint/2010/main" val="1317817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2"/>
          <p:cNvSpPr txBox="1">
            <a:spLocks noGrp="1"/>
          </p:cNvSpPr>
          <p:nvPr>
            <p:ph type="title"/>
          </p:nvPr>
        </p:nvSpPr>
        <p:spPr>
          <a:xfrm>
            <a:off x="2020872" y="503581"/>
            <a:ext cx="5281076" cy="3591341"/>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800"/>
              <a:buNone/>
            </a:pPr>
            <a:endParaRPr dirty="0"/>
          </a:p>
        </p:txBody>
      </p:sp>
      <p:sp>
        <p:nvSpPr>
          <p:cNvPr id="2" name="TextBox 1">
            <a:extLst>
              <a:ext uri="{FF2B5EF4-FFF2-40B4-BE49-F238E27FC236}">
                <a16:creationId xmlns:a16="http://schemas.microsoft.com/office/drawing/2014/main" id="{87BC5880-CFD5-D84B-A111-558AA18E920C}"/>
              </a:ext>
            </a:extLst>
          </p:cNvPr>
          <p:cNvSpPr txBox="1"/>
          <p:nvPr/>
        </p:nvSpPr>
        <p:spPr>
          <a:xfrm>
            <a:off x="2761144" y="998339"/>
            <a:ext cx="4186609" cy="615553"/>
          </a:xfrm>
          <a:prstGeom prst="rect">
            <a:avLst/>
          </a:prstGeom>
          <a:noFill/>
        </p:spPr>
        <p:txBody>
          <a:bodyPr wrap="square" rtlCol="0">
            <a:spAutoFit/>
          </a:bodyPr>
          <a:lstStyle/>
          <a:p>
            <a:r>
              <a:rPr lang="en" sz="3400" dirty="0"/>
              <a:t>Class participation</a:t>
            </a:r>
            <a:endParaRPr lang="en-US" sz="3400" dirty="0"/>
          </a:p>
        </p:txBody>
      </p:sp>
      <p:sp>
        <p:nvSpPr>
          <p:cNvPr id="4" name="TextBox 3">
            <a:extLst>
              <a:ext uri="{FF2B5EF4-FFF2-40B4-BE49-F238E27FC236}">
                <a16:creationId xmlns:a16="http://schemas.microsoft.com/office/drawing/2014/main" id="{96CE4293-16B3-7D4E-BE74-EE4749FB94A1}"/>
              </a:ext>
            </a:extLst>
          </p:cNvPr>
          <p:cNvSpPr txBox="1"/>
          <p:nvPr/>
        </p:nvSpPr>
        <p:spPr>
          <a:xfrm>
            <a:off x="3169187" y="3218961"/>
            <a:ext cx="3370521" cy="615553"/>
          </a:xfrm>
          <a:prstGeom prst="rect">
            <a:avLst/>
          </a:prstGeom>
          <a:noFill/>
        </p:spPr>
        <p:txBody>
          <a:bodyPr wrap="square" rtlCol="0">
            <a:spAutoFit/>
          </a:bodyPr>
          <a:lstStyle/>
          <a:p>
            <a:r>
              <a:rPr lang="en" sz="3400" dirty="0"/>
              <a:t>Noise Level</a:t>
            </a:r>
            <a:endParaRPr lang="en-US" sz="3400" dirty="0"/>
          </a:p>
        </p:txBody>
      </p:sp>
      <p:sp>
        <p:nvSpPr>
          <p:cNvPr id="6" name="TextBox 5">
            <a:extLst>
              <a:ext uri="{FF2B5EF4-FFF2-40B4-BE49-F238E27FC236}">
                <a16:creationId xmlns:a16="http://schemas.microsoft.com/office/drawing/2014/main" id="{1C961A34-3592-5C46-B214-30DB209D3FE1}"/>
              </a:ext>
            </a:extLst>
          </p:cNvPr>
          <p:cNvSpPr txBox="1"/>
          <p:nvPr/>
        </p:nvSpPr>
        <p:spPr>
          <a:xfrm>
            <a:off x="2020872" y="2108650"/>
            <a:ext cx="5443184" cy="615553"/>
          </a:xfrm>
          <a:prstGeom prst="rect">
            <a:avLst/>
          </a:prstGeom>
          <a:noFill/>
        </p:spPr>
        <p:txBody>
          <a:bodyPr wrap="square" rtlCol="0">
            <a:spAutoFit/>
          </a:bodyPr>
          <a:lstStyle/>
          <a:p>
            <a:r>
              <a:rPr lang="en" sz="3400" dirty="0"/>
              <a:t>Time (Small group work)</a:t>
            </a:r>
            <a:endParaRPr lang="en-US" sz="3400" dirty="0"/>
          </a:p>
        </p:txBody>
      </p:sp>
    </p:spTree>
    <p:extLst>
      <p:ext uri="{BB962C8B-B14F-4D97-AF65-F5344CB8AC3E}">
        <p14:creationId xmlns:p14="http://schemas.microsoft.com/office/powerpoint/2010/main" val="235249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3"/>
          <p:cNvSpPr txBox="1">
            <a:spLocks noGrp="1"/>
          </p:cNvSpPr>
          <p:nvPr>
            <p:ph type="title"/>
          </p:nvPr>
        </p:nvSpPr>
        <p:spPr>
          <a:xfrm>
            <a:off x="205683" y="100924"/>
            <a:ext cx="8938318" cy="1927513"/>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200"/>
              <a:buNone/>
            </a:pPr>
            <a:r>
              <a:rPr lang="en" sz="3400"/>
              <a:t>There are a range of Learning Management Tools (LMTs)</a:t>
            </a:r>
            <a:br>
              <a:rPr lang="en" sz="3400"/>
            </a:br>
            <a:r>
              <a:rPr lang="en" sz="2400" i="1"/>
              <a:t>from “light” apps that…</a:t>
            </a:r>
            <a:endParaRPr sz="2400" i="1"/>
          </a:p>
        </p:txBody>
      </p:sp>
      <p:pic>
        <p:nvPicPr>
          <p:cNvPr id="68" name="Google Shape;68;p3"/>
          <p:cNvPicPr preferRelativeResize="0"/>
          <p:nvPr/>
        </p:nvPicPr>
        <p:blipFill rotWithShape="1">
          <a:blip r:embed="rId3">
            <a:alphaModFix/>
          </a:blip>
          <a:srcRect/>
          <a:stretch/>
        </p:blipFill>
        <p:spPr>
          <a:xfrm rot="213280">
            <a:off x="7126132" y="2320352"/>
            <a:ext cx="1790523" cy="2386373"/>
          </a:xfrm>
          <a:prstGeom prst="rect">
            <a:avLst/>
          </a:prstGeom>
          <a:noFill/>
          <a:ln>
            <a:noFill/>
          </a:ln>
        </p:spPr>
      </p:pic>
      <p:pic>
        <p:nvPicPr>
          <p:cNvPr id="69" name="Google Shape;69;p3"/>
          <p:cNvPicPr preferRelativeResize="0"/>
          <p:nvPr/>
        </p:nvPicPr>
        <p:blipFill rotWithShape="1">
          <a:blip r:embed="rId4">
            <a:alphaModFix/>
          </a:blip>
          <a:srcRect/>
          <a:stretch/>
        </p:blipFill>
        <p:spPr>
          <a:xfrm rot="-166069">
            <a:off x="186740" y="2432151"/>
            <a:ext cx="2828697" cy="2307072"/>
          </a:xfrm>
          <a:prstGeom prst="rect">
            <a:avLst/>
          </a:prstGeom>
          <a:noFill/>
          <a:ln>
            <a:noFill/>
          </a:ln>
        </p:spPr>
      </p:pic>
      <p:pic>
        <p:nvPicPr>
          <p:cNvPr id="70" name="Google Shape;70;p3"/>
          <p:cNvPicPr preferRelativeResize="0"/>
          <p:nvPr/>
        </p:nvPicPr>
        <p:blipFill rotWithShape="1">
          <a:blip r:embed="rId5">
            <a:alphaModFix/>
          </a:blip>
          <a:srcRect/>
          <a:stretch/>
        </p:blipFill>
        <p:spPr>
          <a:xfrm>
            <a:off x="3365156" y="2505847"/>
            <a:ext cx="3542050" cy="2545125"/>
          </a:xfrm>
          <a:prstGeom prst="rect">
            <a:avLst/>
          </a:prstGeom>
          <a:noFill/>
          <a:ln>
            <a:noFill/>
          </a:ln>
        </p:spPr>
      </p:pic>
      <p:sp>
        <p:nvSpPr>
          <p:cNvPr id="71" name="Google Shape;71;p3"/>
          <p:cNvSpPr txBox="1"/>
          <p:nvPr/>
        </p:nvSpPr>
        <p:spPr>
          <a:xfrm>
            <a:off x="245440" y="1859710"/>
            <a:ext cx="2691362"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600" b="0" i="0" u="none" strike="noStrike" cap="none">
                <a:solidFill>
                  <a:srgbClr val="000000"/>
                </a:solidFill>
                <a:latin typeface="Arial"/>
                <a:ea typeface="Arial"/>
                <a:cs typeface="Arial"/>
                <a:sym typeface="Arial"/>
              </a:rPr>
              <a:t>gauge classroom noise…</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p:txBody>
      </p:sp>
      <p:sp>
        <p:nvSpPr>
          <p:cNvPr id="72" name="Google Shape;72;p3"/>
          <p:cNvSpPr txBox="1"/>
          <p:nvPr/>
        </p:nvSpPr>
        <p:spPr>
          <a:xfrm>
            <a:off x="7409260" y="1943976"/>
            <a:ext cx="134800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work timers… </a:t>
            </a:r>
            <a:endParaRPr sz="1400" b="0" i="0" u="none" strike="noStrike" cap="none">
              <a:solidFill>
                <a:srgbClr val="000000"/>
              </a:solidFill>
              <a:latin typeface="Arial"/>
              <a:ea typeface="Arial"/>
              <a:cs typeface="Arial"/>
              <a:sym typeface="Arial"/>
            </a:endParaRPr>
          </a:p>
        </p:txBody>
      </p:sp>
      <p:sp>
        <p:nvSpPr>
          <p:cNvPr id="73" name="Google Shape;73;p3"/>
          <p:cNvSpPr txBox="1"/>
          <p:nvPr/>
        </p:nvSpPr>
        <p:spPr>
          <a:xfrm>
            <a:off x="3468350" y="2097865"/>
            <a:ext cx="3542050"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600" b="0" i="0" u="none" strike="noStrike" cap="none">
                <a:solidFill>
                  <a:srgbClr val="000000"/>
                </a:solidFill>
                <a:latin typeface="Arial"/>
                <a:ea typeface="Arial"/>
                <a:cs typeface="Arial"/>
                <a:sym typeface="Arial"/>
              </a:rPr>
              <a:t>randomly draw student names…</a:t>
            </a:r>
            <a:endParaRPr sz="16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2"/>
          <p:cNvSpPr txBox="1">
            <a:spLocks noGrp="1"/>
          </p:cNvSpPr>
          <p:nvPr>
            <p:ph type="title"/>
          </p:nvPr>
        </p:nvSpPr>
        <p:spPr>
          <a:xfrm>
            <a:off x="2020872" y="503581"/>
            <a:ext cx="5281076" cy="3591341"/>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800"/>
              <a:buNone/>
            </a:pPr>
            <a:endParaRPr dirty="0"/>
          </a:p>
        </p:txBody>
      </p:sp>
      <p:sp>
        <p:nvSpPr>
          <p:cNvPr id="3" name="TextBox 2">
            <a:extLst>
              <a:ext uri="{FF2B5EF4-FFF2-40B4-BE49-F238E27FC236}">
                <a16:creationId xmlns:a16="http://schemas.microsoft.com/office/drawing/2014/main" id="{4D0E0A03-088E-3245-BB13-1FD4DC01A947}"/>
              </a:ext>
            </a:extLst>
          </p:cNvPr>
          <p:cNvSpPr txBox="1"/>
          <p:nvPr/>
        </p:nvSpPr>
        <p:spPr>
          <a:xfrm>
            <a:off x="3115339" y="1048578"/>
            <a:ext cx="4186609" cy="615553"/>
          </a:xfrm>
          <a:prstGeom prst="rect">
            <a:avLst/>
          </a:prstGeom>
          <a:noFill/>
        </p:spPr>
        <p:txBody>
          <a:bodyPr wrap="square" rtlCol="0">
            <a:spAutoFit/>
          </a:bodyPr>
          <a:lstStyle/>
          <a:p>
            <a:r>
              <a:rPr lang="en" sz="3400" dirty="0"/>
              <a:t>Student Work</a:t>
            </a:r>
            <a:endParaRPr lang="en-US" sz="3400" dirty="0"/>
          </a:p>
        </p:txBody>
      </p:sp>
      <p:sp>
        <p:nvSpPr>
          <p:cNvPr id="4" name="TextBox 3">
            <a:extLst>
              <a:ext uri="{FF2B5EF4-FFF2-40B4-BE49-F238E27FC236}">
                <a16:creationId xmlns:a16="http://schemas.microsoft.com/office/drawing/2014/main" id="{36FB6AA4-870D-484C-919C-0A191102B60B}"/>
              </a:ext>
            </a:extLst>
          </p:cNvPr>
          <p:cNvSpPr txBox="1"/>
          <p:nvPr/>
        </p:nvSpPr>
        <p:spPr>
          <a:xfrm>
            <a:off x="2276054" y="2822277"/>
            <a:ext cx="5281075" cy="1138773"/>
          </a:xfrm>
          <a:prstGeom prst="rect">
            <a:avLst/>
          </a:prstGeom>
          <a:noFill/>
        </p:spPr>
        <p:txBody>
          <a:bodyPr wrap="square" rtlCol="0">
            <a:spAutoFit/>
          </a:bodyPr>
          <a:lstStyle/>
          <a:p>
            <a:r>
              <a:rPr lang="en" sz="3400" dirty="0"/>
              <a:t>Student Communication</a:t>
            </a:r>
          </a:p>
          <a:p>
            <a:endParaRPr lang="en-US" sz="3400" dirty="0"/>
          </a:p>
        </p:txBody>
      </p:sp>
      <p:sp>
        <p:nvSpPr>
          <p:cNvPr id="5" name="TextBox 4">
            <a:extLst>
              <a:ext uri="{FF2B5EF4-FFF2-40B4-BE49-F238E27FC236}">
                <a16:creationId xmlns:a16="http://schemas.microsoft.com/office/drawing/2014/main" id="{ABB0A239-00BD-4649-B641-C51D8E4A2D2D}"/>
              </a:ext>
            </a:extLst>
          </p:cNvPr>
          <p:cNvSpPr txBox="1"/>
          <p:nvPr/>
        </p:nvSpPr>
        <p:spPr>
          <a:xfrm>
            <a:off x="2882109" y="1924539"/>
            <a:ext cx="5443184" cy="615553"/>
          </a:xfrm>
          <a:prstGeom prst="rect">
            <a:avLst/>
          </a:prstGeom>
          <a:noFill/>
        </p:spPr>
        <p:txBody>
          <a:bodyPr wrap="square" rtlCol="0">
            <a:spAutoFit/>
          </a:bodyPr>
          <a:lstStyle/>
          <a:p>
            <a:r>
              <a:rPr lang="en" sz="3400" dirty="0"/>
              <a:t>Student Grades</a:t>
            </a:r>
            <a:endParaRPr lang="en-US" sz="3400" dirty="0"/>
          </a:p>
        </p:txBody>
      </p:sp>
    </p:spTree>
    <p:extLst>
      <p:ext uri="{BB962C8B-B14F-4D97-AF65-F5344CB8AC3E}">
        <p14:creationId xmlns:p14="http://schemas.microsoft.com/office/powerpoint/2010/main" val="360752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4"/>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200"/>
              <a:buNone/>
            </a:pPr>
            <a:r>
              <a:rPr lang="en" sz="3000"/>
              <a:t>...to more involved apps</a:t>
            </a:r>
            <a:endParaRPr sz="3000"/>
          </a:p>
        </p:txBody>
      </p:sp>
      <p:sp>
        <p:nvSpPr>
          <p:cNvPr id="79" name="Google Shape;79;p4"/>
          <p:cNvSpPr txBox="1">
            <a:spLocks noGrp="1"/>
          </p:cNvSpPr>
          <p:nvPr>
            <p:ph type="body" idx="1"/>
          </p:nvPr>
        </p:nvSpPr>
        <p:spPr>
          <a:xfrm>
            <a:off x="311700" y="837330"/>
            <a:ext cx="8520600" cy="513039"/>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800"/>
              <a:buNone/>
            </a:pPr>
            <a:r>
              <a:rPr lang="en" sz="3000"/>
              <a:t>...Such as with </a:t>
            </a:r>
            <a:r>
              <a:rPr lang="en" sz="3000" u="sng">
                <a:solidFill>
                  <a:schemeClr val="hlink"/>
                </a:solidFill>
                <a:hlinkClick r:id="rId3"/>
              </a:rPr>
              <a:t>Seesaw</a:t>
            </a:r>
            <a:endParaRPr sz="3000"/>
          </a:p>
        </p:txBody>
      </p:sp>
      <p:pic>
        <p:nvPicPr>
          <p:cNvPr id="80" name="Google Shape;80;p4"/>
          <p:cNvPicPr preferRelativeResize="0"/>
          <p:nvPr/>
        </p:nvPicPr>
        <p:blipFill rotWithShape="1">
          <a:blip r:embed="rId4">
            <a:alphaModFix/>
          </a:blip>
          <a:srcRect/>
          <a:stretch/>
        </p:blipFill>
        <p:spPr>
          <a:xfrm>
            <a:off x="311700" y="2155371"/>
            <a:ext cx="1379986" cy="2988129"/>
          </a:xfrm>
          <a:prstGeom prst="rect">
            <a:avLst/>
          </a:prstGeom>
          <a:noFill/>
          <a:ln>
            <a:noFill/>
          </a:ln>
        </p:spPr>
      </p:pic>
      <p:pic>
        <p:nvPicPr>
          <p:cNvPr id="81" name="Google Shape;81;p4"/>
          <p:cNvPicPr preferRelativeResize="0"/>
          <p:nvPr/>
        </p:nvPicPr>
        <p:blipFill rotWithShape="1">
          <a:blip r:embed="rId5">
            <a:alphaModFix/>
          </a:blip>
          <a:srcRect/>
          <a:stretch/>
        </p:blipFill>
        <p:spPr>
          <a:xfrm>
            <a:off x="2551901" y="2155371"/>
            <a:ext cx="1379986" cy="2988129"/>
          </a:xfrm>
          <a:prstGeom prst="rect">
            <a:avLst/>
          </a:prstGeom>
          <a:noFill/>
          <a:ln>
            <a:noFill/>
          </a:ln>
        </p:spPr>
      </p:pic>
      <p:pic>
        <p:nvPicPr>
          <p:cNvPr id="82" name="Google Shape;82;p4"/>
          <p:cNvPicPr preferRelativeResize="0"/>
          <p:nvPr/>
        </p:nvPicPr>
        <p:blipFill rotWithShape="1">
          <a:blip r:embed="rId6">
            <a:alphaModFix/>
          </a:blip>
          <a:srcRect/>
          <a:stretch/>
        </p:blipFill>
        <p:spPr>
          <a:xfrm>
            <a:off x="4792102" y="2164570"/>
            <a:ext cx="1375737" cy="2978929"/>
          </a:xfrm>
          <a:prstGeom prst="rect">
            <a:avLst/>
          </a:prstGeom>
          <a:noFill/>
          <a:ln>
            <a:noFill/>
          </a:ln>
        </p:spPr>
      </p:pic>
      <p:pic>
        <p:nvPicPr>
          <p:cNvPr id="83" name="Google Shape;83;p4"/>
          <p:cNvPicPr preferRelativeResize="0"/>
          <p:nvPr/>
        </p:nvPicPr>
        <p:blipFill rotWithShape="1">
          <a:blip r:embed="rId7">
            <a:alphaModFix/>
          </a:blip>
          <a:srcRect/>
          <a:stretch/>
        </p:blipFill>
        <p:spPr>
          <a:xfrm flipH="1">
            <a:off x="6915150" y="2111651"/>
            <a:ext cx="1400176" cy="3031848"/>
          </a:xfrm>
          <a:prstGeom prst="rect">
            <a:avLst/>
          </a:prstGeom>
          <a:noFill/>
          <a:ln>
            <a:noFill/>
          </a:ln>
        </p:spPr>
      </p:pic>
      <p:sp>
        <p:nvSpPr>
          <p:cNvPr id="84" name="Google Shape;84;p4"/>
          <p:cNvSpPr txBox="1"/>
          <p:nvPr/>
        </p:nvSpPr>
        <p:spPr>
          <a:xfrm>
            <a:off x="527538" y="1633239"/>
            <a:ext cx="1164148"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Access to classes</a:t>
            </a:r>
            <a:endParaRPr sz="1400" b="0" i="0" u="none" strike="noStrike" cap="none">
              <a:solidFill>
                <a:srgbClr val="000000"/>
              </a:solidFill>
              <a:latin typeface="Arial"/>
              <a:ea typeface="Arial"/>
              <a:cs typeface="Arial"/>
              <a:sym typeface="Arial"/>
            </a:endParaRPr>
          </a:p>
        </p:txBody>
      </p:sp>
      <p:sp>
        <p:nvSpPr>
          <p:cNvPr id="85" name="Google Shape;85;p4"/>
          <p:cNvSpPr txBox="1"/>
          <p:nvPr/>
        </p:nvSpPr>
        <p:spPr>
          <a:xfrm>
            <a:off x="2615773" y="1525517"/>
            <a:ext cx="1164148"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Access to work done at school</a:t>
            </a:r>
            <a:endParaRPr sz="1400" b="0" i="0" u="none" strike="noStrike" cap="none">
              <a:solidFill>
                <a:srgbClr val="000000"/>
              </a:solidFill>
              <a:latin typeface="Arial"/>
              <a:ea typeface="Arial"/>
              <a:cs typeface="Arial"/>
              <a:sym typeface="Arial"/>
            </a:endParaRPr>
          </a:p>
        </p:txBody>
      </p:sp>
      <p:sp>
        <p:nvSpPr>
          <p:cNvPr id="86" name="Google Shape;86;p4"/>
          <p:cNvSpPr txBox="1"/>
          <p:nvPr/>
        </p:nvSpPr>
        <p:spPr>
          <a:xfrm>
            <a:off x="4917427" y="1523387"/>
            <a:ext cx="1164148"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Access to work done at home</a:t>
            </a:r>
            <a:endParaRPr sz="1400" b="0" i="0" u="none" strike="noStrike" cap="none">
              <a:solidFill>
                <a:srgbClr val="000000"/>
              </a:solidFill>
              <a:latin typeface="Arial"/>
              <a:ea typeface="Arial"/>
              <a:cs typeface="Arial"/>
              <a:sym typeface="Arial"/>
            </a:endParaRPr>
          </a:p>
        </p:txBody>
      </p:sp>
      <p:sp>
        <p:nvSpPr>
          <p:cNvPr id="87" name="Google Shape;87;p4"/>
          <p:cNvSpPr txBox="1"/>
          <p:nvPr/>
        </p:nvSpPr>
        <p:spPr>
          <a:xfrm>
            <a:off x="7033164" y="1549615"/>
            <a:ext cx="1164148"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Access to homework</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5"/>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200"/>
              <a:buNone/>
            </a:pPr>
            <a:r>
              <a:rPr lang="en" sz="3000"/>
              <a:t>...to more involved apps</a:t>
            </a:r>
            <a:endParaRPr sz="3000"/>
          </a:p>
        </p:txBody>
      </p:sp>
      <p:sp>
        <p:nvSpPr>
          <p:cNvPr id="93" name="Google Shape;93;p5"/>
          <p:cNvSpPr txBox="1"/>
          <p:nvPr/>
        </p:nvSpPr>
        <p:spPr>
          <a:xfrm>
            <a:off x="311700" y="837330"/>
            <a:ext cx="8520600" cy="513039"/>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800"/>
              <a:buFont typeface="Source Code Pro"/>
              <a:buNone/>
            </a:pPr>
            <a:r>
              <a:rPr lang="en" sz="3000" b="0" i="0" u="none" strike="noStrike" cap="none">
                <a:solidFill>
                  <a:schemeClr val="dk2"/>
                </a:solidFill>
                <a:latin typeface="Source Code Pro"/>
                <a:ea typeface="Source Code Pro"/>
                <a:cs typeface="Source Code Pro"/>
                <a:sym typeface="Source Code Pro"/>
              </a:rPr>
              <a:t>...Such as with </a:t>
            </a:r>
            <a:r>
              <a:rPr lang="en" sz="3200" b="0" i="0" u="sng" strike="noStrike" cap="none">
                <a:solidFill>
                  <a:schemeClr val="hlink"/>
                </a:solidFill>
                <a:latin typeface="Source Code Pro"/>
                <a:ea typeface="Source Code Pro"/>
                <a:cs typeface="Source Code Pro"/>
                <a:sym typeface="Source Code Pro"/>
                <a:hlinkClick r:id="rId3"/>
              </a:rPr>
              <a:t>Schoology</a:t>
            </a:r>
            <a:endParaRPr sz="3000" b="0" i="0" u="none" strike="noStrike" cap="none">
              <a:solidFill>
                <a:schemeClr val="dk2"/>
              </a:solidFill>
              <a:latin typeface="Source Code Pro"/>
              <a:ea typeface="Source Code Pro"/>
              <a:cs typeface="Source Code Pro"/>
              <a:sym typeface="Source Code Pro"/>
            </a:endParaRPr>
          </a:p>
        </p:txBody>
      </p:sp>
      <p:pic>
        <p:nvPicPr>
          <p:cNvPr id="94" name="Google Shape;94;p5"/>
          <p:cNvPicPr preferRelativeResize="0"/>
          <p:nvPr/>
        </p:nvPicPr>
        <p:blipFill rotWithShape="1">
          <a:blip r:embed="rId4">
            <a:alphaModFix/>
          </a:blip>
          <a:srcRect/>
          <a:stretch/>
        </p:blipFill>
        <p:spPr>
          <a:xfrm>
            <a:off x="1062317" y="1638330"/>
            <a:ext cx="7019365" cy="3175717"/>
          </a:xfrm>
          <a:prstGeom prst="rect">
            <a:avLst/>
          </a:prstGeom>
          <a:noFill/>
          <a:ln>
            <a:noFill/>
          </a:ln>
        </p:spPr>
      </p:pic>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1168</TotalTime>
  <Words>769</Words>
  <Application>Microsoft Macintosh PowerPoint</Application>
  <PresentationFormat>On-screen Show (16:9)</PresentationFormat>
  <Paragraphs>73</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Amatic SC</vt:lpstr>
      <vt:lpstr>Source Code Pro</vt:lpstr>
      <vt:lpstr>Beach Day</vt:lpstr>
      <vt:lpstr>Opening Questions…Gallery Walk</vt:lpstr>
      <vt:lpstr>Opening Questions…Gallery Walk</vt:lpstr>
      <vt:lpstr>Learning Management Systems (LMS)</vt:lpstr>
      <vt:lpstr>Think-Pair-Share What are some ways/things a teacher needs to “manage”?</vt:lpstr>
      <vt:lpstr>PowerPoint Presentation</vt:lpstr>
      <vt:lpstr>There are a range of Learning Management Tools (LMTs) from “light” apps that…</vt:lpstr>
      <vt:lpstr>PowerPoint Presentation</vt:lpstr>
      <vt:lpstr>...to more involved apps</vt:lpstr>
      <vt:lpstr>...to more involved apps</vt:lpstr>
      <vt:lpstr>...to more involved apps</vt:lpstr>
      <vt:lpstr>...to more involved apps</vt:lpstr>
      <vt:lpstr>...to more involved apps</vt:lpstr>
      <vt:lpstr>...to more apps…</vt:lpstr>
      <vt:lpstr>Other resources for Classroom management apps:</vt:lpstr>
      <vt:lpstr>For your App exploration  &amp;  Adding to your Website:</vt:lpstr>
      <vt:lpstr>1.</vt:lpstr>
      <vt:lpstr>2.</vt:lpstr>
      <vt:lpstr>When you create your portfolio/website item:</vt:lpstr>
      <vt:lpstr>Remember to:</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Management Systems (LMS)</dc:title>
  <cp:lastModifiedBy>Daniel Moos</cp:lastModifiedBy>
  <cp:revision>14</cp:revision>
  <dcterms:modified xsi:type="dcterms:W3CDTF">2026-01-27T16:59:24Z</dcterms:modified>
</cp:coreProperties>
</file>