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9" r:id="rId2"/>
    <p:sldId id="272" r:id="rId3"/>
    <p:sldId id="256" r:id="rId4"/>
    <p:sldId id="259" r:id="rId5"/>
    <p:sldId id="260" r:id="rId6"/>
    <p:sldId id="261" r:id="rId7"/>
    <p:sldId id="271" r:id="rId8"/>
    <p:sldId id="262" r:id="rId9"/>
    <p:sldId id="264" r:id="rId10"/>
    <p:sldId id="266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/>
    <p:restoredTop sz="93116"/>
  </p:normalViewPr>
  <p:slideViewPr>
    <p:cSldViewPr snapToGrid="0" snapToObjects="1">
      <p:cViewPr varScale="1">
        <p:scale>
          <a:sx n="125" d="100"/>
          <a:sy n="125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9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d26f688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d26f688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c68d8b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c68d8b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4BED6DC-F800-4ED9-F45B-2A1C4118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>
            <a:extLst>
              <a:ext uri="{FF2B5EF4-FFF2-40B4-BE49-F238E27FC236}">
                <a16:creationId xmlns:a16="http://schemas.microsoft.com/office/drawing/2014/main" id="{427D128F-9431-D032-E8AA-19E53A7D5C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>
            <a:extLst>
              <a:ext uri="{FF2B5EF4-FFF2-40B4-BE49-F238E27FC236}">
                <a16:creationId xmlns:a16="http://schemas.microsoft.com/office/drawing/2014/main" id="{4748C3C3-7966-E850-E4A9-B6EA6CF03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20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26f688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d26f688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26f688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d26f688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d34c8a0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d34c8a0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4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d34c8a0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d34c8a0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d26f688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d26f688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app-reviews/snapchat" TargetMode="External"/><Relationship Id="rId7" Type="http://schemas.openxmlformats.org/officeDocument/2006/relationships/hyperlink" Target="https://www.dailydot.com/debug/facebook-alternatives/?fb=ss&amp;prtnr=someecar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learning.com/how-to/how-can-tiktok-be-used-in-the-classroom" TargetMode="External"/><Relationship Id="rId5" Type="http://schemas.openxmlformats.org/officeDocument/2006/relationships/hyperlink" Target="https://www.linkedin.com/learning/" TargetMode="External"/><Relationship Id="rId4" Type="http://schemas.openxmlformats.org/officeDocument/2006/relationships/hyperlink" Target="https://ditchthattextbook.com/15-ways-to-use-snapchat-in-classes-and-school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ifehacker.com/facebook-groups-are-underrated-heres-how-to-make-them-1660643691" TargetMode="External"/><Relationship Id="rId3" Type="http://schemas.openxmlformats.org/officeDocument/2006/relationships/hyperlink" Target="https://www.commonsensemedia.org/app-reviews/instagram" TargetMode="External"/><Relationship Id="rId7" Type="http://schemas.openxmlformats.org/officeDocument/2006/relationships/hyperlink" Target="https://elearningindustry.com/facebook-at-schools-professional-teachers-use-faceboo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dwrite.com/2013/09/25/best-instagram-accounts-for-science-geeks/" TargetMode="External"/><Relationship Id="rId11" Type="http://schemas.openxmlformats.org/officeDocument/2006/relationships/hyperlink" Target="https://www.youtube.com/watch?v=qDvoZIvTdPg" TargetMode="External"/><Relationship Id="rId5" Type="http://schemas.openxmlformats.org/officeDocument/2006/relationships/hyperlink" Target="http://mashable.com/2014/03/20/museums-instagram/#D49S4WEQdaqM" TargetMode="External"/><Relationship Id="rId10" Type="http://schemas.openxmlformats.org/officeDocument/2006/relationships/hyperlink" Target="https://www.theedadvocate.org/22-ways-use-social-media-classroom/" TargetMode="External"/><Relationship Id="rId4" Type="http://schemas.openxmlformats.org/officeDocument/2006/relationships/hyperlink" Target="https://www.edweek.org/education/opinion-how-to-use-instagram-in-the-classroom/2018/06#:~:text=Teachers%20can%20also%20use%20Instagram,for%20the%20help%20they%20need." TargetMode="External"/><Relationship Id="rId9" Type="http://schemas.openxmlformats.org/officeDocument/2006/relationships/hyperlink" Target="https://www.edutopia.org/blog/guidebook-social-media-in-classroom-vicki-dav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We Start Class…Emotional Check-In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4403203"/>
            <a:ext cx="8520600" cy="740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dirty="0"/>
              <a:t>Modeling my teaching: </a:t>
            </a:r>
            <a:r>
              <a:rPr lang="en-US" i="1" dirty="0"/>
              <a:t>What is the benefit of the occasional emotional check-ins with students?</a:t>
            </a:r>
            <a:endParaRPr lang="en-US" dirty="0"/>
          </a:p>
        </p:txBody>
      </p:sp>
      <p:pic>
        <p:nvPicPr>
          <p:cNvPr id="3" name="Picture 2" descr="A collage of dogs&#10;&#10;AI-generated content may be incorrect.">
            <a:extLst>
              <a:ext uri="{FF2B5EF4-FFF2-40B4-BE49-F238E27FC236}">
                <a16:creationId xmlns:a16="http://schemas.microsoft.com/office/drawing/2014/main" id="{9F84A1D5-1D3E-A99D-FE43-186C1C2C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71"/>
          <a:stretch/>
        </p:blipFill>
        <p:spPr>
          <a:xfrm>
            <a:off x="182880" y="121920"/>
            <a:ext cx="6187440" cy="40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possible Social Media to explore on your own: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43000"/>
            <a:ext cx="8545200" cy="3491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AutoNum type="arabicPeriod"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Snapchat</a:t>
            </a:r>
            <a:r>
              <a:rPr lang="en" dirty="0"/>
              <a:t> &amp; </a:t>
            </a:r>
            <a:r>
              <a:rPr lang="en" dirty="0">
                <a:hlinkClick r:id="rId4"/>
              </a:rPr>
              <a:t>suggestions for using snapchat in the classroom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LinkedIn </a:t>
            </a:r>
            <a:r>
              <a:rPr lang="en" dirty="0"/>
              <a:t>(possibly relevant for older students but more likely useful for YOU as professionals); here’s a link for</a:t>
            </a:r>
            <a:r>
              <a:rPr lang="en" b="1" dirty="0"/>
              <a:t> </a:t>
            </a:r>
            <a:r>
              <a:rPr lang="en" b="1" u="sng" dirty="0">
                <a:solidFill>
                  <a:schemeClr val="hlink"/>
                </a:solidFill>
                <a:hlinkClick r:id="rId5"/>
              </a:rPr>
              <a:t>LinkedInLearning</a:t>
            </a:r>
            <a:r>
              <a:rPr lang="en" dirty="0"/>
              <a:t>, which is for-pay career-building courses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Buzzfeed </a:t>
            </a:r>
            <a:r>
              <a:rPr lang="en" dirty="0"/>
              <a:t>(i.e. have students create quizzes based on things they’ve learned in your class)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YouTube</a:t>
            </a:r>
            <a:r>
              <a:rPr lang="en" dirty="0"/>
              <a:t>, </a:t>
            </a:r>
            <a:r>
              <a:rPr lang="en" b="1" dirty="0" err="1"/>
              <a:t>TikTok</a:t>
            </a:r>
            <a:r>
              <a:rPr lang="en" dirty="0"/>
              <a:t>, and other video-based apps (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using </a:t>
            </a:r>
            <a:r>
              <a:rPr lang="en-US" u="sng" dirty="0" err="1">
                <a:solidFill>
                  <a:schemeClr val="hlink"/>
                </a:solidFill>
                <a:hlinkClick r:id="rId6"/>
              </a:rPr>
              <a:t>TikTok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 in the classroom)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Pinterest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Check out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this article</a:t>
            </a:r>
            <a:r>
              <a:rPr lang="en" dirty="0"/>
              <a:t> for even more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3"/>
                </a:solidFill>
              </a:rPr>
              <a:t>Now, just like always</a:t>
            </a:r>
            <a:r>
              <a:rPr lang="en" sz="3600" dirty="0"/>
              <a:t>: </a:t>
            </a:r>
            <a:r>
              <a:rPr lang="en" sz="3600" dirty="0">
                <a:solidFill>
                  <a:schemeClr val="dk1"/>
                </a:solidFill>
              </a:rPr>
              <a:t>pick a social </a:t>
            </a:r>
            <a:r>
              <a:rPr lang="en-US" sz="3600" dirty="0">
                <a:solidFill>
                  <a:schemeClr val="accent5"/>
                </a:solidFill>
              </a:rPr>
              <a:t>E</a:t>
            </a:r>
            <a:r>
              <a:rPr lang="en" sz="3600" dirty="0" err="1">
                <a:solidFill>
                  <a:schemeClr val="accent5"/>
                </a:solidFill>
              </a:rPr>
              <a:t>xplore</a:t>
            </a:r>
            <a:r>
              <a:rPr lang="en" sz="3600" dirty="0">
                <a:solidFill>
                  <a:schemeClr val="accent5"/>
                </a:solidFill>
              </a:rPr>
              <a:t> </a:t>
            </a:r>
            <a:r>
              <a:rPr lang="en-US" sz="3600" dirty="0">
                <a:solidFill>
                  <a:schemeClr val="accent5"/>
                </a:solidFill>
              </a:rPr>
              <a:t>Social Media</a:t>
            </a:r>
            <a:r>
              <a:rPr lang="en" sz="3600" dirty="0">
                <a:solidFill>
                  <a:schemeClr val="accent5"/>
                </a:solidFill>
              </a:rPr>
              <a:t> uses</a:t>
            </a:r>
            <a:r>
              <a:rPr lang="en" sz="3600" dirty="0"/>
              <a:t> as a teaching tool, </a:t>
            </a:r>
            <a:r>
              <a:rPr lang="en" sz="3600" dirty="0">
                <a:solidFill>
                  <a:schemeClr val="accent6"/>
                </a:solidFill>
              </a:rPr>
              <a:t>create something</a:t>
            </a:r>
            <a:r>
              <a:rPr lang="en" sz="3600" dirty="0"/>
              <a:t> for your websites... </a:t>
            </a:r>
            <a:endParaRPr dirty="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83082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...AND, somewhere on your work, add your opinion whether you think social media can work in your future teaching context and why you think that.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4E6D752-FCAD-9522-D8F6-003135D3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B71D08D-238C-8460-27E4-90973743B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Opening Questions &amp; Activity:</a:t>
            </a:r>
            <a:endParaRPr dirty="0"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24BA4D2E-9250-F339-4848-5142B338C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62624"/>
            <a:ext cx="85206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b="1" u="sng" dirty="0"/>
              <a:t>Activity #1: Individually respond to…</a:t>
            </a:r>
          </a:p>
          <a:p>
            <a:pPr>
              <a:buAutoNum type="arabicParenBoth"/>
            </a:pPr>
            <a:r>
              <a:rPr lang="en-US" sz="1600" dirty="0"/>
              <a:t>What Social Media Platforms do you use? Why?</a:t>
            </a:r>
          </a:p>
          <a:p>
            <a:pPr marL="114300" indent="0">
              <a:buNone/>
            </a:pPr>
            <a:r>
              <a:rPr lang="en-US" sz="1600" dirty="0"/>
              <a:t>(2) In your opinion, what are the </a:t>
            </a:r>
            <a:r>
              <a:rPr lang="en-US" sz="1600" b="1" dirty="0"/>
              <a:t>pros </a:t>
            </a:r>
            <a:r>
              <a:rPr lang="en-US" sz="1600" dirty="0"/>
              <a:t>of Social Media in the classroom or your personal life? Why?</a:t>
            </a:r>
          </a:p>
          <a:p>
            <a:pPr marL="114300" indent="0">
              <a:buNone/>
            </a:pPr>
            <a:r>
              <a:rPr lang="en-US" sz="1600" dirty="0"/>
              <a:t>(3) In your opinion, what are the </a:t>
            </a:r>
            <a:r>
              <a:rPr lang="en-US" sz="1600" b="1" dirty="0"/>
              <a:t>cons</a:t>
            </a:r>
            <a:r>
              <a:rPr lang="en-US" sz="1600" dirty="0"/>
              <a:t> of Social Media in the classroom or your personal life? Why?</a:t>
            </a:r>
          </a:p>
          <a:p>
            <a:pPr marL="114300" indent="0">
              <a:buNone/>
            </a:pPr>
            <a:r>
              <a:rPr lang="en-US" sz="1600" b="1" u="sng" dirty="0"/>
              <a:t>Activity #2: Small group discussion in atrium…</a:t>
            </a:r>
          </a:p>
          <a:p>
            <a:pPr>
              <a:buAutoNum type="arabicParenBoth"/>
            </a:pPr>
            <a:r>
              <a:rPr lang="en-US" sz="1600" dirty="0"/>
              <a:t>Discuss your group’s responses</a:t>
            </a:r>
          </a:p>
          <a:p>
            <a:pPr>
              <a:buAutoNum type="arabicParenBoth"/>
            </a:pPr>
            <a:r>
              <a:rPr lang="en-US" sz="1600" dirty="0"/>
              <a:t>Record the following on the large sheet: (1) </a:t>
            </a:r>
            <a:r>
              <a:rPr lang="en-US" sz="1600" b="1" dirty="0"/>
              <a:t>Pros/Cons; </a:t>
            </a:r>
            <a:r>
              <a:rPr lang="en-US" sz="1600" dirty="0"/>
              <a:t>(2) </a:t>
            </a:r>
            <a:r>
              <a:rPr lang="en-US" sz="1600" b="1" dirty="0"/>
              <a:t>List of Social Media platforms your group uses; </a:t>
            </a:r>
            <a:r>
              <a:rPr lang="en-US" sz="1600" dirty="0"/>
              <a:t>(3) </a:t>
            </a:r>
            <a:r>
              <a:rPr lang="en-US" sz="1600" b="1" dirty="0"/>
              <a:t>At least one Social Media Platform you think could be used effectively in the classroom and </a:t>
            </a:r>
            <a:r>
              <a:rPr lang="en-US" sz="1600" b="1" i="1" u="sng" dirty="0"/>
              <a:t>how</a:t>
            </a:r>
            <a:r>
              <a:rPr lang="en-US" sz="1600" b="1" dirty="0"/>
              <a:t> </a:t>
            </a:r>
            <a:endParaRPr lang="en-US" sz="1600" dirty="0"/>
          </a:p>
          <a:p>
            <a:pPr marL="114300" indent="0">
              <a:buNone/>
            </a:pPr>
            <a:r>
              <a:rPr lang="en-US" sz="1600" b="1" u="sng" dirty="0"/>
              <a:t>Activity #3 : Rotate and Respond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as a teaching tool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614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for the classroom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of Social Media in the Classroom: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062624"/>
            <a:ext cx="85206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Kids </a:t>
            </a:r>
            <a:r>
              <a:rPr lang="en" b="1" dirty="0"/>
              <a:t>love</a:t>
            </a:r>
            <a:r>
              <a:rPr lang="en" dirty="0"/>
              <a:t> and </a:t>
            </a:r>
            <a:r>
              <a:rPr lang="en" b="1" dirty="0"/>
              <a:t>use</a:t>
            </a:r>
            <a:r>
              <a:rPr lang="en" dirty="0"/>
              <a:t> social media already</a:t>
            </a:r>
            <a:endParaRPr lang="en-US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It’s an </a:t>
            </a:r>
            <a:r>
              <a:rPr lang="en" b="1" dirty="0"/>
              <a:t>easy way to communicate </a:t>
            </a:r>
            <a:r>
              <a:rPr lang="en" dirty="0"/>
              <a:t>with parents, students &amp; colleagues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can </a:t>
            </a:r>
            <a:r>
              <a:rPr lang="en" b="1" dirty="0"/>
              <a:t>connect curriculum and content </a:t>
            </a:r>
            <a:r>
              <a:rPr lang="en" dirty="0"/>
              <a:t>to virtually anything on social media (plus make it more interesting to many students)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can help kids be </a:t>
            </a:r>
            <a:r>
              <a:rPr lang="en-US" b="1" dirty="0"/>
              <a:t>thoughtful</a:t>
            </a:r>
            <a:r>
              <a:rPr lang="en" b="1" dirty="0"/>
              <a:t> and compassionate </a:t>
            </a:r>
            <a:r>
              <a:rPr lang="en" dirty="0"/>
              <a:t>users of social media (i.e. reducing cyberbullying by modeling appropriate ways to treat others online)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 of Social Media in the Classroom: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Kids use social media so much anyway that this much extra screen time can be </a:t>
            </a:r>
            <a:r>
              <a:rPr lang="en" b="1" dirty="0"/>
              <a:t>counterproductive</a:t>
            </a:r>
            <a:endParaRPr lang="en-US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It is </a:t>
            </a:r>
            <a:r>
              <a:rPr lang="en" b="1" dirty="0"/>
              <a:t>difficult to monitor </a:t>
            </a:r>
            <a:r>
              <a:rPr lang="en" dirty="0"/>
              <a:t>what students are doing/how well (or not) they are using the apps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temptation for students to go </a:t>
            </a:r>
            <a:r>
              <a:rPr lang="en" b="1" dirty="0"/>
              <a:t>off task </a:t>
            </a:r>
            <a:r>
              <a:rPr lang="en" dirty="0"/>
              <a:t>is high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Students need to be taught </a:t>
            </a:r>
            <a:r>
              <a:rPr lang="en" b="1" dirty="0"/>
              <a:t>digital citizenship </a:t>
            </a:r>
            <a:r>
              <a:rPr lang="en" dirty="0"/>
              <a:t>(</a:t>
            </a:r>
            <a:r>
              <a:rPr lang="en" i="1" dirty="0"/>
              <a:t>just because students know how to use technology, does </a:t>
            </a:r>
            <a:r>
              <a:rPr lang="en" b="1" u="sng" dirty="0"/>
              <a:t>not</a:t>
            </a:r>
            <a:r>
              <a:rPr lang="en" dirty="0"/>
              <a:t> </a:t>
            </a:r>
            <a:r>
              <a:rPr lang="en" i="1" dirty="0"/>
              <a:t>mean they know how to use technology </a:t>
            </a:r>
            <a:r>
              <a:rPr lang="en" b="1" dirty="0"/>
              <a:t>appropriately)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App-specific resources: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what-all these apps offer?!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AutoNum type="arabicPeriod"/>
            </a:pPr>
            <a:r>
              <a:rPr lang="en-US" b="1" dirty="0"/>
              <a:t>Create Facebook group for your class </a:t>
            </a:r>
            <a:r>
              <a:rPr lang="en-US" dirty="0"/>
              <a:t>(</a:t>
            </a:r>
            <a:r>
              <a:rPr lang="en-US" i="1" dirty="0"/>
              <a:t>privacy settings…)</a:t>
            </a:r>
          </a:p>
          <a:p>
            <a:pPr marL="342900" lvl="0">
              <a:buAutoNum type="arabicPeriod"/>
            </a:pPr>
            <a:endParaRPr lang="en-US" i="1" dirty="0"/>
          </a:p>
          <a:p>
            <a:pPr marL="342900" lvl="0">
              <a:buAutoNum type="arabicPeriod"/>
            </a:pPr>
            <a:r>
              <a:rPr lang="en-US" b="1" dirty="0"/>
              <a:t>Document activities/field trips</a:t>
            </a:r>
            <a:r>
              <a:rPr lang="en-US" dirty="0"/>
              <a:t> (</a:t>
            </a:r>
            <a:r>
              <a:rPr lang="en-US" i="1" dirty="0"/>
              <a:t>this generation loves documenting…)</a:t>
            </a:r>
          </a:p>
          <a:p>
            <a:pPr marL="342900" lvl="0">
              <a:buAutoNum type="arabicPeriod"/>
            </a:pPr>
            <a:endParaRPr lang="en-US" i="1" dirty="0"/>
          </a:p>
          <a:p>
            <a:pPr marL="342900" lvl="0">
              <a:buAutoNum type="arabicPeriod"/>
            </a:pPr>
            <a:r>
              <a:rPr lang="en-US" b="1" dirty="0"/>
              <a:t>Teach Digital Citizenship skills </a:t>
            </a:r>
            <a:r>
              <a:rPr lang="en-US" dirty="0"/>
              <a:t>(</a:t>
            </a:r>
            <a:r>
              <a:rPr lang="en-US" i="1" dirty="0"/>
              <a:t>commenting, sharing online content appropriately)</a:t>
            </a:r>
          </a:p>
          <a:p>
            <a:pPr marL="342900" lvl="0">
              <a:buAutoNum type="arabicPeriod"/>
            </a:pPr>
            <a:endParaRPr lang="en-US" i="1" dirty="0"/>
          </a:p>
          <a:p>
            <a:pPr marL="342900" lvl="0">
              <a:buAutoNum type="arabicPeriod"/>
            </a:pPr>
            <a:r>
              <a:rPr lang="en-US" b="1" dirty="0"/>
              <a:t>Share relevant content &amp; Post events</a:t>
            </a:r>
          </a:p>
          <a:p>
            <a:pPr marL="342900" lvl="0">
              <a:buAutoNum type="arabicPeriod"/>
            </a:pPr>
            <a:endParaRPr lang="en-US" b="1" dirty="0"/>
          </a:p>
          <a:p>
            <a:pPr marL="342900" lvl="0">
              <a:buAutoNum type="arabicPeriod"/>
            </a:pPr>
            <a:r>
              <a:rPr lang="en-US" b="1" dirty="0"/>
              <a:t>Make global connections with students across the world!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8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Twitter, Instagram &amp; Pinterest</a:t>
            </a:r>
            <a:endParaRPr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AutoNum type="arabicPeriod"/>
            </a:pPr>
            <a:r>
              <a:rPr lang="en-US" b="1" dirty="0"/>
              <a:t>Twitter as a class message board </a:t>
            </a:r>
            <a:r>
              <a:rPr lang="en-US" i="1" dirty="0"/>
              <a:t>(character limit offers opportunity to think critically &amp; concisely about communicating)</a:t>
            </a:r>
          </a:p>
          <a:p>
            <a:pPr marL="800100" lvl="1">
              <a:buAutoNum type="arabicPeriod"/>
            </a:pPr>
            <a:r>
              <a:rPr lang="en-US" sz="1600" b="1" i="1" dirty="0"/>
              <a:t>Post reminders</a:t>
            </a:r>
          </a:p>
          <a:p>
            <a:pPr marL="800100" lvl="1">
              <a:buAutoNum type="arabicPeriod"/>
            </a:pPr>
            <a:r>
              <a:rPr lang="en-US" sz="1600" b="1" i="1" dirty="0"/>
              <a:t>Share inspirational quotes</a:t>
            </a:r>
          </a:p>
          <a:p>
            <a:pPr marL="800100" lvl="1">
              <a:buAutoNum type="arabicPeriod"/>
            </a:pPr>
            <a:r>
              <a:rPr lang="en-US" sz="1600" b="1" i="1" dirty="0"/>
              <a:t>Tweet as a historical figure</a:t>
            </a:r>
          </a:p>
          <a:p>
            <a:pPr marL="800100" lvl="1">
              <a:buAutoNum type="arabicPeriod"/>
            </a:pPr>
            <a:endParaRPr lang="en-US" sz="1600" b="1" i="1" dirty="0"/>
          </a:p>
          <a:p>
            <a:pPr marL="342900" lvl="0">
              <a:buAutoNum type="arabicPeriod"/>
            </a:pPr>
            <a:r>
              <a:rPr lang="en-US" b="1" dirty="0"/>
              <a:t>Instagram for photo essays </a:t>
            </a:r>
            <a:r>
              <a:rPr lang="en-US" dirty="0"/>
              <a:t>(</a:t>
            </a:r>
            <a:r>
              <a:rPr lang="en-US" i="1" dirty="0"/>
              <a:t>”digital” story telling)</a:t>
            </a:r>
          </a:p>
          <a:p>
            <a:pPr marL="342900" lvl="0">
              <a:buAutoNum type="arabicPeriod"/>
            </a:pPr>
            <a:endParaRPr lang="en-US" i="1" dirty="0"/>
          </a:p>
          <a:p>
            <a:pPr marL="342900" lvl="0">
              <a:buAutoNum type="arabicPeriod"/>
            </a:pPr>
            <a:r>
              <a:rPr lang="en-US" b="1" dirty="0"/>
              <a:t>Create a class-specific Pinterest board </a:t>
            </a:r>
            <a:r>
              <a:rPr lang="en-US" dirty="0"/>
              <a:t>(</a:t>
            </a:r>
            <a:r>
              <a:rPr lang="en-US" i="1" dirty="0"/>
              <a:t>students can pin websites, books or video on a single topic)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 </a:t>
            </a:r>
            <a:r>
              <a:rPr lang="en" i="1" u="sng" dirty="0">
                <a:solidFill>
                  <a:schemeClr val="hlink"/>
                </a:solidFill>
                <a:hlinkClick r:id="rId3"/>
              </a:rPr>
              <a:t>review</a:t>
            </a:r>
            <a:r>
              <a:rPr lang="en" dirty="0"/>
              <a:t> of Instagram (especially features to consider with kids)</a:t>
            </a:r>
            <a:endParaRPr lang="en-US" dirty="0"/>
          </a:p>
          <a:p>
            <a:pPr>
              <a:buFont typeface="Playfair Display"/>
              <a:buAutoNum type="arabicPeriod"/>
            </a:pPr>
            <a:r>
              <a:rPr lang="en-US" dirty="0"/>
              <a:t>Suggestions for </a:t>
            </a:r>
            <a:r>
              <a:rPr lang="en-US" dirty="0">
                <a:hlinkClick r:id="rId4"/>
              </a:rPr>
              <a:t>integrating Instagram in the classroom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Cool ways educators can use this app include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Museums</a:t>
            </a:r>
            <a:r>
              <a:rPr lang="en" dirty="0"/>
              <a:t> and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Science</a:t>
            </a:r>
            <a:r>
              <a:rPr lang="en" dirty="0"/>
              <a:t> ‘grams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How teachers should use Facebook</a:t>
            </a:r>
            <a:endParaRPr lang="en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Making better use of </a:t>
            </a:r>
            <a:r>
              <a:rPr lang="en" u="sng" dirty="0">
                <a:solidFill>
                  <a:schemeClr val="hlink"/>
                </a:solidFill>
                <a:hlinkClick r:id="rId8"/>
              </a:rPr>
              <a:t>Facebook Groups</a:t>
            </a:r>
            <a:r>
              <a:rPr lang="en-US" dirty="0"/>
              <a:t> in the classroom</a:t>
            </a:r>
          </a:p>
          <a:p>
            <a:pPr>
              <a:buFont typeface="Playfair Display"/>
              <a:buAutoNum type="arabicPeriod"/>
            </a:pPr>
            <a:r>
              <a:rPr lang="en-US" dirty="0">
                <a:hlinkClick r:id="rId9"/>
              </a:rPr>
              <a:t>12 ways teachers are using social media in the classroom right now</a:t>
            </a:r>
            <a:r>
              <a:rPr lang="en-US" dirty="0"/>
              <a:t> </a:t>
            </a:r>
          </a:p>
          <a:p>
            <a:pPr>
              <a:buFont typeface="Playfair Display"/>
              <a:buAutoNum type="arabicPeriod"/>
            </a:pPr>
            <a:r>
              <a:rPr lang="en-US" dirty="0">
                <a:hlinkClick r:id="rId10"/>
              </a:rPr>
              <a:t>22 ways to use social media in the classroom</a:t>
            </a:r>
            <a:endParaRPr lang="en-US" dirty="0"/>
          </a:p>
          <a:p>
            <a:pPr>
              <a:buFont typeface="Playfair Display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11"/>
              </a:rPr>
              <a:t>Twitter Chats (video)</a:t>
            </a:r>
            <a:r>
              <a:rPr lang="en" dirty="0">
                <a:hlinkClick r:id="rId11"/>
              </a:rPr>
              <a:t>, </a:t>
            </a:r>
            <a:r>
              <a:rPr lang="en" dirty="0"/>
              <a:t>in particular, are popular with educators.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680</Words>
  <Application>Microsoft Macintosh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Oswald</vt:lpstr>
      <vt:lpstr>Playfair Display</vt:lpstr>
      <vt:lpstr>Pop</vt:lpstr>
      <vt:lpstr>Before We Start Class…Emotional Check-In</vt:lpstr>
      <vt:lpstr>Opening Questions &amp; Activity:</vt:lpstr>
      <vt:lpstr>Social Media as a teaching tool</vt:lpstr>
      <vt:lpstr>Pros of Social Media in the Classroom:</vt:lpstr>
      <vt:lpstr>Cons of Social Media in the Classroom:</vt:lpstr>
      <vt:lpstr>App-specific resources: Do you know what-all these apps offer?!</vt:lpstr>
      <vt:lpstr>Facebook</vt:lpstr>
      <vt:lpstr>Twitter, Instagram &amp; Pinterest</vt:lpstr>
      <vt:lpstr>Resources</vt:lpstr>
      <vt:lpstr>Other possible Social Media to explore on your own:</vt:lpstr>
      <vt:lpstr>Now, just like always: pick a social Explore Social Media uses as a teaching tool, create something for your websites...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as a teaching tool</dc:title>
  <cp:lastModifiedBy>Daniel Moos</cp:lastModifiedBy>
  <cp:revision>30</cp:revision>
  <dcterms:modified xsi:type="dcterms:W3CDTF">2025-08-07T19:21:19Z</dcterms:modified>
</cp:coreProperties>
</file>