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  <p:sldMasterId id="2147483653" r:id="rId2"/>
    <p:sldMasterId id="2147484000" r:id="rId3"/>
  </p:sldMasterIdLst>
  <p:notesMasterIdLst>
    <p:notesMasterId r:id="rId11"/>
  </p:notesMasterIdLst>
  <p:handoutMasterIdLst>
    <p:handoutMasterId r:id="rId12"/>
  </p:handoutMasterIdLst>
  <p:sldIdLst>
    <p:sldId id="256" r:id="rId4"/>
    <p:sldId id="459" r:id="rId5"/>
    <p:sldId id="454" r:id="rId6"/>
    <p:sldId id="455" r:id="rId7"/>
    <p:sldId id="456" r:id="rId8"/>
    <p:sldId id="457" r:id="rId9"/>
    <p:sldId id="45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0"/>
    <p:restoredTop sz="93111"/>
  </p:normalViewPr>
  <p:slideViewPr>
    <p:cSldViewPr>
      <p:cViewPr varScale="1">
        <p:scale>
          <a:sx n="108" d="100"/>
          <a:sy n="108" d="100"/>
        </p:scale>
        <p:origin x="160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8CCAC49E-8257-6479-C0D5-9A09A5CD91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7882695F-ADB7-435F-D90C-8D745AC591D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64" name="Rectangle 4">
            <a:extLst>
              <a:ext uri="{FF2B5EF4-FFF2-40B4-BE49-F238E27FC236}">
                <a16:creationId xmlns:a16="http://schemas.microsoft.com/office/drawing/2014/main" id="{25A405D5-5368-9C99-81D8-4D62D8C3EA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65" name="Rectangle 5">
            <a:extLst>
              <a:ext uri="{FF2B5EF4-FFF2-40B4-BE49-F238E27FC236}">
                <a16:creationId xmlns:a16="http://schemas.microsoft.com/office/drawing/2014/main" id="{2144A3B3-3E96-639A-44DC-2711B744C6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8A0E27-AA4B-114F-B0F9-3FAC3AF6CC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081AEC-F5FF-559C-BCDB-B1FE85A946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8CAE72-E3BC-FFEB-7D40-A2329E6504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CFBF917-B746-3199-162A-3FCE2A5D98B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CBE31D4-F72F-835C-50DA-FF7DA60E995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5B44332-E8BE-F709-6DB0-0E72796E35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E6FB115-9E86-CA65-CF3A-C0DBDCABD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15B6ED-1CF2-4C4E-8EE0-4BBD34478A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>
            <a:extLst>
              <a:ext uri="{FF2B5EF4-FFF2-40B4-BE49-F238E27FC236}">
                <a16:creationId xmlns:a16="http://schemas.microsoft.com/office/drawing/2014/main" id="{3600B7E9-4A66-3772-FB46-A1463E9CF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BFC6C4-9FF8-2543-A5F9-5F691FC94095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AE58FF3D-1A58-C9D6-B23B-4D815F1B8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D5F16E8-8A65-1C95-3CE2-F3AFD2CD9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1EFFFE0-D200-39EA-70B8-0136AC0D9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>
            <a:extLst>
              <a:ext uri="{FF2B5EF4-FFF2-40B4-BE49-F238E27FC236}">
                <a16:creationId xmlns:a16="http://schemas.microsoft.com/office/drawing/2014/main" id="{710D41AF-25CB-0835-B205-98F692ABE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54594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752600"/>
            <a:ext cx="716280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7162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67B19A5-1844-C0AE-DD8E-F834F457B5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5240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AFEBD9-E06B-1A1A-8C13-DAC0A529B4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28956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8C7543D-0359-A774-AC83-8F9818E35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 eaLnBrk="1" hangingPunct="1">
              <a:defRPr kumimoji="1">
                <a:solidFill>
                  <a:schemeClr val="tx2"/>
                </a:solidFill>
              </a:defRPr>
            </a:lvl1pPr>
          </a:lstStyle>
          <a:p>
            <a:fld id="{C517F4C4-3C66-4448-8C6E-2B06BA393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459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3E2174F-8256-5023-180C-80FB98397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61E053-A57E-9792-5DF7-0FF689CA3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B74E880-5357-B81E-A5F8-5C5CC601F7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37F10-E426-B342-93FB-8894DA0293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29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F35FA-8D26-0BD7-3A52-F7E81DBD5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96AFCD9-98E1-6D50-DE2F-FEC38564E6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22CF6C5-28CD-135A-8ACC-7A62FCC83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1220E-AA9D-4744-BD14-4678597B6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2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36EE6895-95CD-52C3-6F3C-610A755C53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608707-A2A4-6A30-05BA-3BD020240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F37E202-5634-A0EC-C0E0-C08629E0CF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6D143-3517-B846-AB8C-21AB4C40D9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007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464ECD7-F789-C821-9906-6CFFDC0391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C959D3-2A62-02E3-B270-B2E3C96DD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C34496-C842-1702-BF43-8621DBDF8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40AD4-980F-A342-AF98-03174D2A28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396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8C0257-E924-30ED-DE93-B0F16DD634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D578F1-5E48-8E6E-FA22-F7D9A34E4D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F657FC-95BF-73F2-936D-2FEBE971C0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1CD87-FC74-854A-81D8-F1984C8AE7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638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3E559E-6729-E660-C174-D252AD9B5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8B89FB-3A60-985E-BDA6-465CEBFE1E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BD8055-8DAC-0239-D0B0-631086A99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5B37C-6554-2E4E-9CAC-564BB392CB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47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493580-F357-03FF-647E-7BF924F900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BEE09E-133B-D911-A3C5-3F015EF7D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F5EADD2-47F4-8A4C-C452-CBE7BBEB0E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CABAA-A6D7-0040-9BF8-72545B68E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8662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4339A8-EDFF-24D6-7E16-08B1352F2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526FB1-36DB-06C5-E4D3-15BC6D45E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E814480-B08B-FCDF-C657-53E9C0105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8F171-5772-D54F-BBBA-AAE25D5833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411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6C4CD84-566A-6D55-9E29-198A755E4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1FB7FC0-1772-1E6E-EE32-19AD899510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EEF2AC-5D06-67A1-3BFA-D2CE77184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1F8768-BFA1-0B4A-88B1-129C1E158C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201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3F5DB3-5380-967A-D5BC-9C7D36189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2B0D08-783B-E88E-6006-7EA8D917F2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03546C-C8D1-1006-FC45-59D26A3FD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D3FA4-6443-D349-A8AF-0E2C348B2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55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2833E5-DDF0-BFF6-1FFD-6FD8C60212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A3EBD3C-5814-AAA2-15F2-4FB68ECEC3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BFC1877-F25D-8DA7-BECF-9289A17A2B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F1CF5-A41A-8046-AF78-7DB7A80CB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661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2BA5BA-E027-FEAE-CBE1-95248A7AD4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22302A-457C-0037-13F4-3497A8A1E8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2CE2E7-B420-4086-687D-BE87F7FB4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D706E-9AA5-8848-94AC-A20B9A994E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335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E5FD13-2413-BE9F-79BA-ECBE09CE4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0C39D91-7554-D127-1FDD-6C4AB39182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D67CA4-3C78-42C9-5A5E-B76763658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2BE63-8700-1A49-8C99-94E5089028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420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41D7B3-DCF5-E0C6-34FB-750C931316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B2B5E7-818D-72E1-D771-83201D990A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9C06ED-6855-AC1F-2EE1-52346B084E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BC3F3-4E27-7B4C-9DED-8E8753BA5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179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3E011-5E35-0612-E1C9-60E34BFF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13603-F599-0BC1-0C38-41AADDCE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9C3BF-E8F9-CDCA-70F6-ADA4E898C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81B90-2597-6B43-A600-059D238FB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613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0E80B-4216-FA03-ABBC-5ED718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E4DEA-8A77-C681-9176-DF7D0E9F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6B9F3-74CA-5C43-0DCB-812383138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3BA0D-3853-9D43-8F9C-284F6444E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108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79343-3847-CAB5-995B-D658FE2A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A3418-3841-0B5F-F4BE-D06F5F56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552BA-B3E3-A604-9055-C42D1824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DD71C-40B6-A54C-A876-0059D6A7C5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528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34D710-21C9-AB56-9357-65CB263FF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C8E44D-12AC-F57F-4440-A417E8D9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1BCE8A-A752-6CEA-D2FE-095637E4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708BB-A796-DC46-BA8D-B38C4F6AB8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21467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5ACC86-BF1D-09E9-195B-77C56609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8630AD5-FB1E-C09D-744F-5D02EE00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54C195-F40D-ECCC-3A2F-AE64617F0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9DD6F-381E-444A-BC23-E92154857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037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985C262-7995-0896-1326-741243C4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1EFFF78-126B-8B77-3C73-B802803B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C9A0AC4-659D-4CF5-5704-74D14FD14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CD1A2-1AC6-F44B-B2C0-BDBBA3D7FB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9878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FD14D37-E01A-1854-34FA-A9FC40BFD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F27C7AA-1E34-829B-E290-59A58172A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A2AE1E2-2AA4-0E3F-1F3C-DA0958FA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1EC38-47BE-ED42-86C1-5C6F3BE23D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96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52418E-5429-0473-ED8D-3085F9FE4C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1B360FF-E218-1E0E-DDC5-CBB25A3FE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D8DA370-A472-4A64-A6E3-D536636ED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94B48-31CA-5146-8A74-E0663EF9B5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3033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645A82-3046-16EA-3568-5A2609A8E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3C7FC9-C8A9-2D58-A4C0-01059A0C8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3E5659-873E-8C8E-0394-CCF3D5762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69BF1-4DE5-5147-BCFB-2F48DEBFB6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6946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995FF9-5939-0316-B1F2-521400D2E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BDB84-0FAD-8CB0-17DE-7A313464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FBC20C2-4371-EBC0-3C66-F6C0CC2C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B0BE1-A724-2949-B80C-1453A9AEF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7703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9C0DD-1E32-0F45-73DD-842B4095D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32ADB-1611-DAC3-58AE-3E022941B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6D065-A6D3-71BA-C8BF-A2356926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F142-84F9-B945-85C7-97B740D81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8860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AA4AA-E697-7998-F08C-48D8EF7D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DB3FE-A220-7FDF-07F3-649799C2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72683-3CBE-868F-85E2-CE9F6C16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E0591-00F8-AC49-A462-8CCA2F45F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54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C4852F-C46B-DFE5-AB27-B1AB7735B9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84CB40-0EFE-F956-4692-ACD51A5D4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290CE63-7410-3A44-5493-25549F4277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7B51AC-DBE2-5D40-8913-FDB7D7C7D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18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7D20F5-BF0F-EB4A-1CF0-0D24096CB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2DFBB5-CF5D-14E8-7020-51F30FE04E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958C08-D9AC-1CC5-15F7-8DC5BAD664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925DB-58D6-F645-B548-1D1DE0439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1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F7AD261-FAAB-CADF-6CE3-F0AFC9AFB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0F3351E-FDD5-3124-B4FA-E2F2785A5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87A9B72-0763-CC36-25B5-92A8B0B17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A8561-539A-144F-BAF6-F91FCEE49F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503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1EC9174-33FA-F5C5-F2DC-1560C63121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7A1673B-BF70-D13C-2BA4-3B16D68F4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52393C4-9BB2-605A-2AEF-156CF5578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9A787-9E5B-4C40-9609-6CD446DFB9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82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538F95-C3DE-8B12-42E9-3375C082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5A6962E-FD2D-0BEF-D467-3DA16EB94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93ABFD-6A00-9056-0660-D6213B9D0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A7F01A-DF66-4940-83BA-7D6BB54CC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638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4D0DA4-3151-AB9F-05EB-93BE6D920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B397E6-B46C-9CE6-C15D-1C84C2DF7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1335EC5-8EE2-9313-2524-647BB1CF39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83BEA-0B93-DD47-93C8-B15A8DA1B0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93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9BC62D9-028C-69AF-5F6F-24C529F9A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AD9A96F2-B1E7-8DB1-61AD-2C2CD85FD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1676400"/>
            <a:ext cx="6697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>
            <a:extLst>
              <a:ext uri="{FF2B5EF4-FFF2-40B4-BE49-F238E27FC236}">
                <a16:creationId xmlns:a16="http://schemas.microsoft.com/office/drawing/2014/main" id="{E5A27A4C-B746-FC20-1A5E-FD15416D25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D06A01-1A09-4E91-9A2E-C6A64D28D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2863AC3D-E9F6-278F-EA64-E72061EF4F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8E215286-06A9-1A61-F7A3-111CBAFA58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372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93C5C2CB-C3FD-66CC-D386-793E1747FC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372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9D4ADB-F294-F343-AFCA-D5B566F7F1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5" r:id="rId1"/>
    <p:sldLayoutId id="2147484353" r:id="rId2"/>
    <p:sldLayoutId id="2147484354" r:id="rId3"/>
    <p:sldLayoutId id="2147484355" r:id="rId4"/>
    <p:sldLayoutId id="2147484356" r:id="rId5"/>
    <p:sldLayoutId id="2147484357" r:id="rId6"/>
    <p:sldLayoutId id="2147484358" r:id="rId7"/>
    <p:sldLayoutId id="2147484359" r:id="rId8"/>
    <p:sldLayoutId id="2147484360" r:id="rId9"/>
    <p:sldLayoutId id="2147484361" r:id="rId10"/>
    <p:sldLayoutId id="21474843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3E201DB-4775-3C78-01C6-39808083C1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1D16707-A6AD-52BA-52F7-B4FC164B8C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7C68E8C5-1818-5F93-AABB-4AEFD84CC05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7" name="Rectangle 5">
            <a:extLst>
              <a:ext uri="{FF2B5EF4-FFF2-40B4-BE49-F238E27FC236}">
                <a16:creationId xmlns:a16="http://schemas.microsoft.com/office/drawing/2014/main" id="{D0CAF8E4-D370-E1E5-0DF9-0637BFD9A6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Osaka" charset="0"/>
                <a:cs typeface="Osak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8" name="Rectangle 6">
            <a:extLst>
              <a:ext uri="{FF2B5EF4-FFF2-40B4-BE49-F238E27FC236}">
                <a16:creationId xmlns:a16="http://schemas.microsoft.com/office/drawing/2014/main" id="{03EF3B79-4E86-A816-D96C-C4D86D58F2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Osaka" panose="020B0600000000000000" pitchFamily="34" charset="-128"/>
              </a:defRPr>
            </a:lvl1pPr>
          </a:lstStyle>
          <a:p>
            <a:fld id="{0FE388CF-1681-D449-9526-581E9E69C6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6" r:id="rId4"/>
    <p:sldLayoutId id="2147484367" r:id="rId5"/>
    <p:sldLayoutId id="2147484368" r:id="rId6"/>
    <p:sldLayoutId id="2147484369" r:id="rId7"/>
    <p:sldLayoutId id="2147484370" r:id="rId8"/>
    <p:sldLayoutId id="2147484371" r:id="rId9"/>
    <p:sldLayoutId id="2147484372" r:id="rId10"/>
    <p:sldLayoutId id="21474843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Osaka" pitchFamily="-112" charset="-128"/>
          <a:cs typeface="Osaka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>
            <a:extLst>
              <a:ext uri="{FF2B5EF4-FFF2-40B4-BE49-F238E27FC236}">
                <a16:creationId xmlns:a16="http://schemas.microsoft.com/office/drawing/2014/main" id="{069EF9E7-8B13-B063-96B2-CEF256BE02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03" name="Text Placeholder 2">
            <a:extLst>
              <a:ext uri="{FF2B5EF4-FFF2-40B4-BE49-F238E27FC236}">
                <a16:creationId xmlns:a16="http://schemas.microsoft.com/office/drawing/2014/main" id="{AB5CB6A5-A3F1-9816-5E62-77D096A86A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2C729-4C13-66D9-22F8-BCCC1B5753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BBE83-6F68-9C29-D48B-E6CB866FF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0619B-256E-A556-E2F3-ACFF87EC1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09E430-6010-DE4B-B09E-E3AC8A0EC2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4" r:id="rId1"/>
    <p:sldLayoutId id="2147484375" r:id="rId2"/>
    <p:sldLayoutId id="2147484376" r:id="rId3"/>
    <p:sldLayoutId id="2147484377" r:id="rId4"/>
    <p:sldLayoutId id="2147484378" r:id="rId5"/>
    <p:sldLayoutId id="2147484379" r:id="rId6"/>
    <p:sldLayoutId id="2147484380" r:id="rId7"/>
    <p:sldLayoutId id="2147484381" r:id="rId8"/>
    <p:sldLayoutId id="2147484382" r:id="rId9"/>
    <p:sldLayoutId id="2147484383" r:id="rId10"/>
    <p:sldLayoutId id="214748438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1BB9C457-DE93-3AE0-E6B1-12CE3CF1F6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kumimoji="0" lang="en-US" altLang="en-US" sz="4200" dirty="0"/>
              <a:t>Artificial Intelligence:</a:t>
            </a:r>
            <a:br>
              <a:rPr kumimoji="0" lang="en-US" altLang="en-US" sz="4200" dirty="0"/>
            </a:br>
            <a:r>
              <a:rPr kumimoji="0" lang="en-US" altLang="en-US" sz="4200" dirty="0"/>
              <a:t>Ethical Considerations for the Classroom</a:t>
            </a:r>
            <a:endParaRPr kumimoji="0" lang="en-US" altLang="en-US" dirty="0"/>
          </a:p>
        </p:txBody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41FDF4D2-8C1B-6558-A4F1-FA4FD031199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kumimoji="0" lang="en-US" altLang="en-US" dirty="0"/>
              <a:t>EDU 241: Educational Technology</a:t>
            </a:r>
          </a:p>
          <a:p>
            <a:pPr eaLnBrk="1" hangingPunct="1"/>
            <a:r>
              <a:rPr kumimoji="0" lang="en-US" altLang="en-US" dirty="0"/>
              <a:t>Daniel Moos, PhD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3D281-9ADD-A359-F574-BD7A18BC2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66AFD735-7157-6F64-2346-29295370A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Gallery Walk: AI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AD958AB0-7E1B-2368-E2A7-F2DFAF082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24400"/>
          </a:xfrm>
        </p:spPr>
        <p:txBody>
          <a:bodyPr/>
          <a:lstStyle/>
          <a:p>
            <a:pPr marL="0" marR="0" algn="ctr">
              <a:buNone/>
            </a:pPr>
            <a:r>
              <a:rPr lang="en-US" sz="3000" b="1" u="sng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STATION #1</a:t>
            </a:r>
            <a:endParaRPr lang="en-US" sz="3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  <a:p>
            <a:pPr marL="0" marR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Mangal" panose="02040503050203030202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Mangal" panose="02040503050203030202" pitchFamily="18" charset="0"/>
            </a:endParaRPr>
          </a:p>
          <a:p>
            <a:pPr marL="0" marR="0" algn="ctr">
              <a:buNone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Academic Integrity: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student uses an AI writing tool to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brainstorm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outline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their essay. </a:t>
            </a: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benefit is there in using AI for </a:t>
            </a:r>
            <a:r>
              <a:rPr lang="en-US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brainstorming </a:t>
            </a: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&amp; outlining?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Should this use of AI be considered plagiarism? Why or why not?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indent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 is the line drawn between using a tool for support and having it do the work for the student?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13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A1800E85-6350-8232-7B1C-BCA7AF4D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Gallery Walk: AI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B90004CD-CAF2-2D4D-BBED-9F419DAF9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24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STATION #2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 and Fairness: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school district is considering using an AI-powered tutoring system to support students. The AI is trained on data from a wealthy school district. </a:t>
            </a:r>
          </a:p>
          <a:p>
            <a:pPr marL="0" indent="0" algn="ctr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potential biases could this introduce?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might it negatively impact students from different backgrounds?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biases could affect AI-powered tutoring system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s?</a:t>
            </a:r>
            <a:endParaRPr lang="en-US" altLang="en-US" sz="20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23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1773D-97E4-1467-00A0-330224A33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5B584A8B-03F4-C504-C065-FE726EC3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Gallery Walk: AI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59BDD892-7E60-B4FB-BF59-FCDAD11F3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24400"/>
          </a:xfrm>
        </p:spPr>
        <p:txBody>
          <a:bodyPr/>
          <a:lstStyle/>
          <a:p>
            <a:pPr marL="0" marR="0" algn="ctr">
              <a:buNone/>
            </a:pPr>
            <a:r>
              <a:rPr lang="en-US" sz="3000" b="1" u="sng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STATION #3</a:t>
            </a:r>
            <a:endParaRPr lang="en-US" sz="3000" b="1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buNone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Privacy: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AI-powered application collects data on how students answer questions, where they get stuck, and how long they spend on each task. </a:t>
            </a: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can teachers use this AI generated information?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should “own” these data? Why?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the potential risks if this data is shared or sold?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82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B858F-E0C5-2F50-55DC-66B72F356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149531B8-D749-56FA-1396-4730668DE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Gallery Walk: AI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15CB6C39-66F2-A1E0-45C8-D0501653D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24400"/>
          </a:xfrm>
        </p:spPr>
        <p:txBody>
          <a:bodyPr/>
          <a:lstStyle/>
          <a:p>
            <a:pPr marL="0" marR="0" algn="ctr">
              <a:buNone/>
            </a:pPr>
            <a:r>
              <a:rPr lang="en-US" sz="3000" b="1" u="sng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STATION #4</a:t>
            </a:r>
          </a:p>
          <a:p>
            <a:pPr marL="0" marR="0" algn="ctr">
              <a:buNone/>
            </a:pPr>
            <a:endParaRPr lang="en-US" sz="3000" b="1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"Human" Element:</a:t>
            </a:r>
            <a:r>
              <a:rPr lang="en-US" sz="2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AI tutor can provide instant, personalized feedback 24/7. </a:t>
            </a: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benefit of this 24/7 personalized feedback?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indent="0" algn="ctr">
              <a:buNone/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 is the value of the human teacher-student relationship that an AI cannot replicate, and how do we ensure it isn't lost?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73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506E81-2953-41DC-AD47-B8DCFAFCA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B9AC83DA-A1AA-AED9-92DE-05D19AE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Gallery Walk: AI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A57293F2-72E5-CA24-0D04-7AD58DC13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724400"/>
          </a:xfrm>
        </p:spPr>
        <p:txBody>
          <a:bodyPr/>
          <a:lstStyle/>
          <a:p>
            <a:pPr marL="0" marR="0" algn="ctr">
              <a:buNone/>
            </a:pPr>
            <a:r>
              <a:rPr lang="en-US" sz="3000" b="1" u="sng" dirty="0">
                <a:effectLst/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STATION #5</a:t>
            </a:r>
            <a:endParaRPr lang="en-US" sz="3000" b="1" dirty="0">
              <a:effectLst/>
              <a:latin typeface="Times New Roman" panose="02020603050405020304" pitchFamily="18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endParaRPr lang="en-US" sz="18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Thinking vs Over-Reliance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 consistently uses AI to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summarize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articles for a research project instead of reading them. </a:t>
            </a:r>
          </a:p>
          <a:p>
            <a:pPr marL="0" marR="0" algn="ctr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benefit is there in using AI for 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summarizing article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ctr"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their summaries might be accurate, what intellectual skills might they be failing to develop?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indent="0" algn="ctr">
              <a:buNone/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 teacher, what rules would you put in place to ensure students use AI as a tool for thinking, not a shortcut?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2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F482F-11C2-CE82-FA75-6063F2F8C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D1D6C407-0692-DE72-D0B2-B167AA217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000" u="sng" dirty="0">
                <a:ea typeface="ＭＳ Ｐゴシック" panose="020B0600070205080204" pitchFamily="34" charset="-128"/>
              </a:rPr>
              <a:t>Reflection</a:t>
            </a:r>
          </a:p>
        </p:txBody>
      </p:sp>
      <p:sp>
        <p:nvSpPr>
          <p:cNvPr id="58370" name="Content Placeholder 2">
            <a:extLst>
              <a:ext uri="{FF2B5EF4-FFF2-40B4-BE49-F238E27FC236}">
                <a16:creationId xmlns:a16="http://schemas.microsoft.com/office/drawing/2014/main" id="{AF60F9BB-71D8-AC0D-D1AE-2535722E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7400"/>
            <a:ext cx="8839200" cy="4724400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en-US" sz="1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Do you envision utilizing AI in your future classroom?</a:t>
            </a:r>
          </a:p>
          <a:p>
            <a:pPr marL="0" indent="0" algn="ctr">
              <a:buNone/>
            </a:pPr>
            <a:endParaRPr lang="en-US" altLang="en-US" sz="2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If yes, why and how?</a:t>
            </a:r>
          </a:p>
          <a:p>
            <a:pPr marL="0" indent="0" algn="ctr">
              <a:buNone/>
            </a:pPr>
            <a:endParaRPr lang="en-US" altLang="en-US" sz="2800" b="1" dirty="0">
              <a:latin typeface="Times New Roman" panose="02020603050405020304" pitchFamily="18" charset="0"/>
              <a:ea typeface="ＭＳ Ｐゴシック" panose="020B0600070205080204" pitchFamily="34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If no, why?</a:t>
            </a:r>
          </a:p>
        </p:txBody>
      </p:sp>
    </p:spTree>
    <p:extLst>
      <p:ext uri="{BB962C8B-B14F-4D97-AF65-F5344CB8AC3E}">
        <p14:creationId xmlns:p14="http://schemas.microsoft.com/office/powerpoint/2010/main" val="1541185477"/>
      </p:ext>
    </p:extLst>
  </p:cSld>
  <p:clrMapOvr>
    <a:masterClrMapping/>
  </p:clrMapOvr>
</p:sld>
</file>

<file path=ppt/theme/theme1.xml><?xml version="1.0" encoding="utf-8"?>
<a:theme xmlns:a="http://schemas.openxmlformats.org/drawingml/2006/main" name="Portfolio">
  <a:themeElements>
    <a:clrScheme name="Portfolio 1">
      <a:dk1>
        <a:srgbClr val="212164"/>
      </a:dk1>
      <a:lt1>
        <a:srgbClr val="E6DED3"/>
      </a:lt1>
      <a:dk2>
        <a:srgbClr val="5D2204"/>
      </a:dk2>
      <a:lt2>
        <a:srgbClr val="808080"/>
      </a:lt2>
      <a:accent1>
        <a:srgbClr val="D9B18D"/>
      </a:accent1>
      <a:accent2>
        <a:srgbClr val="697B99"/>
      </a:accent2>
      <a:accent3>
        <a:srgbClr val="F0ECE6"/>
      </a:accent3>
      <a:accent4>
        <a:srgbClr val="1B1B54"/>
      </a:accent4>
      <a:accent5>
        <a:srgbClr val="E9D5C5"/>
      </a:accent5>
      <a:accent6>
        <a:srgbClr val="5E6F8A"/>
      </a:accent6>
      <a:hlink>
        <a:srgbClr val="995421"/>
      </a:hlink>
      <a:folHlink>
        <a:srgbClr val="719F68"/>
      </a:folHlink>
    </a:clrScheme>
    <a:fontScheme name="Portfoli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Portfolio 1">
        <a:dk1>
          <a:srgbClr val="212164"/>
        </a:dk1>
        <a:lt1>
          <a:srgbClr val="E6DED3"/>
        </a:lt1>
        <a:dk2>
          <a:srgbClr val="5D2204"/>
        </a:dk2>
        <a:lt2>
          <a:srgbClr val="808080"/>
        </a:lt2>
        <a:accent1>
          <a:srgbClr val="D9B18D"/>
        </a:accent1>
        <a:accent2>
          <a:srgbClr val="697B99"/>
        </a:accent2>
        <a:accent3>
          <a:srgbClr val="F0ECE6"/>
        </a:accent3>
        <a:accent4>
          <a:srgbClr val="1B1B54"/>
        </a:accent4>
        <a:accent5>
          <a:srgbClr val="E9D5C5"/>
        </a:accent5>
        <a:accent6>
          <a:srgbClr val="5E6F8A"/>
        </a:accent6>
        <a:hlink>
          <a:srgbClr val="995421"/>
        </a:hlink>
        <a:folHlink>
          <a:srgbClr val="719F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Osaka"/>
      </a:majorFont>
      <a:minorFont>
        <a:latin typeface="Arial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2245</TotalTime>
  <Words>400</Words>
  <Application>Microsoft Macintosh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Portfolio</vt:lpstr>
      <vt:lpstr>Blank Presentation</vt:lpstr>
      <vt:lpstr>Office Theme</vt:lpstr>
      <vt:lpstr>Artificial Intelligence: Ethical Considerations for the Classroom</vt:lpstr>
      <vt:lpstr>Gallery Walk: AI</vt:lpstr>
      <vt:lpstr>Gallery Walk: AI</vt:lpstr>
      <vt:lpstr>Gallery Walk: AI</vt:lpstr>
      <vt:lpstr>Gallery Walk: AI</vt:lpstr>
      <vt:lpstr>Gallery Walk: AI</vt:lpstr>
      <vt:lpstr>Reflection</vt:lpstr>
    </vt:vector>
  </TitlesOfParts>
  <Company>Gustavus Adolphus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Educational Psychology: Developing a Professional Knowledge Base</dc:title>
  <dc:creator>Gustavus Adolphus</dc:creator>
  <cp:lastModifiedBy>Daniel Moos</cp:lastModifiedBy>
  <cp:revision>646</cp:revision>
  <dcterms:created xsi:type="dcterms:W3CDTF">2011-03-16T14:05:43Z</dcterms:created>
  <dcterms:modified xsi:type="dcterms:W3CDTF">2025-09-12T17:32:55Z</dcterms:modified>
</cp:coreProperties>
</file>