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3" r:id="rId3"/>
  </p:sldMasterIdLst>
  <p:notesMasterIdLst>
    <p:notesMasterId r:id="rId14"/>
  </p:notesMasterIdLst>
  <p:handoutMasterIdLst>
    <p:handoutMasterId r:id="rId15"/>
  </p:handoutMasterIdLst>
  <p:sldIdLst>
    <p:sldId id="317" r:id="rId4"/>
    <p:sldId id="321" r:id="rId5"/>
    <p:sldId id="320" r:id="rId6"/>
    <p:sldId id="319" r:id="rId7"/>
    <p:sldId id="256" r:id="rId8"/>
    <p:sldId id="419" r:id="rId9"/>
    <p:sldId id="433" r:id="rId10"/>
    <p:sldId id="424" r:id="rId11"/>
    <p:sldId id="425" r:id="rId12"/>
    <p:sldId id="42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3"/>
    <p:restoredTop sz="93116"/>
  </p:normalViewPr>
  <p:slideViewPr>
    <p:cSldViewPr>
      <p:cViewPr varScale="1">
        <p:scale>
          <a:sx n="86" d="100"/>
          <a:sy n="86" d="100"/>
        </p:scale>
        <p:origin x="216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4E7CE35E-00EC-F81E-8E89-86E78CF18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8EFF0E46-D87F-4A43-80AB-22CDD2C93E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4" name="Rectangle 4">
            <a:extLst>
              <a:ext uri="{FF2B5EF4-FFF2-40B4-BE49-F238E27FC236}">
                <a16:creationId xmlns:a16="http://schemas.microsoft.com/office/drawing/2014/main" id="{CC2EC406-0618-7EA5-AF95-8648D60003E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65" name="Rectangle 5">
            <a:extLst>
              <a:ext uri="{FF2B5EF4-FFF2-40B4-BE49-F238E27FC236}">
                <a16:creationId xmlns:a16="http://schemas.microsoft.com/office/drawing/2014/main" id="{AF800E35-AE37-D5DB-6835-1D6CC6F41E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29CA93-A82F-9C44-8C06-E26C09A2D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116982-B532-BA83-B6A5-62ED326B96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DC9A85-CD13-924F-4EE7-A4E4888E0A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8655C24-BDBF-0220-64C8-131F5CD7D73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08A266-7FAA-D154-B205-F65F3EDC66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C251F1-D0CC-BF6A-BBA0-730EA79848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4E987FF-1E81-8C76-697D-5D97DF5F2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33EF1A-4DBA-3842-A8F3-80CBB089E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6F6A394-FF3F-466B-E4D9-BA1F24665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44BB38-7164-5048-B0FF-11EB8CCB2DB1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C56B887-5263-382B-3E7C-9F09C9E675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0F8CA26-1B44-6774-117F-A1FA24E87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392D1958-E7F8-AC13-48CB-113B60474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1EA7FD-7C68-F04A-BEBF-18244E721574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89FA34D-FAFA-38FA-83E3-FB2724D8A3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012854A-0F6F-83A6-44FC-6375AD769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A702E999-B442-7FDE-6615-312FB5BFB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2C5B44-DB7E-324E-A786-CD539196A504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FF787AB-6CEE-1219-62A1-4A3937618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5FE4AEF-ADB4-A8F3-05C9-2F203EFCD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7B79890-ED0A-C38C-74E1-4C05ECB65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0A224F-B1A6-F74D-9FE1-69D02B581EB1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F2C3ADA-F6F7-4D68-9F55-C00182D47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AB8809D-363C-AA4A-4E0D-18C89C28E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47FD5C5-E9F0-D200-F8DF-B17182359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BAEA39-F610-F44A-9003-220D7198A8A6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53D5CAA-C2D0-6E45-0C6B-E38B85EB6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10706F0-4615-5CAA-5E2F-9C2E42D55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1F8EC9C7-A655-A9C7-4FFF-1AD903E7D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0532DB-21A8-0C47-B73D-009356F34628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F68FA43-B723-5F67-8BF1-3CA961469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64851F6-9AF8-728B-0397-85B7468DA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27787F52-A81C-FEC8-9EFE-00779AF13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BE52E9F8-5B4B-BBD5-AE2F-25F10F9F93EA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89725AE8-595F-D9E3-ADBC-A85432E2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234C919B-C0CE-F72A-1F04-554329B5F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9A4E2966-F29D-CB4F-965F-D6BF69425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0BE71F99-ED38-BD28-037D-28C093451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ABE374BE-D8D4-647B-5C7D-6C393EEC0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386A8084-204D-FD7C-6205-B1DB1F6D9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5E512A39-6121-DC12-5725-CE6313E52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4684C3E2-C04B-9E32-9361-850EA935E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9631D9B6-2360-BA7C-13DC-60D7853BB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F95FAD96-22D2-C14C-71B4-CCC96C024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DB735A4E-EAD9-32AA-C67C-50C8AF38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38EC6304-07E8-C47D-90CC-5C51BBF39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182CB9B-3B4D-A6B2-D905-A783331A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36A5E283-DCD4-13EC-4D2C-3DC26B07C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65C11F2B-D44A-A530-7052-8EB225813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C9331F0-2A02-E121-B6D9-3108B7AE9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C646FDE9-837D-9509-3199-1E36E83E6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0895D01A-EF72-7803-2204-E61678392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90485638-D64F-C887-E887-98BF25DF8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306D5A8E-B69D-44C9-5FD3-FF155B890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E605D10B-A527-7C4B-72CA-2F67D710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EEED16D6-0A07-A70C-4774-D0605BB60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B460987D-D1A9-43E4-64FB-95139E4CF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EC1F3135-71F5-F82A-2BC6-500DE2335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496FE929-2086-9D4B-0A83-0A9FC74C3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A6716196-7C80-AFBA-4B12-78326AB73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DF82F2DC-E6D8-8FF5-5D31-36247686D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E3191AEA-EB65-BF0C-8CB7-E4ECDA778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BEA68356-A439-D21C-E87E-4646310B5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AF3B8450-2665-428E-7863-6F09CFBF6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689B861C-F866-53E1-EF92-AB8533DEA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559B6E64-7E4D-0A86-C9A0-77220997A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107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28566FFB-FF17-FDD8-B3AD-54C0B54BC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F207E268-571F-C0F3-D4E2-B105B722D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0C423634-1A35-2919-F8C2-1794B3B52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DAE5-8424-5B4F-B430-C628A1F6E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5368FC-101D-BD9F-95F4-BC8E181B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231B49-BEAC-1138-08C3-AE87A1BDB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8911B9-CDB6-C655-281F-64664FC9D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D666-369D-7A4A-BFE7-021DCA3A2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4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9CDB9D-01FD-98CE-FE7E-7D32C5288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F61A3D-B097-2412-3BE1-A29EE7741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8E6349E-5CB7-2619-15D3-76401F086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2CC4-897C-2B4C-85FE-49A506752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5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FB5EA8-E7A0-E3B4-FBB7-EC9B3659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C3B93C6-401B-EF48-5D84-E15B31F5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480015-31EF-0E82-05EC-5C894F271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8006D6-1C2A-6576-C789-21E1982D1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19960B-AED7-62EF-A9FB-CD2F5A327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194796-14A0-7B4E-B1A5-DFE01894C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40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1EE7E3-BD5D-260A-6C62-98A5A36BE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D5546A-902A-39E5-D0F7-8B4C9B6D8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F37877-63D5-4EE4-1DB6-91231AD24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5674-CF43-7746-86A1-BB50D6ED2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173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BE6C9B-1A73-08DF-B6EA-C3248B856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7D91086-4F5E-9683-2D21-34D5272BC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2890C9B-6DE5-CFC2-CB0F-014239EC1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0F93-2557-1A42-91E1-CA644638B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44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859E32-75F1-6F1E-3CBB-B60570609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EB51727-13B0-F17B-445F-8C4B72B56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F7AEBF6-7522-E13B-3382-BE70BB3A9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088F-CF69-654D-BAAE-DFDC2D0D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14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04872-336E-C5AA-C598-3E92B66BC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2133B-5385-C42A-E5A3-E3ED08800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287D16-1D7A-E7F4-A87B-02C878411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C43AA-3AF1-CA49-98FD-0B046ACAE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65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DC90C88-DA45-CC52-610C-7799E95C6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81095CF-5273-2585-06DF-82E89BDCC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3F781FA-DC7A-F697-4735-DC6A63BA7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E074-307C-FA4C-B438-777E39EDD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3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5F20D8D-F881-2324-51FC-984C18F0D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94CFD99-D3CD-D6CA-2FF9-CF0CD175F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0F87FE7-AAAB-D9CD-21EC-53188BFBF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679D1-D20B-2340-A63B-447C36D53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9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1B0D8C-43E1-7C51-7B44-7BF84CA31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454066F-C9F3-EC3D-E4B2-BFEF5B61B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FAF7B7E-A378-D13B-CAB9-B3E9D090F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2887-024D-BF43-B840-7DD6629F3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78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53B9B1-E87F-076E-888B-C5071B0ED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D95C02-6124-903B-0115-29D6401B5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48BFF9E-40C5-C657-9D69-3B8EF12F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5402-087A-7B45-96D0-6E32035F4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97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F9B9FA-DA2E-B197-3476-20B467572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847BDA-918A-D584-E792-122E18103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A424934-FAED-1720-8275-247261598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9B35-0A71-3A44-969C-431C7D51A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8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02E0AB-CDF4-6E8E-727E-BCE226F5D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05AF2FD-3D60-71A3-4C9E-B34EF96F08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07636D0-0B57-EA73-09DA-962BD868A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10B8-8701-CC4B-A94D-740A7B320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43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652610-4B56-524F-64BC-86A9556E8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AE9DD44-2F8E-B4CF-6194-3EB077828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20E01D4-CF36-C7DF-7D89-FF2CACF37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78B4-9116-2445-B8E9-9B2EE1986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983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4434ACE-75C4-0367-2238-2B5FF5329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6407C8-BC07-4327-A6A0-AFF128992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D4F397-A676-9733-F67E-C3AAA9D17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9098-4F78-9E4B-866E-E07A821A3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30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0DB2B-46F9-BC7A-0362-6BA3468D0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40384-6455-5866-BE22-C4E0A41DC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C7DCB3-1D29-D208-A54C-7E176A4E1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3365-7169-4D41-BE71-95952E68C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50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F25E7D-B18C-4711-C407-93A1C10A6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DCE27-1457-2334-7C78-6D63C82D7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72FCA4-4BA3-E67C-0A33-55FB5D529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DE7C3-CB62-6E45-A254-90C1500AA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23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77FE32-E00D-D54E-AF13-DB28E5A0D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45F4D-24CC-F42D-ABF2-48E8E7668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3906-0ED8-F451-361B-0762369DE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945A-9499-2648-89CD-F91EBF35B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5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9D0A90-6723-2A7C-0EA3-AA4B9A656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5CB79E-ECD7-6F5B-E9E9-12DDDE11A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8BD988-F337-5CFA-31D0-4DE4A42AE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CDAE-2DC8-044F-8B7C-27B151D47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5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BEDD8E-963A-2F81-06F2-D11108132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52EF3-E7EB-9276-B6DD-8BAB129BC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55E390-03B4-0B14-3309-28C6277F9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E5CE-FB16-FF47-88D6-A9A5B5EBD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20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F18DCB-F701-CBDA-6ADD-5A2DA5DA4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95D232-C2A7-28BC-111E-81CE00B578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D4E4A0-2999-D67A-85FE-DE9D3D656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A561-726C-5347-8DD9-9985EDD97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77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BDF0B7-E872-A0E5-5859-DCAF28C05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3383F2-1A28-7959-486D-C9C9988B3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9F5111-494B-DCA0-EC30-8D6C0371D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7E16-7ACA-5646-9DA0-20A7F79E1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757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AD53E7-3002-A405-5900-605890B2D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F5569-61B2-A4F2-F126-ACCB39402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237CC-6EC5-867F-E258-3ADB1122E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084D-5B1A-584E-8317-5BB20FCD2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91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8B5AC-7913-BCEA-AC2D-2BF04982D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33707-CB2A-3817-1E2A-47631243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B7F36-2E14-69C0-B2BA-4467CEE45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E565-EF31-E149-91FD-A973AF3CC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26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569B8B-5233-D50A-2D6E-D5BFFF28A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8FC47-0C13-960E-ADE2-29FC893DF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5C01A-53A1-7DEF-F7BE-C2109366F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829C4-5EDE-3F41-9B6E-0787CB04B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41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57BB6-F0C9-12D7-5BC5-CE04D967D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3C29F1-1D65-FDB3-0BE1-500EA6107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6BCEF-D8D4-7387-F2CF-4FA3A21A8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0BD7-3C4A-BD4C-AEE2-A3FCFF40D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3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DDB2C-68F2-5488-D7E0-0CFD753C3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4922AC-9496-D3E8-6101-71B35947E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92BF962-AEA8-63AA-C2ED-F59D1EF45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A7E8E-60E5-DF4E-99DC-E5F36020D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6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EB525DB-A1DB-57C5-BC41-0E2470E03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235222-0330-9D1D-48F9-BB40899F2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31EE9D2-CF37-CCDF-D3D2-A22A8996F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3BE7-1B8F-5945-A5B7-106821AF2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7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8ECA3C-2D9B-9497-81CC-EB96D013B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A5F365-36C5-59FA-757C-0D1B93F0B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6B053E-20AC-7C7D-C349-A24811ED9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95DB-156B-7943-AFAB-B8A578F52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6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3D7C55F-57A8-C3F9-4E53-5BF3966B0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75789D-AD29-41E1-4AD4-3498F1891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99D3218-0463-253B-CCB7-7BABCEBE1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DE83-E96E-A04B-BFDE-F0604C432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6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D944F8-8BD6-79B2-82F5-096D9F07D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A9A33E-1E3E-3791-5165-5E677C165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BD59C2-0DFD-4CEE-7595-EFA24EEBB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49179-E4DA-DE4C-8EAA-FAA98711C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A7959-C9D3-085B-4209-A5DA2F24E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FB2CA-409A-89C6-4E13-B1C43F55B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E252D9-7085-C5A3-3B10-8F34D7985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A88D-CF88-3748-BCF1-A7039BDCD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67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A12211B8-6B7A-4B34-B5C2-88491DD38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856858-B66C-D8D7-CDA3-B51B69F3C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072E58-3FBF-D473-3E48-00FFB405E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74A6E2D-199A-3E5C-23A4-CE08E6DDE9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B1D5F4F-4951-DA90-6A6B-CCC95D7D71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8406AE0-B7B1-C1B9-B1B5-CD0ABC420A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7FB25E0-8B75-BC41-8889-D3BBFD4DB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9D0C407D-941D-FB86-5075-B9B4D67174F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A1DE9ACF-16CB-85F6-B13A-4F705A8C5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892E044D-4852-1714-B84D-E4FAB5FE0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4E55C2EC-B17D-4D93-FA60-BF3FA698C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AC52CA6B-E09C-FE02-7D92-18DFEDB7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40D405EA-2F8B-5207-11BD-F4860729E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1AB5EFD0-B350-A47D-B74A-8518A4A05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D54E8254-1FF4-2A17-06D0-BB5F7B1EB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4C24560F-B7E4-0CF5-EEEB-040E40206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27E231CD-34A1-F929-AA8E-DBE8BC0C3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45017C33-FCB4-FF39-4526-9D6C0063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035A7D87-A7A8-EC55-8A8B-72D01047C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C28E1491-EF9B-902D-B3BC-16BBC2DB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36DD2B2E-7293-22FE-E3F7-D53D8F398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1F0186CF-8B57-5A4D-E0A4-2532E384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46DAF8C5-C2D2-FBF9-CD62-40C464B4B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40EE0790-D419-AC20-B685-8B1700A7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F4261927-1D96-3F00-6C8D-BF78E27BA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3EFC7521-B8E3-D878-958B-04A9E4C14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8E96CBA0-6363-CB07-61B9-9C5CFD924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A251A2EC-9E8B-440B-89B1-0F185E3D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F058E78A-9186-AFC0-3229-5CFE1ED2E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CB8743BD-35E6-807F-73A9-203EEA7C5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106CE1A1-4B78-594C-3ED2-8C0C27A3D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672C7A54-3EB8-C9F2-19BB-E7CB2920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1BCCB07B-B0E5-3D32-FBAF-337F8B4B0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CEB2FD7F-63B3-E14D-3424-59F1DB15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984AD8A3-2FD2-3E5F-C12F-0390C3DF5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98546A32-7095-D0CC-B5C3-E6CA8C6CB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5FC6218-722C-8747-56D9-CD739DC1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361AE99E-44E5-15DD-623A-9D280E43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CD2B9056-B09D-005C-64D8-AFC357718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ＭＳ Ｐゴシック" pitchFamily="-107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3D185EF-6B85-BD45-5DF9-16868056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67A6B738-7188-F71C-1B9A-DBF5A468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364DCA86-25CB-12F3-3D05-79FA3C97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C03FEE5-AC64-716D-728C-E9649B3C5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D59003A-85A7-A691-11ED-532CC88E70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8D1C8D9-1C49-984C-3C42-1C4AAA89CE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3FD1839B-4814-E209-5C8F-BBD54B125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0DFA8E-75D2-F444-B777-AB8CB193B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9EE99DA-686D-2C13-46C5-C9D0517ED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75562CE-280A-731E-770D-0A56172D9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99C34054-77DC-5254-16FE-CF251DE396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CC46B7C3-C074-363C-2D35-369172B719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DF1FF84D-16DB-DB88-7079-1DD69341CD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F3F29223-2512-CA4B-8369-CBDEDC2E1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A12F7DD3-6B6D-E4FF-7D76-2CDE16287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5875"/>
            <a:ext cx="619125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>
                <a:ea typeface="ＭＳ Ｐゴシック" panose="020B0600070205080204" pitchFamily="34" charset="-128"/>
              </a:rPr>
              <a:t>Riddles from Annie Moos</a:t>
            </a:r>
          </a:p>
        </p:txBody>
      </p:sp>
      <p:sp>
        <p:nvSpPr>
          <p:cNvPr id="64514" name="Content Placeholder 1">
            <a:extLst>
              <a:ext uri="{FF2B5EF4-FFF2-40B4-BE49-F238E27FC236}">
                <a16:creationId xmlns:a16="http://schemas.microsoft.com/office/drawing/2014/main" id="{621E1A87-A16D-B2EC-55A5-488365573E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7924800" cy="11112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harter" panose="02040503050506020203" pitchFamily="18" charset="0"/>
                <a:ea typeface="ＭＳ Ｐゴシック" panose="020B0600070205080204" pitchFamily="34" charset="-128"/>
              </a:rPr>
              <a:t> A cowboy rode into town on Friday. He stayed for three nights and rode out on Friday. How is this possible?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276DF59-C733-369E-606C-5B7933FDB311}"/>
              </a:ext>
            </a:extLst>
          </p:cNvPr>
          <p:cNvSpPr txBox="1">
            <a:spLocks/>
          </p:cNvSpPr>
          <p:nvPr/>
        </p:nvSpPr>
        <p:spPr bwMode="auto">
          <a:xfrm>
            <a:off x="2171700" y="5303838"/>
            <a:ext cx="4914900" cy="11096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sz="2250" dirty="0">
                <a:solidFill>
                  <a:srgbClr val="000000"/>
                </a:solidFill>
                <a:latin typeface="Charter" panose="02040503050506020203" pitchFamily="18" charset="0"/>
              </a:rPr>
              <a:t>The cowboy rode in and out on a horse name is Friday.</a:t>
            </a:r>
            <a:endParaRPr lang="en-US" sz="2250" dirty="0"/>
          </a:p>
        </p:txBody>
      </p:sp>
      <p:pic>
        <p:nvPicPr>
          <p:cNvPr id="4" name="Picture 3" descr="A white horse running on grass&#10;&#10;Description automatically generated with medium confidence">
            <a:extLst>
              <a:ext uri="{FF2B5EF4-FFF2-40B4-BE49-F238E27FC236}">
                <a16:creationId xmlns:a16="http://schemas.microsoft.com/office/drawing/2014/main" id="{0AAF4B79-2AA7-30CC-EE02-6BD41564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173413"/>
            <a:ext cx="3114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38B329B-571C-1546-EEE5-1DFC7214D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001000" cy="655638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The Analog Spaced Repetition System </a:t>
            </a:r>
            <a:r>
              <a:rPr lang="en-US" altLang="en-US" sz="2400">
                <a:ea typeface="ＭＳ Ｐゴシック" panose="020B0600070205080204" pitchFamily="34" charset="-128"/>
              </a:rPr>
              <a:t>(I)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0B9A60-2924-15A5-7756-BF371E1F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5"/>
            <a:ext cx="8001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07ACE0A-1F7B-D1EB-28BB-6D40640D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86FCA-9A0C-FC0E-B72B-CE2E875AF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7150"/>
            <a:ext cx="5410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333333"/>
                </a:solidFill>
                <a:latin typeface="Georgia" panose="02040502050405020303" pitchFamily="18" charset="0"/>
              </a:rPr>
              <a:t>Every card starts out in Box 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333333"/>
                </a:solidFill>
                <a:latin typeface="Georgia" panose="02040502050405020303" pitchFamily="18" charset="0"/>
              </a:rPr>
              <a:t>When you get a card right, it moves to the next box.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333333"/>
                </a:solidFill>
                <a:latin typeface="Georgia" panose="02040502050405020303" pitchFamily="18" charset="0"/>
              </a:rPr>
              <a:t>If you get a card </a:t>
            </a:r>
            <a:r>
              <a:rPr lang="en-US" altLang="en-US" sz="2000" i="1">
                <a:solidFill>
                  <a:srgbClr val="333333"/>
                </a:solidFill>
                <a:latin typeface="Georgia" panose="02040502050405020303" pitchFamily="18" charset="0"/>
              </a:rPr>
              <a:t>wrong, </a:t>
            </a:r>
            <a:r>
              <a:rPr lang="en-US" altLang="en-US" sz="2000">
                <a:solidFill>
                  <a:srgbClr val="333333"/>
                </a:solidFill>
                <a:latin typeface="Georgia" panose="02040502050405020303" pitchFamily="18" charset="0"/>
              </a:rPr>
              <a:t>it goes back to Box 1 – </a:t>
            </a:r>
            <a:r>
              <a:rPr lang="en-US" altLang="en-US" sz="2000" b="1">
                <a:solidFill>
                  <a:srgbClr val="333333"/>
                </a:solidFill>
                <a:latin typeface="Georgia" panose="02040502050405020303" pitchFamily="18" charset="0"/>
              </a:rPr>
              <a:t>no matter where it was. 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8A7F1490-2EDB-6BD3-BB75-FB9AF049C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15875"/>
            <a:ext cx="619125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>
                <a:ea typeface="ＭＳ Ｐゴシック" panose="020B0600070205080204" pitchFamily="34" charset="-128"/>
              </a:rPr>
              <a:t>Riddles from Annie Moos</a:t>
            </a:r>
          </a:p>
        </p:txBody>
      </p:sp>
      <p:sp>
        <p:nvSpPr>
          <p:cNvPr id="65538" name="Content Placeholder 1">
            <a:extLst>
              <a:ext uri="{FF2B5EF4-FFF2-40B4-BE49-F238E27FC236}">
                <a16:creationId xmlns:a16="http://schemas.microsoft.com/office/drawing/2014/main" id="{140A278E-02D2-D006-2300-1783051A3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9144000" cy="11112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>
                <a:solidFill>
                  <a:srgbClr val="0C0B06"/>
                </a:solidFill>
                <a:latin typeface="basic"/>
                <a:ea typeface="ＭＳ Ｐゴシック" panose="020B0600070205080204" pitchFamily="34" charset="-128"/>
              </a:rPr>
              <a:t>What starts with a T, ends with a T and is full of T?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3E975E1-4562-39E9-C10D-7ABFD2F51E90}"/>
              </a:ext>
            </a:extLst>
          </p:cNvPr>
          <p:cNvSpPr txBox="1">
            <a:spLocks/>
          </p:cNvSpPr>
          <p:nvPr/>
        </p:nvSpPr>
        <p:spPr bwMode="auto">
          <a:xfrm>
            <a:off x="3143250" y="5799138"/>
            <a:ext cx="3114675" cy="11096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sz="4000" dirty="0"/>
              <a:t>A Teapot</a:t>
            </a:r>
          </a:p>
        </p:txBody>
      </p:sp>
      <p:pic>
        <p:nvPicPr>
          <p:cNvPr id="6" name="Picture 5" descr="A glass tea kettle&#10;&#10;Description automatically generated with low confidence">
            <a:extLst>
              <a:ext uri="{FF2B5EF4-FFF2-40B4-BE49-F238E27FC236}">
                <a16:creationId xmlns:a16="http://schemas.microsoft.com/office/drawing/2014/main" id="{33003F34-DD95-1904-6D9D-2923B1D72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429000"/>
            <a:ext cx="2200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79F7A-C650-5A82-E191-0507CA8BC2BF}"/>
              </a:ext>
            </a:extLst>
          </p:cNvPr>
          <p:cNvSpPr txBox="1"/>
          <p:nvPr/>
        </p:nvSpPr>
        <p:spPr>
          <a:xfrm>
            <a:off x="6475751" y="65956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9AA9F3F2-A910-401C-60BC-29FCA798D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25400"/>
            <a:ext cx="619125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>
                <a:ea typeface="ＭＳ Ｐゴシック" panose="020B0600070205080204" pitchFamily="34" charset="-128"/>
              </a:rPr>
              <a:t>Riddles from Annie Moos</a:t>
            </a:r>
          </a:p>
        </p:txBody>
      </p:sp>
      <p:sp>
        <p:nvSpPr>
          <p:cNvPr id="66562" name="Content Placeholder 1">
            <a:extLst>
              <a:ext uri="{FF2B5EF4-FFF2-40B4-BE49-F238E27FC236}">
                <a16:creationId xmlns:a16="http://schemas.microsoft.com/office/drawing/2014/main" id="{34AB1971-34AC-681B-57DF-E57B6FA9E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9144000" cy="11112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>
                <a:solidFill>
                  <a:srgbClr val="0C0B06"/>
                </a:solidFill>
                <a:latin typeface="basic"/>
                <a:ea typeface="ＭＳ Ｐゴシック" panose="020B0600070205080204" pitchFamily="34" charset="-128"/>
              </a:rPr>
              <a:t>Which word in the dictionary is spelled incorrectly?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57440E1-116C-A097-147D-BF96262A2700}"/>
              </a:ext>
            </a:extLst>
          </p:cNvPr>
          <p:cNvSpPr txBox="1">
            <a:spLocks/>
          </p:cNvSpPr>
          <p:nvPr/>
        </p:nvSpPr>
        <p:spPr bwMode="auto">
          <a:xfrm>
            <a:off x="3043238" y="3678238"/>
            <a:ext cx="3114675" cy="1111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sz="5000" dirty="0"/>
              <a:t>Incorrectly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6C88AB83-0382-4CA0-0589-02D8EF928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191250" cy="85725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700">
                <a:ea typeface="ＭＳ Ｐゴシック" panose="020B0600070205080204" pitchFamily="34" charset="-128"/>
              </a:rPr>
              <a:t>Riddles from Annie Moos</a:t>
            </a:r>
          </a:p>
        </p:txBody>
      </p:sp>
      <p:sp>
        <p:nvSpPr>
          <p:cNvPr id="67586" name="Content Placeholder 1">
            <a:extLst>
              <a:ext uri="{FF2B5EF4-FFF2-40B4-BE49-F238E27FC236}">
                <a16:creationId xmlns:a16="http://schemas.microsoft.com/office/drawing/2014/main" id="{A86F36C1-74BC-259A-ED4D-C634F90954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0150" y="2057400"/>
            <a:ext cx="6800850" cy="11112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I am an odd number. Take away a letter and I become even. What number am I?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48DE51B-8892-FA91-71A1-7C7FE1BF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22685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4000" dirty="0"/>
              <a:t>Seven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A1348-3344-F3F9-E538-68D79B58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886200"/>
            <a:ext cx="22479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3EA5A004-17BB-5032-EDA9-66D823128D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altLang="en-US" sz="4200"/>
              <a:t>The Science of “Forgetting”</a:t>
            </a:r>
            <a:endParaRPr kumimoji="0" lang="en-US" altLang="en-US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4382CD6-A841-2711-4DDE-6F01F8AC8E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EDU 330: Educational Psychology</a:t>
            </a:r>
          </a:p>
          <a:p>
            <a:pPr eaLnBrk="1" hangingPunct="1"/>
            <a:r>
              <a:rPr kumimoji="0" lang="en-US" altLang="en-US"/>
              <a:t>Daniel Moos, PhD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8E93EC23-CF36-EFD2-DCAB-95D439E1C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8001000" cy="655637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ea typeface="ＭＳ Ｐゴシック" panose="020B0600070205080204" pitchFamily="34" charset="-128"/>
              </a:rPr>
              <a:t>The original “Forgetting Curve”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5257C-C59A-48EA-30C7-52F83775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6625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What does this graph suggest about retention &amp; recall over time?</a:t>
            </a:r>
          </a:p>
        </p:txBody>
      </p:sp>
      <p:pic>
        <p:nvPicPr>
          <p:cNvPr id="41987" name="Picture 2" descr="A graph with a green line&#10;&#10;Description automatically generated">
            <a:extLst>
              <a:ext uri="{FF2B5EF4-FFF2-40B4-BE49-F238E27FC236}">
                <a16:creationId xmlns:a16="http://schemas.microsoft.com/office/drawing/2014/main" id="{99E2BA8B-4488-7B8D-7A60-F98248CC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3E79D41C-5BBD-C538-BD4D-C16D14EB5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001000" cy="655638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anose="020B0600070205080204" pitchFamily="34" charset="-128"/>
              </a:rPr>
              <a:t>The Updated Theory of Forgetting </a:t>
            </a:r>
            <a:r>
              <a:rPr lang="en-US" altLang="en-US" sz="2400">
                <a:ea typeface="ＭＳ Ｐゴシック" panose="020B0600070205080204" pitchFamily="34" charset="-128"/>
              </a:rPr>
              <a:t>(I)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3DC97-0AEC-610D-4B2E-917F20B9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50975"/>
            <a:ext cx="89154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u="sng" dirty="0"/>
              <a:t>Storage Strength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Memory/information is stored in long term memory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Does </a:t>
            </a:r>
            <a:r>
              <a:rPr lang="en-US" altLang="en-US" u="sng" dirty="0"/>
              <a:t>not</a:t>
            </a:r>
            <a:r>
              <a:rPr lang="en-US" altLang="en-US" dirty="0"/>
              <a:t> fade over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E27C8-CCD9-DBA5-8DAB-17B2AFB1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3375"/>
            <a:ext cx="891540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u="sng" dirty="0"/>
              <a:t>Retrieval Strength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ability to access memory/information from Long Term Memory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Retrieval strength can be </a:t>
            </a:r>
            <a:r>
              <a:rPr lang="en-US" altLang="en-US" u="sng" dirty="0"/>
              <a:t>improved</a:t>
            </a:r>
            <a:r>
              <a:rPr lang="en-US" altLang="en-US" dirty="0"/>
              <a:t> through regular maintenance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Retrieval strength </a:t>
            </a:r>
            <a:r>
              <a:rPr lang="en-US" altLang="en-US" u="sng" dirty="0"/>
              <a:t>can</a:t>
            </a:r>
            <a:r>
              <a:rPr lang="en-US" altLang="en-US" dirty="0"/>
              <a:t> fade – it needs regular maintenance.</a:t>
            </a:r>
            <a:r>
              <a:rPr lang="en-US" alt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03002-56B7-D140-EC7C-3AF07E15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902970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u="sng" dirty="0"/>
              <a:t>Forgetting</a:t>
            </a:r>
            <a:r>
              <a:rPr lang="en-US" altLang="en-US" b="1" dirty="0"/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Accessibility problem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memory/information exists in storage, but retrieval strength too low to retrieve.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19E342DB-4717-B901-6920-35EC9D13B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001000" cy="655638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anose="020B0600070205080204" pitchFamily="34" charset="-128"/>
              </a:rPr>
              <a:t>The Updated Theory of Forgetting </a:t>
            </a:r>
            <a:r>
              <a:rPr lang="en-US" altLang="en-US" sz="2400">
                <a:ea typeface="ＭＳ Ｐゴシック" panose="020B0600070205080204" pitchFamily="34" charset="-128"/>
              </a:rPr>
              <a:t>(II)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D1688-6E2B-EC83-C4C6-4430A542D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891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Desirable Difficulty: </a:t>
            </a:r>
            <a:r>
              <a:rPr lang="en-US" altLang="en-US"/>
              <a:t>“Some ‘breakdown’ must occur for us to strengthen learning when we revisit the material. Without a little forgetting, you get no benefit from further study. It is what allows learning to build, like an exercised muscle.” (Carey)</a:t>
            </a:r>
          </a:p>
          <a:p>
            <a:br>
              <a:rPr lang="en-US" altLang="en-US"/>
            </a:br>
            <a:endParaRPr lang="en-US" alt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3B0A1-E49B-BB9C-9258-8F1F4B6EC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5724525"/>
            <a:ext cx="8915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Spaced Repetition Approach to Studying: </a:t>
            </a:r>
            <a:r>
              <a:rPr lang="en-US" altLang="en-US"/>
              <a:t>Optimizing time between study sessions to maximize retrieval strength and thus performance</a:t>
            </a:r>
          </a:p>
          <a:p>
            <a:br>
              <a:rPr lang="en-US" altLang="en-US"/>
            </a:br>
            <a:endParaRPr lang="en-US" altLang="en-US" b="1"/>
          </a:p>
        </p:txBody>
      </p:sp>
      <p:pic>
        <p:nvPicPr>
          <p:cNvPr id="3" name="Picture 2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A63917BF-575A-35D5-D9B7-1B1AD0C5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351213"/>
            <a:ext cx="3092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E7A81-D468-B9D1-030F-C9D7D6A1A521}"/>
              </a:ext>
            </a:extLst>
          </p:cNvPr>
          <p:cNvSpPr txBox="1"/>
          <p:nvPr/>
        </p:nvSpPr>
        <p:spPr>
          <a:xfrm>
            <a:off x="12700" y="3294063"/>
            <a:ext cx="3733800" cy="2430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Building a muscle…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1600" dirty="0"/>
              <a:t>You lift a weight that challenges the muscle, which causes micro-tears and breakdown in the muscle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1600" dirty="0"/>
              <a:t>Given the </a:t>
            </a:r>
            <a:r>
              <a:rPr lang="en-US" sz="1600" b="1" u="sng" dirty="0"/>
              <a:t>correct</a:t>
            </a:r>
            <a:r>
              <a:rPr lang="en-US" sz="1600" dirty="0"/>
              <a:t> recovery time, the muscle will repair itself in response to the stress (bigger &amp; stronger)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22A5E5-B282-3B27-B288-4627F9F45F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72000" y="4951413"/>
            <a:ext cx="336550" cy="230187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7EA760-07CC-7179-41BD-6116A9230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207000"/>
            <a:ext cx="4278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Not enough recovery – no growth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78C09-C041-5382-4A34-E08C1B19FCB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01000" y="4972050"/>
            <a:ext cx="381000" cy="25082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549337-E384-CDCF-1360-E806C04D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67313"/>
            <a:ext cx="427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Too much recovery– no growth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85CD55-A64A-5218-B3D2-526A3D5BA0C4}"/>
              </a:ext>
            </a:extLst>
          </p:cNvPr>
          <p:cNvCxnSpPr>
            <a:cxnSpLocks/>
          </p:cNvCxnSpPr>
          <p:nvPr/>
        </p:nvCxnSpPr>
        <p:spPr bwMode="auto">
          <a:xfrm flipV="1">
            <a:off x="6451600" y="3581400"/>
            <a:ext cx="0" cy="14874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0CD8C9-D824-7400-194B-8DFA8E1A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5197475"/>
            <a:ext cx="427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Correct recovery– Optimal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0" grpId="1"/>
      <p:bldP spid="14" grpId="0"/>
      <p:bldP spid="14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E1479524-05B8-3ECE-702D-A3797D466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001000" cy="655638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anose="020B0600070205080204" pitchFamily="34" charset="-128"/>
              </a:rPr>
              <a:t>Spaced Repetition Approach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8130" name="Picture 2" descr="Table&#10;&#10;Description automatically generated">
            <a:extLst>
              <a:ext uri="{FF2B5EF4-FFF2-40B4-BE49-F238E27FC236}">
                <a16:creationId xmlns:a16="http://schemas.microsoft.com/office/drawing/2014/main" id="{DBD39BC1-1065-F712-9098-4C0677E0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3">
            <a:extLst>
              <a:ext uri="{FF2B5EF4-FFF2-40B4-BE49-F238E27FC236}">
                <a16:creationId xmlns:a16="http://schemas.microsoft.com/office/drawing/2014/main" id="{30DE18D3-1A7A-88D3-E9A8-D6192B23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43877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Note: </a:t>
            </a:r>
            <a:r>
              <a:rPr lang="en-US" altLang="en-US"/>
              <a:t>these times are approximate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5336</TotalTime>
  <Words>412</Words>
  <Application>Microsoft Macintosh PowerPoint</Application>
  <PresentationFormat>On-screen Show (4:3)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ＭＳ Ｐゴシック</vt:lpstr>
      <vt:lpstr>Wingdings</vt:lpstr>
      <vt:lpstr>Osaka</vt:lpstr>
      <vt:lpstr>Charter</vt:lpstr>
      <vt:lpstr>basic</vt:lpstr>
      <vt:lpstr>Georgia</vt:lpstr>
      <vt:lpstr>Roboto</vt:lpstr>
      <vt:lpstr>Network</vt:lpstr>
      <vt:lpstr>Portfolio</vt:lpstr>
      <vt:lpstr>Blank Presentation</vt:lpstr>
      <vt:lpstr>Riddles from Annie Moos</vt:lpstr>
      <vt:lpstr>Riddles from Annie Moos</vt:lpstr>
      <vt:lpstr>Riddles from Annie Moos</vt:lpstr>
      <vt:lpstr>Riddles from Annie Moos</vt:lpstr>
      <vt:lpstr>The Science of “Forgetting”</vt:lpstr>
      <vt:lpstr>The original “Forgetting Curve”</vt:lpstr>
      <vt:lpstr>The Updated Theory of Forgetting (I)</vt:lpstr>
      <vt:lpstr>The Updated Theory of Forgetting (II)</vt:lpstr>
      <vt:lpstr>Spaced Repetition Approach</vt:lpstr>
      <vt:lpstr>The Analog Spaced Repetition System (I)</vt:lpstr>
    </vt:vector>
  </TitlesOfParts>
  <Company>Gustavus Adolphus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Educational Psychology: Developing a Professional Knowledge Base</dc:title>
  <dc:creator>Gustavus Adolphus</dc:creator>
  <cp:lastModifiedBy>Daniel Moos</cp:lastModifiedBy>
  <cp:revision>652</cp:revision>
  <dcterms:created xsi:type="dcterms:W3CDTF">2011-01-04T15:27:09Z</dcterms:created>
  <dcterms:modified xsi:type="dcterms:W3CDTF">2025-09-22T17:22:03Z</dcterms:modified>
</cp:coreProperties>
</file>