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5"/>
  </p:notesMasterIdLst>
  <p:sldIdLst>
    <p:sldId id="318" r:id="rId2"/>
    <p:sldId id="256" r:id="rId3"/>
    <p:sldId id="304" r:id="rId4"/>
    <p:sldId id="324" r:id="rId5"/>
    <p:sldId id="309" r:id="rId6"/>
    <p:sldId id="326" r:id="rId7"/>
    <p:sldId id="327" r:id="rId8"/>
    <p:sldId id="319" r:id="rId9"/>
    <p:sldId id="325" r:id="rId10"/>
    <p:sldId id="320" r:id="rId11"/>
    <p:sldId id="321" r:id="rId12"/>
    <p:sldId id="322" r:id="rId13"/>
    <p:sldId id="32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/>
    <p:restoredTop sz="93188"/>
  </p:normalViewPr>
  <p:slideViewPr>
    <p:cSldViewPr snapToGrid="0" snapToObjects="1">
      <p:cViewPr varScale="1">
        <p:scale>
          <a:sx n="148" d="100"/>
          <a:sy n="148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BA0B-C903-9E48-A2AD-9E5905435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41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aide.ai/auth/signin?callbackUrl=https%3A%2F%2Fwww.eduaide.ai%2Fapp%2Fgenerator" TargetMode="External"/><Relationship Id="rId2" Type="http://schemas.openxmlformats.org/officeDocument/2006/relationships/hyperlink" Target="https://www.briskteaching.com/ai-tools-for-teachers?from=onboard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magicschool.ai/tools?_gl=1*duy9sj*_gcl_au*MTQwMDk5OTQ5LjE3NDY0NjM0NTc.*_ga*NDA2NDYxNTMzLjE3NDY0NjM0NTc.*_ga_L9QBJH1R4M*czE3NDY0NjM0NTYkbzEkZzEkdDE3NDY0NjQyNjckajAkbDAkaDA.*_ga_CXK67KRY5M*MTc0NjQ2MzQ1Ny4xLjEuMTc0NjQ2NDI2Ny4wLjAuMA.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colleague.ai/assistant" TargetMode="External"/><Relationship Id="rId2" Type="http://schemas.openxmlformats.org/officeDocument/2006/relationships/hyperlink" Target="https://app.diffit.me/activit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schoolai.com/?_gl=1*1ula3ow*_gcl_au*MTU4ODEyMTcwNS4xNzQ2NDY0NTA2&amp;fbp=fb.1.1746464508491.72330754837243065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503648A-85E5-1F4B-AB0B-7C9CC0B9B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40255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Just a few more EDU 241 classes….</a:t>
            </a:r>
          </a:p>
        </p:txBody>
      </p:sp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BC463B83-333C-FC48-B1A7-D91344CC9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1574" y="366730"/>
            <a:ext cx="6800850" cy="54025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What Blob represents how you are feeling?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drawing of a tree with people on it&#10;&#10;Description automatically generated">
            <a:extLst>
              <a:ext uri="{FF2B5EF4-FFF2-40B4-BE49-F238E27FC236}">
                <a16:creationId xmlns:a16="http://schemas.microsoft.com/office/drawing/2014/main" id="{9ED40566-E859-B223-9272-49A5951F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696" y="792272"/>
            <a:ext cx="3236608" cy="4443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CDE1D-A382-9DE1-4BF0-F2B67BC2F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6F3B-8329-84A6-08B4-E2AA746D71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43721-4534-FF3C-F033-3BBD0633C8C4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Let’s Explore AI!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76FD3-F550-E741-D11B-8414E14BF9CB}"/>
              </a:ext>
            </a:extLst>
          </p:cNvPr>
          <p:cNvSpPr txBox="1"/>
          <p:nvPr/>
        </p:nvSpPr>
        <p:spPr>
          <a:xfrm>
            <a:off x="756139" y="1210421"/>
            <a:ext cx="763172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Remember: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AI is a tool - the</a:t>
            </a:r>
            <a:r>
              <a:rPr lang="en-US" b="1" dirty="0"/>
              <a:t> quality </a:t>
            </a:r>
            <a:r>
              <a:rPr lang="en-US" dirty="0"/>
              <a:t>of the </a:t>
            </a:r>
            <a:r>
              <a:rPr lang="en-US" u="sng" dirty="0"/>
              <a:t>output</a:t>
            </a:r>
            <a:r>
              <a:rPr lang="en-US" dirty="0"/>
              <a:t> depends on the </a:t>
            </a:r>
            <a:r>
              <a:rPr lang="en-US" b="1" dirty="0"/>
              <a:t>quality</a:t>
            </a:r>
            <a:r>
              <a:rPr lang="en-US" dirty="0"/>
              <a:t> of their </a:t>
            </a:r>
            <a:r>
              <a:rPr lang="en-US" u="sng" dirty="0"/>
              <a:t>input</a:t>
            </a:r>
            <a:r>
              <a:rPr lang="en-US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Look for potential errors, inaccuracies or biases in AI’s responses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provided prompt to explore either ChatGPT or Gemini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Try different wording, add constraints and vary input (“be concise”, “use bullet points”, “provide more or less information on____”, </a:t>
            </a:r>
            <a:r>
              <a:rPr lang="en-US" dirty="0" err="1"/>
              <a:t>etc</a:t>
            </a:r>
            <a:r>
              <a:rPr lang="en-US" dirty="0"/>
              <a:t>) to see how results change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Feel free to work by yourself or in a small group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 debrief after each prompt: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How did the AI's response change when you rephrased your prompt or added more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What was the most impressive thing the AI did?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Did the AI get anything wrong or give you a response that felt "off"? If so, what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In what ways was the AI's response helpful for the task? In what ways was it not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F6E8A-9B8F-3E5A-00B8-B2A5101C4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A7404-D217-E473-089A-BAC429FE4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839C3-8FA8-3A78-3E65-C392D3A32486}"/>
              </a:ext>
            </a:extLst>
          </p:cNvPr>
          <p:cNvSpPr txBox="1"/>
          <p:nvPr/>
        </p:nvSpPr>
        <p:spPr>
          <a:xfrm>
            <a:off x="528602" y="847122"/>
            <a:ext cx="7859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/>
              <a:t>Let’s Explore AI: Prompt #1 (teacher support/saving time)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921915-853F-9242-BFC8-24AD4E0A768A}"/>
              </a:ext>
            </a:extLst>
          </p:cNvPr>
          <p:cNvSpPr txBox="1"/>
          <p:nvPr/>
        </p:nvSpPr>
        <p:spPr>
          <a:xfrm>
            <a:off x="756139" y="1210421"/>
            <a:ext cx="749378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You are a </a:t>
            </a:r>
            <a:r>
              <a:rPr lang="en-US" sz="2000" b="1" i="1" dirty="0"/>
              <a:t>4th-grade teacher</a:t>
            </a:r>
            <a:r>
              <a:rPr lang="en-US" sz="2000" i="1" dirty="0"/>
              <a:t>. </a:t>
            </a:r>
          </a:p>
          <a:p>
            <a:pPr algn="ctr"/>
            <a:r>
              <a:rPr lang="en-US" sz="2000" i="1" dirty="0"/>
              <a:t>Create a 45-minute lesson plan on the </a:t>
            </a:r>
            <a:r>
              <a:rPr lang="en-US" sz="2000" b="1" i="1" dirty="0"/>
              <a:t>water cycle </a:t>
            </a:r>
            <a:r>
              <a:rPr lang="en-US" sz="2000" i="1" dirty="0"/>
              <a:t>that includes a </a:t>
            </a:r>
            <a:r>
              <a:rPr lang="en-US" sz="2000" b="1" i="1" dirty="0"/>
              <a:t>hands-on activity </a:t>
            </a:r>
            <a:r>
              <a:rPr lang="en-US" sz="2000" i="1" dirty="0"/>
              <a:t>and an </a:t>
            </a:r>
            <a:r>
              <a:rPr lang="en-US" sz="2000" b="1" i="1" dirty="0"/>
              <a:t>assessment</a:t>
            </a:r>
            <a:r>
              <a:rPr lang="en-US" sz="2000" i="1" dirty="0"/>
              <a:t>.</a:t>
            </a:r>
            <a:endParaRPr lang="en-US" dirty="0"/>
          </a:p>
          <a:p>
            <a:endParaRPr lang="en-US" dirty="0"/>
          </a:p>
          <a:p>
            <a:pPr algn="ctr"/>
            <a:r>
              <a:rPr lang="en-US" u="sng" dirty="0"/>
              <a:t>Vary input to see how results change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did the AI's response change when you rephrased your prompt or added more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most impressive thing the AI did?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Did the AI get anything wrong or give you a response that felt "off"? If so, what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what ways was the AI's response helpful for the task? In what ways was it not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9E6D0-B80C-3F53-8087-4F4809EEE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3051C-C3BA-8A13-6DFB-ED107B3238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B439A-C261-C244-E3E9-07230866D1A0}"/>
              </a:ext>
            </a:extLst>
          </p:cNvPr>
          <p:cNvSpPr txBox="1"/>
          <p:nvPr/>
        </p:nvSpPr>
        <p:spPr>
          <a:xfrm>
            <a:off x="528602" y="847122"/>
            <a:ext cx="7859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/>
              <a:t>Let’s Explore AI: Prompt #2 (differentiate instruction)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E1069-9727-F955-8C8B-3B5CCAF9F10D}"/>
              </a:ext>
            </a:extLst>
          </p:cNvPr>
          <p:cNvSpPr txBox="1"/>
          <p:nvPr/>
        </p:nvSpPr>
        <p:spPr>
          <a:xfrm>
            <a:off x="711340" y="1278009"/>
            <a:ext cx="749378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Prompt AI to explain the process of </a:t>
            </a:r>
            <a:r>
              <a:rPr lang="en-US" sz="2000" b="1" dirty="0"/>
              <a:t>photosynthesis</a:t>
            </a:r>
            <a:r>
              <a:rPr lang="en-US" sz="2000" dirty="0"/>
              <a:t>. </a:t>
            </a:r>
          </a:p>
          <a:p>
            <a:pPr algn="ctr"/>
            <a:r>
              <a:rPr lang="en-US" sz="2000" b="1" dirty="0"/>
              <a:t>First</a:t>
            </a:r>
            <a:r>
              <a:rPr lang="en-US" sz="2000" dirty="0"/>
              <a:t>, ask for a </a:t>
            </a:r>
            <a:r>
              <a:rPr lang="en-US" sz="2000" b="1" dirty="0"/>
              <a:t>basic explanation </a:t>
            </a:r>
            <a:r>
              <a:rPr lang="en-US" sz="2000" dirty="0"/>
              <a:t>that a </a:t>
            </a:r>
            <a:r>
              <a:rPr lang="en-US" sz="2000" b="1" dirty="0"/>
              <a:t>student new to the topic</a:t>
            </a:r>
            <a:r>
              <a:rPr lang="en-US" sz="2000" dirty="0"/>
              <a:t> could understand. </a:t>
            </a:r>
          </a:p>
          <a:p>
            <a:pPr algn="ctr"/>
            <a:r>
              <a:rPr lang="en-US" sz="2000" b="1" dirty="0"/>
              <a:t>Then</a:t>
            </a:r>
            <a:r>
              <a:rPr lang="en-US" sz="2000" dirty="0"/>
              <a:t>, ask it to provide a </a:t>
            </a:r>
            <a:r>
              <a:rPr lang="en-US" sz="2000" b="1" dirty="0"/>
              <a:t>more detailed </a:t>
            </a:r>
            <a:r>
              <a:rPr lang="en-US" sz="2000" dirty="0"/>
              <a:t>and </a:t>
            </a:r>
            <a:r>
              <a:rPr lang="en-US" sz="2000" b="1" dirty="0"/>
              <a:t>complex explanation</a:t>
            </a:r>
            <a:r>
              <a:rPr lang="en-US" sz="2000" dirty="0"/>
              <a:t> that would </a:t>
            </a:r>
            <a:r>
              <a:rPr lang="en-US" sz="2000" b="1" dirty="0"/>
              <a:t>challenge a student </a:t>
            </a:r>
            <a:r>
              <a:rPr lang="en-US" sz="2000" dirty="0"/>
              <a:t>who has already </a:t>
            </a:r>
            <a:r>
              <a:rPr lang="en-US" sz="2000" b="1" dirty="0"/>
              <a:t>mastered the basics.</a:t>
            </a:r>
            <a:endParaRPr lang="en-US" sz="2000" u="sng" dirty="0"/>
          </a:p>
          <a:p>
            <a:pPr algn="ctr"/>
            <a:r>
              <a:rPr lang="en-US" u="sng" dirty="0"/>
              <a:t>Vary input to see how results change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did the AI's response change when you rephrased your prompt or added more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most impressive thing the AI did?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Did the AI get anything wrong or give you a response that felt "off"? If so, what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what ways was the AI's response helpful for the task? In what ways was it not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2E836-21EE-B15F-46F0-7B02B4B7B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CDCC8-81BD-891D-7174-A20BFB3C1B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70812-9866-D987-9C0A-04AB309A9684}"/>
              </a:ext>
            </a:extLst>
          </p:cNvPr>
          <p:cNvSpPr txBox="1"/>
          <p:nvPr/>
        </p:nvSpPr>
        <p:spPr>
          <a:xfrm>
            <a:off x="528602" y="847122"/>
            <a:ext cx="7859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/>
              <a:t>Let’s </a:t>
            </a:r>
            <a:r>
              <a:rPr lang="en-US" sz="2100" b="1" i="1"/>
              <a:t>Explore AI: </a:t>
            </a:r>
            <a:r>
              <a:rPr lang="en-US" sz="2100" b="1" i="1" dirty="0"/>
              <a:t>Prompt #3 (AI Creativity)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72CBD-51F8-FFE9-A203-1B9537CB2F19}"/>
              </a:ext>
            </a:extLst>
          </p:cNvPr>
          <p:cNvSpPr txBox="1"/>
          <p:nvPr/>
        </p:nvSpPr>
        <p:spPr>
          <a:xfrm>
            <a:off x="756139" y="1068181"/>
            <a:ext cx="7493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/>
          </a:p>
          <a:p>
            <a:pPr algn="ctr"/>
            <a:r>
              <a:rPr lang="en-US" sz="2000" dirty="0"/>
              <a:t>Draft a </a:t>
            </a:r>
            <a:r>
              <a:rPr lang="en-US" sz="2000" b="1" dirty="0"/>
              <a:t>short story </a:t>
            </a:r>
            <a:r>
              <a:rPr lang="en-US" sz="2000" dirty="0"/>
              <a:t>about a </a:t>
            </a:r>
            <a:r>
              <a:rPr lang="en-US" sz="2000" b="1" dirty="0"/>
              <a:t>talking platypus</a:t>
            </a:r>
            <a:r>
              <a:rPr lang="en-US" sz="2000" dirty="0"/>
              <a:t>. The story should have </a:t>
            </a:r>
            <a:r>
              <a:rPr lang="en-US" sz="2000" b="1" dirty="0"/>
              <a:t>three </a:t>
            </a:r>
            <a:r>
              <a:rPr lang="en-US" sz="2000" b="1"/>
              <a:t>plot twists</a:t>
            </a:r>
            <a:r>
              <a:rPr lang="en-US" sz="2000"/>
              <a:t>.</a:t>
            </a:r>
            <a:endParaRPr lang="en-US" sz="2000" dirty="0"/>
          </a:p>
          <a:p>
            <a:pPr algn="ctr"/>
            <a:endParaRPr lang="en-US" sz="2000" u="sng" dirty="0"/>
          </a:p>
          <a:p>
            <a:pPr algn="ctr"/>
            <a:r>
              <a:rPr lang="en-US" u="sng" dirty="0"/>
              <a:t>Vary input to see how results change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did the AI's response change when you rephrased your prompt or added more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most impressive thing the AI did?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Did the AI get anything wrong or give you a response that felt "off"? If so, what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what ways was the AI's response helpful for the task? In what ways was it not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184074" y="1353974"/>
            <a:ext cx="5435925" cy="1629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000" b="1" dirty="0"/>
              <a:t>Artificial Intelligence &amp; Education</a:t>
            </a:r>
            <a:endParaRPr sz="2000" dirty="0"/>
          </a:p>
        </p:txBody>
      </p:sp>
      <p:sp>
        <p:nvSpPr>
          <p:cNvPr id="71" name="Google Shape;71;p11"/>
          <p:cNvSpPr txBox="1"/>
          <p:nvPr/>
        </p:nvSpPr>
        <p:spPr>
          <a:xfrm>
            <a:off x="2790425" y="2983831"/>
            <a:ext cx="36486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Sniglet"/>
                <a:ea typeface="Sniglet"/>
                <a:cs typeface="Sniglet"/>
                <a:sym typeface="Sniglet"/>
              </a:rPr>
              <a:t>EDU 241</a:t>
            </a:r>
            <a:endParaRPr sz="2400" dirty="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18B49-0D27-F644-B3F1-5BF4F8700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76D46-4222-9045-B89C-6A508FAC5969}"/>
              </a:ext>
            </a:extLst>
          </p:cNvPr>
          <p:cNvSpPr txBox="1"/>
          <p:nvPr/>
        </p:nvSpPr>
        <p:spPr>
          <a:xfrm>
            <a:off x="927902" y="847122"/>
            <a:ext cx="676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Opening Question: Turn &amp;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D4979-5A91-D84F-A974-35197DDEDFE7}"/>
              </a:ext>
            </a:extLst>
          </p:cNvPr>
          <p:cNvSpPr txBox="1"/>
          <p:nvPr/>
        </p:nvSpPr>
        <p:spPr>
          <a:xfrm>
            <a:off x="823730" y="1763451"/>
            <a:ext cx="676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B0215-869E-3A46-908F-75088B47717B}"/>
              </a:ext>
            </a:extLst>
          </p:cNvPr>
          <p:cNvSpPr txBox="1"/>
          <p:nvPr/>
        </p:nvSpPr>
        <p:spPr>
          <a:xfrm>
            <a:off x="627797" y="1780227"/>
            <a:ext cx="769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What is the first thing that comes to mind when you hear “</a:t>
            </a:r>
            <a:r>
              <a:rPr lang="en-US" sz="3000" b="1" dirty="0"/>
              <a:t>artificial intelligence</a:t>
            </a:r>
            <a:r>
              <a:rPr lang="en-US" sz="3000" dirty="0"/>
              <a:t>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0886C-66DB-5E42-BBDE-DF1004AC0DF2}"/>
              </a:ext>
            </a:extLst>
          </p:cNvPr>
          <p:cNvSpPr txBox="1"/>
          <p:nvPr/>
        </p:nvSpPr>
        <p:spPr>
          <a:xfrm>
            <a:off x="823730" y="3226777"/>
            <a:ext cx="676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805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2DD6E-7011-E901-74A7-23D4E0ED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6F74C-1EE0-CD7D-91A6-9E009DA768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D84E5-AC4F-D07C-3059-5DDD090E21F8}"/>
              </a:ext>
            </a:extLst>
          </p:cNvPr>
          <p:cNvSpPr txBox="1"/>
          <p:nvPr/>
        </p:nvSpPr>
        <p:spPr>
          <a:xfrm>
            <a:off x="927902" y="847122"/>
            <a:ext cx="676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What is Artificial Intelligence (AI)?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69C63-C526-FACF-34FD-D31A44787295}"/>
              </a:ext>
            </a:extLst>
          </p:cNvPr>
          <p:cNvSpPr txBox="1"/>
          <p:nvPr/>
        </p:nvSpPr>
        <p:spPr>
          <a:xfrm>
            <a:off x="711200" y="1156387"/>
            <a:ext cx="69821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Artificial Intelligence (AI):</a:t>
            </a:r>
            <a:r>
              <a:rPr lang="en-US" sz="1800" dirty="0"/>
              <a:t> </a:t>
            </a:r>
          </a:p>
          <a:p>
            <a:r>
              <a:rPr lang="en-US" sz="1600" dirty="0"/>
              <a:t>A field of computer science that </a:t>
            </a:r>
            <a:r>
              <a:rPr lang="en-US" sz="1600" b="1" dirty="0"/>
              <a:t>enables machines </a:t>
            </a:r>
            <a:r>
              <a:rPr lang="en-US" sz="1600" dirty="0"/>
              <a:t>to </a:t>
            </a:r>
            <a:r>
              <a:rPr lang="en-US" sz="1600" b="1" dirty="0"/>
              <a:t>perform tasks </a:t>
            </a:r>
            <a:r>
              <a:rPr lang="en-US" sz="1600" dirty="0"/>
              <a:t>typically requiring human intelligence, such as </a:t>
            </a:r>
            <a:r>
              <a:rPr lang="en-US" sz="1600" b="1" dirty="0"/>
              <a:t>learning</a:t>
            </a:r>
            <a:r>
              <a:rPr lang="en-US" sz="1600" dirty="0"/>
              <a:t> and </a:t>
            </a:r>
            <a:r>
              <a:rPr lang="en-US" sz="1600" b="1" dirty="0"/>
              <a:t>problem-solving</a:t>
            </a:r>
            <a:r>
              <a:rPr lang="en-US" sz="1600" dirty="0"/>
              <a:t>.</a:t>
            </a:r>
          </a:p>
          <a:p>
            <a:endParaRPr lang="en-US" sz="1800" dirty="0"/>
          </a:p>
          <a:p>
            <a:r>
              <a:rPr lang="en-US" sz="1800" b="1" dirty="0"/>
              <a:t>Generative AI:</a:t>
            </a:r>
            <a:r>
              <a:rPr lang="en-US" sz="1800" dirty="0"/>
              <a:t> </a:t>
            </a:r>
          </a:p>
          <a:p>
            <a:r>
              <a:rPr lang="en-US" sz="1600" dirty="0"/>
              <a:t>A specific type of AI that </a:t>
            </a:r>
            <a:r>
              <a:rPr lang="en-US" sz="1600" b="1" dirty="0"/>
              <a:t>can create new</a:t>
            </a:r>
            <a:r>
              <a:rPr lang="en-US" sz="1600" dirty="0"/>
              <a:t>, </a:t>
            </a:r>
            <a:r>
              <a:rPr lang="en-US" sz="1600" b="1" dirty="0"/>
              <a:t>original content</a:t>
            </a:r>
            <a:r>
              <a:rPr lang="en-US" sz="1600" dirty="0"/>
              <a:t>, like text, images, or code. It </a:t>
            </a:r>
            <a:r>
              <a:rPr lang="en-US" sz="1600" b="1" dirty="0"/>
              <a:t>learns patterns</a:t>
            </a:r>
            <a:r>
              <a:rPr lang="en-US" sz="1600" dirty="0"/>
              <a:t> from </a:t>
            </a:r>
            <a:r>
              <a:rPr lang="en-US" sz="1600" b="1" dirty="0"/>
              <a:t>vast amounts of data </a:t>
            </a:r>
            <a:r>
              <a:rPr lang="en-US" sz="1600" dirty="0"/>
              <a:t>to generate something </a:t>
            </a:r>
            <a:r>
              <a:rPr lang="en-US" sz="1600" b="1" dirty="0"/>
              <a:t>new</a:t>
            </a:r>
            <a:r>
              <a:rPr lang="en-US" sz="1600" dirty="0"/>
              <a:t>.</a:t>
            </a:r>
          </a:p>
          <a:p>
            <a:endParaRPr lang="en-US" sz="1800" dirty="0"/>
          </a:p>
          <a:p>
            <a:r>
              <a:rPr lang="en-US" sz="1800" b="1" dirty="0"/>
              <a:t>Analogy:</a:t>
            </a:r>
            <a:r>
              <a:rPr lang="en-US" sz="1800" dirty="0"/>
              <a:t> </a:t>
            </a:r>
          </a:p>
          <a:p>
            <a:r>
              <a:rPr lang="en-US" sz="1600" dirty="0"/>
              <a:t>Think of it like "</a:t>
            </a:r>
            <a:r>
              <a:rPr lang="en-US" sz="1600" b="1" dirty="0"/>
              <a:t>predictive text on a massive scale</a:t>
            </a:r>
            <a:r>
              <a:rPr lang="en-US" sz="1600" dirty="0"/>
              <a:t>" that learns from its training to create something new. (“H-e-l-l” and phone will suggest Hello)</a:t>
            </a:r>
          </a:p>
        </p:txBody>
      </p:sp>
    </p:spTree>
    <p:extLst>
      <p:ext uri="{BB962C8B-B14F-4D97-AF65-F5344CB8AC3E}">
        <p14:creationId xmlns:p14="http://schemas.microsoft.com/office/powerpoint/2010/main" val="3794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18B49-0D27-F644-B3F1-5BF4F8700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76D46-4222-9045-B89C-6A508FAC5969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being used in Education (teachers)?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F164B-5363-140C-8E81-39213B81F129}"/>
              </a:ext>
            </a:extLst>
          </p:cNvPr>
          <p:cNvSpPr txBox="1"/>
          <p:nvPr/>
        </p:nvSpPr>
        <p:spPr>
          <a:xfrm>
            <a:off x="726832" y="1453663"/>
            <a:ext cx="76317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Teacher’s Assistant (lesson planning &amp; differentiation):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Quickly </a:t>
            </a:r>
            <a:r>
              <a:rPr lang="en-US" sz="1600" b="1" dirty="0"/>
              <a:t>generate lesson plans, differentiate content </a:t>
            </a:r>
            <a:r>
              <a:rPr lang="en-US" sz="1600" dirty="0"/>
              <a:t>for various learning levels, and </a:t>
            </a:r>
            <a:r>
              <a:rPr lang="en-US" sz="1600" b="1" dirty="0"/>
              <a:t>create assessments </a:t>
            </a:r>
            <a:r>
              <a:rPr lang="en-US" sz="1600" dirty="0"/>
              <a:t>based on specific learning objectives.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Saves time and introduces alternative perspectives.</a:t>
            </a:r>
          </a:p>
          <a:p>
            <a:endParaRPr lang="en-US" sz="1600" dirty="0"/>
          </a:p>
          <a:p>
            <a:r>
              <a:rPr lang="en-US" sz="1800" b="1" dirty="0"/>
              <a:t>Administrative Tasks: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Assist with administrative task such as </a:t>
            </a:r>
            <a:r>
              <a:rPr lang="en-US" sz="1600" b="1" dirty="0"/>
              <a:t>drafting parent emails </a:t>
            </a:r>
            <a:r>
              <a:rPr lang="en-US" sz="1600" dirty="0"/>
              <a:t>and </a:t>
            </a:r>
            <a:r>
              <a:rPr lang="en-US" sz="1600" b="1" dirty="0"/>
              <a:t>creating rubrics.</a:t>
            </a:r>
          </a:p>
          <a:p>
            <a:endParaRPr lang="en-US" sz="1600" b="1" dirty="0"/>
          </a:p>
          <a:p>
            <a:r>
              <a:rPr lang="en-US" sz="1800" b="1" dirty="0"/>
              <a:t>Data Analysis: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Analyze student data </a:t>
            </a:r>
            <a:r>
              <a:rPr lang="en-US" sz="1600" dirty="0"/>
              <a:t>to identify learning trends and </a:t>
            </a:r>
            <a:r>
              <a:rPr lang="en-US" sz="1600" b="1" dirty="0"/>
              <a:t>inform instructional decisions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44644-A378-4656-3731-29687D1A4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03914-0B87-3538-E6D7-2BF2E1CDA5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69A95-A937-14BE-59D3-BB8E569C32B3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being used in Education (teachers)?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DBD46-1562-B64C-0096-38CAAAAE2D3E}"/>
              </a:ext>
            </a:extLst>
          </p:cNvPr>
          <p:cNvSpPr txBox="1"/>
          <p:nvPr/>
        </p:nvSpPr>
        <p:spPr>
          <a:xfrm>
            <a:off x="726832" y="1453663"/>
            <a:ext cx="76317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/>
          </a:p>
          <a:p>
            <a:r>
              <a:rPr lang="en-US" sz="1800" b="1" dirty="0"/>
              <a:t>Brisk (</a:t>
            </a:r>
            <a:r>
              <a:rPr lang="en-US" sz="1800" b="1" dirty="0">
                <a:hlinkClick r:id="rId2"/>
              </a:rPr>
              <a:t>link</a:t>
            </a:r>
            <a:r>
              <a:rPr lang="en-US" sz="1800" b="1" dirty="0"/>
              <a:t>) : </a:t>
            </a:r>
            <a:r>
              <a:rPr lang="en-US" sz="1800" dirty="0"/>
              <a:t>Create guided notes, rubrics, lab worksheet, syllabi, differentiation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Eduaide</a:t>
            </a:r>
            <a:r>
              <a:rPr lang="en-US" sz="1800" b="1" dirty="0"/>
              <a:t>: (</a:t>
            </a:r>
            <a:r>
              <a:rPr lang="en-US" sz="1800" b="1" dirty="0">
                <a:hlinkClick r:id="rId3"/>
              </a:rPr>
              <a:t>link</a:t>
            </a:r>
            <a:r>
              <a:rPr lang="en-US" sz="1800" b="1" dirty="0"/>
              <a:t>): </a:t>
            </a:r>
            <a:r>
              <a:rPr lang="en-US" sz="1800" dirty="0"/>
              <a:t>Lesson plans, learning activities, worksheets, games &amp; quizzes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MagicSchool</a:t>
            </a:r>
            <a:r>
              <a:rPr lang="en-US" sz="1800" b="1" dirty="0"/>
              <a:t> (</a:t>
            </a:r>
            <a:r>
              <a:rPr lang="en-US" sz="1800" b="1" dirty="0">
                <a:hlinkClick r:id="rId4"/>
              </a:rPr>
              <a:t>link</a:t>
            </a:r>
            <a:r>
              <a:rPr lang="en-US" sz="1800" b="1" dirty="0"/>
              <a:t>) : </a:t>
            </a:r>
            <a:r>
              <a:rPr lang="en-US" sz="1800" dirty="0"/>
              <a:t>Course planning, assignments, rubrics, games, </a:t>
            </a:r>
            <a:r>
              <a:rPr lang="en-US" sz="1800" dirty="0" err="1"/>
              <a:t>Youtube</a:t>
            </a:r>
            <a:r>
              <a:rPr lang="en-US" sz="1800" dirty="0"/>
              <a:t> summaries</a:t>
            </a:r>
          </a:p>
          <a:p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CD202-140F-9930-840A-FFA2385A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AF83D-DA76-10A2-5728-1F4F9BFE94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C3DE2-27CD-117D-7393-67C7B0C3B45F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being used in Education (teachers)?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90EF7-D599-0AE2-9078-B2376A790F1B}"/>
              </a:ext>
            </a:extLst>
          </p:cNvPr>
          <p:cNvSpPr txBox="1"/>
          <p:nvPr/>
        </p:nvSpPr>
        <p:spPr>
          <a:xfrm>
            <a:off x="726832" y="1453663"/>
            <a:ext cx="76317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Diffit</a:t>
            </a:r>
            <a:r>
              <a:rPr lang="en-US" sz="1800" b="1" dirty="0"/>
              <a:t> (</a:t>
            </a:r>
            <a:r>
              <a:rPr lang="en-US" sz="1800" b="1" dirty="0">
                <a:hlinkClick r:id="rId2"/>
              </a:rPr>
              <a:t>link</a:t>
            </a:r>
            <a:r>
              <a:rPr lang="en-US" sz="1800" b="1" dirty="0"/>
              <a:t>) : </a:t>
            </a:r>
            <a:r>
              <a:rPr lang="en-US" sz="1800" dirty="0"/>
              <a:t>Reading &amp; writing strategies, text analysis, concept maps, summaries, note-taking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ColleagueAI</a:t>
            </a:r>
            <a:r>
              <a:rPr lang="en-US" sz="1800" b="1" dirty="0"/>
              <a:t> (</a:t>
            </a:r>
            <a:r>
              <a:rPr lang="en-US" sz="1800" b="1" dirty="0">
                <a:hlinkClick r:id="rId3"/>
              </a:rPr>
              <a:t>link</a:t>
            </a:r>
            <a:r>
              <a:rPr lang="en-US" sz="1800" b="1" dirty="0"/>
              <a:t>) : </a:t>
            </a:r>
            <a:r>
              <a:rPr lang="en-US" sz="1800" dirty="0"/>
              <a:t>Generate slides, podcasts, images, leading discussions, syllabi, reference letters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SchoolAI</a:t>
            </a:r>
            <a:r>
              <a:rPr lang="en-US" sz="1800" b="1" dirty="0"/>
              <a:t> (</a:t>
            </a:r>
            <a:r>
              <a:rPr lang="en-US" sz="1800" b="1" dirty="0">
                <a:hlinkClick r:id="rId4"/>
              </a:rPr>
              <a:t>link</a:t>
            </a:r>
            <a:r>
              <a:rPr lang="en-US" sz="1800" b="1" dirty="0"/>
              <a:t>): </a:t>
            </a:r>
            <a:r>
              <a:rPr lang="en-US" sz="1800" dirty="0"/>
              <a:t>Rubrics, worksheets, course outlines, reference letters, text translators</a:t>
            </a:r>
          </a:p>
          <a:p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DE1D-2560-6F76-10B9-5F383A665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DA3E7-D1E9-416A-3DE2-023618B98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9758F-51FE-79D9-575C-4456F07A4683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being used in Education (students)?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55440-98FB-97FA-5DB5-FE7A8C611B1B}"/>
              </a:ext>
            </a:extLst>
          </p:cNvPr>
          <p:cNvSpPr txBox="1"/>
          <p:nvPr/>
        </p:nvSpPr>
        <p:spPr>
          <a:xfrm>
            <a:off x="726832" y="1453663"/>
            <a:ext cx="76317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Personalized Tutor: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24/7 guidance </a:t>
            </a:r>
            <a:r>
              <a:rPr lang="en-US" sz="1600" dirty="0"/>
              <a:t>on </a:t>
            </a:r>
            <a:r>
              <a:rPr lang="en-US" sz="1600" b="1" dirty="0"/>
              <a:t>complex problems </a:t>
            </a:r>
            <a:r>
              <a:rPr lang="en-US" sz="1600" dirty="0"/>
              <a:t>or </a:t>
            </a:r>
            <a:r>
              <a:rPr lang="en-US" sz="1600" b="1" dirty="0"/>
              <a:t>offering simplified explanations </a:t>
            </a:r>
            <a:r>
              <a:rPr lang="en-US" sz="1600" dirty="0"/>
              <a:t>of difficult concepts.</a:t>
            </a:r>
          </a:p>
          <a:p>
            <a:endParaRPr lang="en-US" sz="1600" dirty="0"/>
          </a:p>
          <a:p>
            <a:r>
              <a:rPr lang="en-US" sz="1800" b="1" dirty="0"/>
              <a:t>Writing &amp; Research Support: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Brainstorming</a:t>
            </a:r>
            <a:r>
              <a:rPr lang="en-US" sz="1600" dirty="0"/>
              <a:t>, </a:t>
            </a:r>
            <a:r>
              <a:rPr lang="en-US" sz="1600" b="1" dirty="0"/>
              <a:t>outlining </a:t>
            </a:r>
            <a:r>
              <a:rPr lang="en-US" sz="1600" dirty="0"/>
              <a:t>essays, </a:t>
            </a:r>
            <a:r>
              <a:rPr lang="en-US" sz="1600" b="1" dirty="0"/>
              <a:t>generating</a:t>
            </a:r>
            <a:r>
              <a:rPr lang="en-US" sz="1600" dirty="0"/>
              <a:t> writing prompts, or </a:t>
            </a:r>
            <a:r>
              <a:rPr lang="en-US" sz="1600" b="1" dirty="0"/>
              <a:t>summarizing</a:t>
            </a:r>
            <a:r>
              <a:rPr lang="en-US" sz="1600" dirty="0"/>
              <a:t> long texts to aid comprehension.</a:t>
            </a:r>
          </a:p>
          <a:p>
            <a:endParaRPr lang="en-US" sz="1600" b="1" dirty="0"/>
          </a:p>
          <a:p>
            <a:r>
              <a:rPr lang="en-US" sz="1800" b="1" dirty="0"/>
              <a:t>Language Learning Support: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</a:t>
            </a:r>
            <a:r>
              <a:rPr lang="en-US" sz="1600" b="1" dirty="0"/>
              <a:t>real-time feedback </a:t>
            </a:r>
            <a:r>
              <a:rPr lang="en-US" sz="1600" dirty="0"/>
              <a:t>on </a:t>
            </a:r>
            <a:r>
              <a:rPr lang="en-US" sz="1600" b="1" dirty="0"/>
              <a:t>pronunciation</a:t>
            </a:r>
            <a:r>
              <a:rPr lang="en-US" sz="1600" dirty="0"/>
              <a:t> and </a:t>
            </a:r>
            <a:r>
              <a:rPr lang="en-US" sz="1600" b="1" dirty="0"/>
              <a:t>grammar</a:t>
            </a:r>
            <a:r>
              <a:rPr lang="en-US" sz="16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2615A-4D2F-13A0-674E-4B1F77769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01D37-C0BF-F7C7-4275-8EF9184AD7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EDDF3-AC5D-21F3-3A11-6FD0ACAEAEAB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different than Search Engines?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70F9F-1323-81D8-B921-AA21E329B651}"/>
              </a:ext>
            </a:extLst>
          </p:cNvPr>
          <p:cNvSpPr txBox="1"/>
          <p:nvPr/>
        </p:nvSpPr>
        <p:spPr>
          <a:xfrm>
            <a:off x="726832" y="1453663"/>
            <a:ext cx="76317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/>
              <a:t>For Students</a:t>
            </a:r>
            <a:r>
              <a:rPr lang="en-US" sz="3400" b="1" dirty="0"/>
              <a:t>: </a:t>
            </a:r>
          </a:p>
          <a:p>
            <a:pPr algn="ctr"/>
            <a:r>
              <a:rPr lang="en-US" sz="3400" b="1" dirty="0"/>
              <a:t>Essay on Great Gatsby</a:t>
            </a:r>
          </a:p>
          <a:p>
            <a:pPr algn="ctr"/>
            <a:endParaRPr lang="en-US" sz="3400" b="1" dirty="0"/>
          </a:p>
          <a:p>
            <a:pPr algn="ctr"/>
            <a:r>
              <a:rPr lang="en-US" sz="3400" b="1" u="sng" dirty="0"/>
              <a:t>For Teachers</a:t>
            </a:r>
            <a:r>
              <a:rPr lang="en-US" sz="3400" b="1" dirty="0"/>
              <a:t>: </a:t>
            </a:r>
          </a:p>
          <a:p>
            <a:pPr algn="ctr"/>
            <a:r>
              <a:rPr lang="en-US" sz="3400" b="1" dirty="0"/>
              <a:t>Lesson Plans on nouns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836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960</Words>
  <Application>Microsoft Macintosh PowerPoint</Application>
  <PresentationFormat>On-screen Show (16:9)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Bangers</vt:lpstr>
      <vt:lpstr>ＭＳ Ｐゴシック</vt:lpstr>
      <vt:lpstr>Sniglet</vt:lpstr>
      <vt:lpstr>Arial</vt:lpstr>
      <vt:lpstr>Wingdings</vt:lpstr>
      <vt:lpstr>Jachimo template</vt:lpstr>
      <vt:lpstr>Just a few more EDU 241 classes….</vt:lpstr>
      <vt:lpstr>Artificial Intelligence &amp;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Presentations+</dc:title>
  <cp:lastModifiedBy>Daniel Moos</cp:lastModifiedBy>
  <cp:revision>93</cp:revision>
  <dcterms:modified xsi:type="dcterms:W3CDTF">2025-09-12T17:12:07Z</dcterms:modified>
</cp:coreProperties>
</file>