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69" r:id="rId2"/>
    <p:sldId id="256" r:id="rId3"/>
    <p:sldId id="272" r:id="rId4"/>
    <p:sldId id="259" r:id="rId5"/>
    <p:sldId id="273" r:id="rId6"/>
    <p:sldId id="260" r:id="rId7"/>
    <p:sldId id="277" r:id="rId8"/>
    <p:sldId id="278" r:id="rId9"/>
    <p:sldId id="275" r:id="rId10"/>
    <p:sldId id="264" r:id="rId11"/>
    <p:sldId id="268"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31"/>
    <p:restoredTop sz="93116"/>
  </p:normalViewPr>
  <p:slideViewPr>
    <p:cSldViewPr snapToGrid="0" snapToObjects="1">
      <p:cViewPr varScale="1">
        <p:scale>
          <a:sx n="114" d="100"/>
          <a:sy n="114" d="100"/>
        </p:scale>
        <p:origin x="176" y="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ad26f688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ad26f688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491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ad26f688d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ad26f688d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4c68d8be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a4c68d8be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B4BED6DC-F800-4ED9-F45B-2A1C4118A914}"/>
            </a:ext>
          </a:extLst>
        </p:cNvPr>
        <p:cNvGrpSpPr/>
        <p:nvPr/>
      </p:nvGrpSpPr>
      <p:grpSpPr>
        <a:xfrm>
          <a:off x="0" y="0"/>
          <a:ext cx="0" cy="0"/>
          <a:chOff x="0" y="0"/>
          <a:chExt cx="0" cy="0"/>
        </a:xfrm>
      </p:grpSpPr>
      <p:sp>
        <p:nvSpPr>
          <p:cNvPr id="74" name="Google Shape;74;g2ad26f688d_1_5:notes">
            <a:extLst>
              <a:ext uri="{FF2B5EF4-FFF2-40B4-BE49-F238E27FC236}">
                <a16:creationId xmlns:a16="http://schemas.microsoft.com/office/drawing/2014/main" id="{427D128F-9431-D032-E8AA-19E53A7D5C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ad26f688d_1_5:notes">
            <a:extLst>
              <a:ext uri="{FF2B5EF4-FFF2-40B4-BE49-F238E27FC236}">
                <a16:creationId xmlns:a16="http://schemas.microsoft.com/office/drawing/2014/main" id="{4748C3C3-7966-E850-E4A9-B6EA6CF031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220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ad26f688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ad26f688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0DE1D345-A6A8-ACB8-FC83-60BF4E419884}"/>
            </a:ext>
          </a:extLst>
        </p:cNvPr>
        <p:cNvGrpSpPr/>
        <p:nvPr/>
      </p:nvGrpSpPr>
      <p:grpSpPr>
        <a:xfrm>
          <a:off x="0" y="0"/>
          <a:ext cx="0" cy="0"/>
          <a:chOff x="0" y="0"/>
          <a:chExt cx="0" cy="0"/>
        </a:xfrm>
      </p:grpSpPr>
      <p:sp>
        <p:nvSpPr>
          <p:cNvPr id="74" name="Google Shape;74;g2ad26f688d_1_5:notes">
            <a:extLst>
              <a:ext uri="{FF2B5EF4-FFF2-40B4-BE49-F238E27FC236}">
                <a16:creationId xmlns:a16="http://schemas.microsoft.com/office/drawing/2014/main" id="{B37DE55B-FAE1-8F21-3D5A-949E9D140B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ad26f688d_1_5:notes">
            <a:extLst>
              <a:ext uri="{FF2B5EF4-FFF2-40B4-BE49-F238E27FC236}">
                <a16:creationId xmlns:a16="http://schemas.microsoft.com/office/drawing/2014/main" id="{917C6D28-313C-3B25-B25A-BC19332380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06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ad26f688d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ad26f688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9AE7E496-1B90-793B-3C83-2A6FB1F9F4AB}"/>
            </a:ext>
          </a:extLst>
        </p:cNvPr>
        <p:cNvGrpSpPr/>
        <p:nvPr/>
      </p:nvGrpSpPr>
      <p:grpSpPr>
        <a:xfrm>
          <a:off x="0" y="0"/>
          <a:ext cx="0" cy="0"/>
          <a:chOff x="0" y="0"/>
          <a:chExt cx="0" cy="0"/>
        </a:xfrm>
      </p:grpSpPr>
      <p:sp>
        <p:nvSpPr>
          <p:cNvPr id="80" name="Google Shape;80;g2ad26f688d_1_10:notes">
            <a:extLst>
              <a:ext uri="{FF2B5EF4-FFF2-40B4-BE49-F238E27FC236}">
                <a16:creationId xmlns:a16="http://schemas.microsoft.com/office/drawing/2014/main" id="{B0E77A73-06ED-3B97-E003-18DB028A02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ad26f688d_1_10:notes">
            <a:extLst>
              <a:ext uri="{FF2B5EF4-FFF2-40B4-BE49-F238E27FC236}">
                <a16:creationId xmlns:a16="http://schemas.microsoft.com/office/drawing/2014/main" id="{B76D2F85-F9E3-46A8-932B-8332BD6D88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9669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2847162A-4964-2BC6-5684-2268ADE8C467}"/>
            </a:ext>
          </a:extLst>
        </p:cNvPr>
        <p:cNvGrpSpPr/>
        <p:nvPr/>
      </p:nvGrpSpPr>
      <p:grpSpPr>
        <a:xfrm>
          <a:off x="0" y="0"/>
          <a:ext cx="0" cy="0"/>
          <a:chOff x="0" y="0"/>
          <a:chExt cx="0" cy="0"/>
        </a:xfrm>
      </p:grpSpPr>
      <p:sp>
        <p:nvSpPr>
          <p:cNvPr id="80" name="Google Shape;80;g2ad26f688d_1_10:notes">
            <a:extLst>
              <a:ext uri="{FF2B5EF4-FFF2-40B4-BE49-F238E27FC236}">
                <a16:creationId xmlns:a16="http://schemas.microsoft.com/office/drawing/2014/main" id="{6F7AA32B-C58D-B0B2-AE0A-64E0AF2FCC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ad26f688d_1_10:notes">
            <a:extLst>
              <a:ext uri="{FF2B5EF4-FFF2-40B4-BE49-F238E27FC236}">
                <a16:creationId xmlns:a16="http://schemas.microsoft.com/office/drawing/2014/main" id="{0A559F68-C273-3AD3-65DD-EE5E4A4354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629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4120DDC8-9DBD-FB8D-6C1E-5409F0A82881}"/>
            </a:ext>
          </a:extLst>
        </p:cNvPr>
        <p:cNvGrpSpPr/>
        <p:nvPr/>
      </p:nvGrpSpPr>
      <p:grpSpPr>
        <a:xfrm>
          <a:off x="0" y="0"/>
          <a:ext cx="0" cy="0"/>
          <a:chOff x="0" y="0"/>
          <a:chExt cx="0" cy="0"/>
        </a:xfrm>
      </p:grpSpPr>
      <p:sp>
        <p:nvSpPr>
          <p:cNvPr id="80" name="Google Shape;80;g2ad26f688d_1_10:notes">
            <a:extLst>
              <a:ext uri="{FF2B5EF4-FFF2-40B4-BE49-F238E27FC236}">
                <a16:creationId xmlns:a16="http://schemas.microsoft.com/office/drawing/2014/main" id="{8A4AC837-3289-AE12-CFF2-108B4D64E7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ad26f688d_1_10:notes">
            <a:extLst>
              <a:ext uri="{FF2B5EF4-FFF2-40B4-BE49-F238E27FC236}">
                <a16:creationId xmlns:a16="http://schemas.microsoft.com/office/drawing/2014/main" id="{35E30553-7320-F368-4A6B-86779A1D17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739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edutopia.org/blog/guidebook-social-media-in-classroom-vicki-davis" TargetMode="External"/><Relationship Id="rId3" Type="http://schemas.openxmlformats.org/officeDocument/2006/relationships/hyperlink" Target="https://www.edweek.org/education/opinion-how-to-use-instagram-in-the-classroom/2018/06#:~:text=Teachers%20can%20also%20use%20Instagram,for%20the%20help%20they%20need." TargetMode="External"/><Relationship Id="rId7" Type="http://schemas.openxmlformats.org/officeDocument/2006/relationships/hyperlink" Target="https://lifehacker.com/facebook-groups-are-underrated-heres-how-to-make-them-1660643691" TargetMode="External"/><Relationship Id="rId12" Type="http://schemas.openxmlformats.org/officeDocument/2006/relationships/hyperlink" Target="https://www.techlearning.com/how-to/how-can-tiktok-be-used-in-the-classro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learningindustry.com/facebook-at-schools-professional-teachers-use-facebook" TargetMode="External"/><Relationship Id="rId11" Type="http://schemas.openxmlformats.org/officeDocument/2006/relationships/hyperlink" Target="https://ditchthattextbook.com/15-ways-to-use-snapchat-in-classes-and-schools/" TargetMode="External"/><Relationship Id="rId5" Type="http://schemas.openxmlformats.org/officeDocument/2006/relationships/hyperlink" Target="http://readwrite.com/2013/09/25/best-instagram-accounts-for-science-geeks/" TargetMode="External"/><Relationship Id="rId10" Type="http://schemas.openxmlformats.org/officeDocument/2006/relationships/hyperlink" Target="https://www.youtube.com/watch?v=qDvoZIvTdPg" TargetMode="External"/><Relationship Id="rId4" Type="http://schemas.openxmlformats.org/officeDocument/2006/relationships/hyperlink" Target="http://mashable.com/2014/03/20/museums-instagram/#D49S4WEQdaqM" TargetMode="External"/><Relationship Id="rId9" Type="http://schemas.openxmlformats.org/officeDocument/2006/relationships/hyperlink" Target="https://www.theedadvocate.org/22-ways-use-social-media-classro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Before We Start Class…Emotional Check-In</a:t>
            </a:r>
            <a:endParaRPr dirty="0"/>
          </a:p>
        </p:txBody>
      </p:sp>
      <p:pic>
        <p:nvPicPr>
          <p:cNvPr id="3" name="Picture 2" descr="A collage of dogs&#10;&#10;AI-generated content may be incorrect.">
            <a:extLst>
              <a:ext uri="{FF2B5EF4-FFF2-40B4-BE49-F238E27FC236}">
                <a16:creationId xmlns:a16="http://schemas.microsoft.com/office/drawing/2014/main" id="{9F84A1D5-1D3E-A99D-FE43-186C1C2CB8A3}"/>
              </a:ext>
            </a:extLst>
          </p:cNvPr>
          <p:cNvPicPr>
            <a:picLocks noChangeAspect="1"/>
          </p:cNvPicPr>
          <p:nvPr/>
        </p:nvPicPr>
        <p:blipFill>
          <a:blip r:embed="rId3"/>
          <a:srcRect t="23436" r="43652" b="9071"/>
          <a:stretch/>
        </p:blipFill>
        <p:spPr>
          <a:xfrm>
            <a:off x="2717209" y="1829108"/>
            <a:ext cx="3486484" cy="3024094"/>
          </a:xfrm>
          <a:prstGeom prst="rect">
            <a:avLst/>
          </a:prstGeom>
        </p:spPr>
      </p:pic>
      <p:sp>
        <p:nvSpPr>
          <p:cNvPr id="7" name="Google Shape;77;p16">
            <a:extLst>
              <a:ext uri="{FF2B5EF4-FFF2-40B4-BE49-F238E27FC236}">
                <a16:creationId xmlns:a16="http://schemas.microsoft.com/office/drawing/2014/main" id="{8F31AF66-07FC-CD02-1516-F79E5C040725}"/>
              </a:ext>
            </a:extLst>
          </p:cNvPr>
          <p:cNvSpPr txBox="1">
            <a:spLocks/>
          </p:cNvSpPr>
          <p:nvPr/>
        </p:nvSpPr>
        <p:spPr>
          <a:xfrm>
            <a:off x="2717209" y="1256408"/>
            <a:ext cx="3673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9pPr>
          </a:lstStyle>
          <a:p>
            <a:r>
              <a:rPr lang="en-US" dirty="0"/>
              <a:t>What dog are you today?</a:t>
            </a:r>
          </a:p>
        </p:txBody>
      </p:sp>
    </p:spTree>
    <p:extLst>
      <p:ext uri="{BB962C8B-B14F-4D97-AF65-F5344CB8AC3E}">
        <p14:creationId xmlns:p14="http://schemas.microsoft.com/office/powerpoint/2010/main" val="244914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Resources</a:t>
            </a:r>
            <a:endParaRPr dirty="0"/>
          </a:p>
        </p:txBody>
      </p:sp>
      <p:sp>
        <p:nvSpPr>
          <p:cNvPr id="107" name="Google Shape;107;p21"/>
          <p:cNvSpPr txBox="1">
            <a:spLocks noGrp="1"/>
          </p:cNvSpPr>
          <p:nvPr>
            <p:ph type="body" idx="1"/>
          </p:nvPr>
        </p:nvSpPr>
        <p:spPr>
          <a:xfrm>
            <a:off x="311700" y="1234074"/>
            <a:ext cx="8520600" cy="3909425"/>
          </a:xfrm>
          <a:prstGeom prst="rect">
            <a:avLst/>
          </a:prstGeom>
        </p:spPr>
        <p:txBody>
          <a:bodyPr spcFirstLastPara="1" wrap="square" lIns="91425" tIns="91425" rIns="91425" bIns="91425" anchor="t" anchorCtr="0">
            <a:noAutofit/>
          </a:bodyPr>
          <a:lstStyle/>
          <a:p>
            <a:pPr>
              <a:buFont typeface="Playfair Display"/>
              <a:buAutoNum type="arabicPeriod"/>
            </a:pPr>
            <a:r>
              <a:rPr lang="en-US" sz="2000" dirty="0"/>
              <a:t>Suggestions for </a:t>
            </a:r>
            <a:r>
              <a:rPr lang="en-US" sz="2000" dirty="0">
                <a:hlinkClick r:id="rId3"/>
              </a:rPr>
              <a:t>integrating Instagram in the classroom</a:t>
            </a:r>
            <a:endParaRPr sz="2000" dirty="0"/>
          </a:p>
          <a:p>
            <a:pPr marL="457200" lvl="0" indent="-342900" algn="l" rtl="0">
              <a:spcBef>
                <a:spcPts val="0"/>
              </a:spcBef>
              <a:spcAft>
                <a:spcPts val="0"/>
              </a:spcAft>
              <a:buSzPts val="1800"/>
              <a:buAutoNum type="arabicPeriod"/>
            </a:pPr>
            <a:r>
              <a:rPr lang="en" sz="2000" dirty="0"/>
              <a:t>Cool ways educators can use this app include </a:t>
            </a:r>
            <a:r>
              <a:rPr lang="en" sz="2000" u="sng" dirty="0">
                <a:solidFill>
                  <a:schemeClr val="hlink"/>
                </a:solidFill>
                <a:hlinkClick r:id="rId4"/>
              </a:rPr>
              <a:t>Museums</a:t>
            </a:r>
            <a:r>
              <a:rPr lang="en" sz="2000" dirty="0"/>
              <a:t> and </a:t>
            </a:r>
            <a:r>
              <a:rPr lang="en" sz="2000" u="sng" dirty="0">
                <a:solidFill>
                  <a:schemeClr val="hlink"/>
                </a:solidFill>
                <a:hlinkClick r:id="rId5"/>
              </a:rPr>
              <a:t>Science</a:t>
            </a:r>
            <a:r>
              <a:rPr lang="en" sz="2000" dirty="0"/>
              <a:t> ‘grams</a:t>
            </a:r>
          </a:p>
          <a:p>
            <a:pPr marL="457200" lvl="0" indent="-342900" algn="l" rtl="0">
              <a:spcBef>
                <a:spcPts val="0"/>
              </a:spcBef>
              <a:spcAft>
                <a:spcPts val="0"/>
              </a:spcAft>
              <a:buSzPts val="1800"/>
              <a:buAutoNum type="arabicPeriod"/>
            </a:pPr>
            <a:r>
              <a:rPr lang="en" sz="2000" u="sng" dirty="0">
                <a:solidFill>
                  <a:schemeClr val="hlink"/>
                </a:solidFill>
                <a:hlinkClick r:id="rId6"/>
              </a:rPr>
              <a:t>How teachers should use Facebook</a:t>
            </a:r>
            <a:endParaRPr lang="en" sz="2000" u="sng" dirty="0">
              <a:solidFill>
                <a:schemeClr val="hlink"/>
              </a:solidFill>
            </a:endParaRPr>
          </a:p>
          <a:p>
            <a:pPr marL="457200" lvl="0" indent="-342900" algn="l" rtl="0">
              <a:spcBef>
                <a:spcPts val="0"/>
              </a:spcBef>
              <a:spcAft>
                <a:spcPts val="0"/>
              </a:spcAft>
              <a:buSzPts val="1800"/>
              <a:buAutoNum type="arabicPeriod"/>
            </a:pPr>
            <a:r>
              <a:rPr lang="en" sz="2000" dirty="0"/>
              <a:t>Making better use of </a:t>
            </a:r>
            <a:r>
              <a:rPr lang="en" sz="2000" u="sng" dirty="0">
                <a:solidFill>
                  <a:schemeClr val="hlink"/>
                </a:solidFill>
                <a:hlinkClick r:id="rId7"/>
              </a:rPr>
              <a:t>Facebook Groups</a:t>
            </a:r>
            <a:r>
              <a:rPr lang="en-US" sz="2000" dirty="0"/>
              <a:t> in the classroom</a:t>
            </a:r>
          </a:p>
          <a:p>
            <a:pPr>
              <a:buFont typeface="Playfair Display"/>
              <a:buAutoNum type="arabicPeriod"/>
            </a:pPr>
            <a:r>
              <a:rPr lang="en-US" sz="2000" dirty="0">
                <a:hlinkClick r:id="rId8"/>
              </a:rPr>
              <a:t>12 ways teachers are using social media in the classroom right now</a:t>
            </a:r>
            <a:r>
              <a:rPr lang="en-US" sz="2000" dirty="0"/>
              <a:t> </a:t>
            </a:r>
          </a:p>
          <a:p>
            <a:pPr>
              <a:buFont typeface="Playfair Display"/>
              <a:buAutoNum type="arabicPeriod"/>
            </a:pPr>
            <a:r>
              <a:rPr lang="en-US" sz="2000" dirty="0">
                <a:hlinkClick r:id="rId9"/>
              </a:rPr>
              <a:t>22 ways to use social media in the classroom</a:t>
            </a:r>
            <a:endParaRPr lang="en-US" sz="2000" dirty="0"/>
          </a:p>
          <a:p>
            <a:pPr>
              <a:buFont typeface="Playfair Display"/>
              <a:buAutoNum type="arabicPeriod"/>
            </a:pPr>
            <a:r>
              <a:rPr lang="en" sz="2000" u="sng" dirty="0">
                <a:solidFill>
                  <a:schemeClr val="hlink"/>
                </a:solidFill>
                <a:hlinkClick r:id="rId10"/>
              </a:rPr>
              <a:t>Twitter Chats (video)</a:t>
            </a:r>
            <a:r>
              <a:rPr lang="en" sz="2000" dirty="0">
                <a:hlinkClick r:id="rId10"/>
              </a:rPr>
              <a:t>, </a:t>
            </a:r>
            <a:r>
              <a:rPr lang="en" sz="2000" dirty="0"/>
              <a:t>in particular, are popular with educators.</a:t>
            </a:r>
          </a:p>
          <a:p>
            <a:pPr lvl="0">
              <a:buAutoNum type="arabicPeriod"/>
            </a:pPr>
            <a:r>
              <a:rPr lang="en-US" sz="2000" dirty="0">
                <a:hlinkClick r:id="rId11"/>
              </a:rPr>
              <a:t>Suggestions for using snapchat in the classroom</a:t>
            </a:r>
            <a:endParaRPr lang="en-US" sz="2000" b="1" dirty="0"/>
          </a:p>
          <a:p>
            <a:pPr marL="457200" lvl="0" indent="-342900" algn="l" rtl="0">
              <a:spcBef>
                <a:spcPts val="0"/>
              </a:spcBef>
              <a:spcAft>
                <a:spcPts val="0"/>
              </a:spcAft>
              <a:buSzPts val="1800"/>
              <a:buAutoNum type="arabicPeriod"/>
            </a:pPr>
            <a:r>
              <a:rPr lang="en-US" sz="2000" b="1" dirty="0"/>
              <a:t>YouTube</a:t>
            </a:r>
            <a:r>
              <a:rPr lang="en-US" sz="2000" dirty="0"/>
              <a:t>, </a:t>
            </a:r>
            <a:r>
              <a:rPr lang="en-US" sz="2000" b="1" dirty="0"/>
              <a:t>TikTok</a:t>
            </a:r>
            <a:r>
              <a:rPr lang="en-US" sz="2000" dirty="0"/>
              <a:t>, and other video-based apps (</a:t>
            </a:r>
            <a:r>
              <a:rPr lang="en-US" sz="2000" u="sng" dirty="0">
                <a:solidFill>
                  <a:schemeClr val="hlink"/>
                </a:solidFill>
                <a:hlinkClick r:id="rId12"/>
              </a:rPr>
              <a:t>using TikTok in the classroom)</a:t>
            </a:r>
            <a:endParaRPr lang="en-US" sz="2000" dirty="0"/>
          </a:p>
          <a:p>
            <a:pPr marL="114300" indent="0">
              <a:buNone/>
            </a:pPr>
            <a:endParaRPr lang="en-US" dirty="0"/>
          </a:p>
          <a:p>
            <a:pPr marL="457200" lvl="0" indent="-342900" algn="l" rtl="0">
              <a:spcBef>
                <a:spcPts val="0"/>
              </a:spcBef>
              <a:spcAft>
                <a:spcPts val="0"/>
              </a:spcAft>
              <a:buSzPts val="1800"/>
              <a:buAutoNum type="arabicPeriod"/>
            </a:pPr>
            <a:endParaRPr lang="en-US" dirty="0"/>
          </a:p>
          <a:p>
            <a:pPr marL="457200" lvl="0" indent="-342900" algn="l" rtl="0">
              <a:spcBef>
                <a:spcPts val="0"/>
              </a:spcBef>
              <a:spcAft>
                <a:spcPts val="0"/>
              </a:spcAft>
              <a:buSzPts val="1800"/>
              <a:buAutoNum type="arabicPeriod"/>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sz="3600" dirty="0">
                <a:solidFill>
                  <a:schemeClr val="accent3"/>
                </a:solidFill>
              </a:rPr>
              <a:t>Now, just like always</a:t>
            </a:r>
            <a:r>
              <a:rPr lang="en" sz="3600" dirty="0"/>
              <a:t>: </a:t>
            </a:r>
            <a:r>
              <a:rPr lang="en" sz="3600" dirty="0">
                <a:solidFill>
                  <a:schemeClr val="dk1"/>
                </a:solidFill>
              </a:rPr>
              <a:t>pick a social </a:t>
            </a:r>
            <a:r>
              <a:rPr lang="en-US" sz="3600" dirty="0">
                <a:solidFill>
                  <a:schemeClr val="accent5"/>
                </a:solidFill>
              </a:rPr>
              <a:t>E</a:t>
            </a:r>
            <a:r>
              <a:rPr lang="en" sz="3600" dirty="0" err="1">
                <a:solidFill>
                  <a:schemeClr val="accent5"/>
                </a:solidFill>
              </a:rPr>
              <a:t>xplore</a:t>
            </a:r>
            <a:r>
              <a:rPr lang="en" sz="3600" dirty="0">
                <a:solidFill>
                  <a:schemeClr val="accent5"/>
                </a:solidFill>
              </a:rPr>
              <a:t> </a:t>
            </a:r>
            <a:r>
              <a:rPr lang="en-US" sz="3600" dirty="0">
                <a:solidFill>
                  <a:schemeClr val="accent5"/>
                </a:solidFill>
              </a:rPr>
              <a:t>Social Media</a:t>
            </a:r>
            <a:r>
              <a:rPr lang="en" sz="3600" dirty="0">
                <a:solidFill>
                  <a:schemeClr val="accent5"/>
                </a:solidFill>
              </a:rPr>
              <a:t> uses</a:t>
            </a:r>
            <a:r>
              <a:rPr lang="en" sz="3600" dirty="0"/>
              <a:t> as a teaching tool, </a:t>
            </a:r>
            <a:r>
              <a:rPr lang="en" sz="3600" dirty="0">
                <a:solidFill>
                  <a:schemeClr val="accent6"/>
                </a:solidFill>
              </a:rPr>
              <a:t>create something</a:t>
            </a:r>
            <a:r>
              <a:rPr lang="en" sz="3600" dirty="0"/>
              <a:t> for your websites... </a:t>
            </a:r>
            <a:endParaRPr dirty="0"/>
          </a:p>
        </p:txBody>
      </p:sp>
      <p:sp>
        <p:nvSpPr>
          <p:cNvPr id="132" name="Google Shape;132;p25"/>
          <p:cNvSpPr txBox="1">
            <a:spLocks noGrp="1"/>
          </p:cNvSpPr>
          <p:nvPr>
            <p:ph type="subTitle" idx="1"/>
          </p:nvPr>
        </p:nvSpPr>
        <p:spPr>
          <a:xfrm>
            <a:off x="344250" y="3550650"/>
            <a:ext cx="8308200" cy="106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...AND, somewhere on your work, add your opinion whether you think social media can work in your future teaching context and why you think that.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Social Media as a teaching tool</a:t>
            </a:r>
            <a:endParaRPr/>
          </a:p>
        </p:txBody>
      </p:sp>
      <p:sp>
        <p:nvSpPr>
          <p:cNvPr id="59" name="Google Shape;59;p13"/>
          <p:cNvSpPr txBox="1">
            <a:spLocks noGrp="1"/>
          </p:cNvSpPr>
          <p:nvPr>
            <p:ph type="subTitle" idx="1"/>
          </p:nvPr>
        </p:nvSpPr>
        <p:spPr>
          <a:xfrm>
            <a:off x="344250" y="3550650"/>
            <a:ext cx="61437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Things to consider for the classroom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04E6D752-FCAD-9522-D8F6-003135D3A579}"/>
            </a:ext>
          </a:extLst>
        </p:cNvPr>
        <p:cNvGrpSpPr/>
        <p:nvPr/>
      </p:nvGrpSpPr>
      <p:grpSpPr>
        <a:xfrm>
          <a:off x="0" y="0"/>
          <a:ext cx="0" cy="0"/>
          <a:chOff x="0" y="0"/>
          <a:chExt cx="0" cy="0"/>
        </a:xfrm>
      </p:grpSpPr>
      <p:sp>
        <p:nvSpPr>
          <p:cNvPr id="77" name="Google Shape;77;p16">
            <a:extLst>
              <a:ext uri="{FF2B5EF4-FFF2-40B4-BE49-F238E27FC236}">
                <a16:creationId xmlns:a16="http://schemas.microsoft.com/office/drawing/2014/main" id="{7B71D08D-238C-8460-27E4-90973743B36A}"/>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Opening Questions &amp; Activity:</a:t>
            </a:r>
            <a:endParaRPr dirty="0"/>
          </a:p>
        </p:txBody>
      </p:sp>
      <p:sp>
        <p:nvSpPr>
          <p:cNvPr id="78" name="Google Shape;78;p16">
            <a:extLst>
              <a:ext uri="{FF2B5EF4-FFF2-40B4-BE49-F238E27FC236}">
                <a16:creationId xmlns:a16="http://schemas.microsoft.com/office/drawing/2014/main" id="{24BA4D2E-9250-F339-4848-5142B338CE2E}"/>
              </a:ext>
            </a:extLst>
          </p:cNvPr>
          <p:cNvSpPr txBox="1">
            <a:spLocks noGrp="1"/>
          </p:cNvSpPr>
          <p:nvPr>
            <p:ph type="body" idx="1"/>
          </p:nvPr>
        </p:nvSpPr>
        <p:spPr>
          <a:xfrm>
            <a:off x="311700" y="1156142"/>
            <a:ext cx="8520600" cy="1308435"/>
          </a:xfrm>
          <a:prstGeom prst="rect">
            <a:avLst/>
          </a:prstGeom>
        </p:spPr>
        <p:txBody>
          <a:bodyPr spcFirstLastPara="1" wrap="square" lIns="91425" tIns="91425" rIns="91425" bIns="91425" anchor="t" anchorCtr="0">
            <a:noAutofit/>
          </a:bodyPr>
          <a:lstStyle/>
          <a:p>
            <a:pPr marL="114300" lvl="0" indent="0" algn="ctr">
              <a:buNone/>
            </a:pPr>
            <a:r>
              <a:rPr lang="en-US" sz="2400" dirty="0"/>
              <a:t>What social media platforms are you most active on &amp; what do you use them for?</a:t>
            </a:r>
          </a:p>
        </p:txBody>
      </p:sp>
      <p:sp>
        <p:nvSpPr>
          <p:cNvPr id="2" name="Google Shape;78;p16">
            <a:extLst>
              <a:ext uri="{FF2B5EF4-FFF2-40B4-BE49-F238E27FC236}">
                <a16:creationId xmlns:a16="http://schemas.microsoft.com/office/drawing/2014/main" id="{7765C413-FA4C-BF5A-C21B-691BFE6778B9}"/>
              </a:ext>
            </a:extLst>
          </p:cNvPr>
          <p:cNvSpPr txBox="1">
            <a:spLocks/>
          </p:cNvSpPr>
          <p:nvPr/>
        </p:nvSpPr>
        <p:spPr>
          <a:xfrm>
            <a:off x="230183" y="2118224"/>
            <a:ext cx="8520600" cy="32850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layfair Display"/>
              <a:buChar char="●"/>
              <a:defRPr sz="1800" b="0" i="0" u="none" strike="noStrike" cap="none">
                <a:solidFill>
                  <a:schemeClr val="dk2"/>
                </a:solidFill>
                <a:latin typeface="Playfair Display"/>
                <a:ea typeface="Playfair Display"/>
                <a:cs typeface="Playfair Display"/>
                <a:sym typeface="Playfair Display"/>
              </a:defRPr>
            </a:lvl1pPr>
            <a:lvl2pPr marL="914400" marR="0" lvl="1"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2pPr>
            <a:lvl3pPr marL="1371600" marR="0" lvl="2"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3pPr>
            <a:lvl4pPr marL="1828800" marR="0" lvl="3"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4pPr>
            <a:lvl5pPr marL="2286000" marR="0" lvl="4"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5pPr>
            <a:lvl6pPr marL="2743200" marR="0" lvl="5"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6pPr>
            <a:lvl7pPr marL="3200400" marR="0" lvl="6"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7pPr>
            <a:lvl8pPr marL="3657600" marR="0" lvl="7" indent="-317500" algn="l" rtl="0">
              <a:lnSpc>
                <a:spcPct val="115000"/>
              </a:lnSpc>
              <a:spcBef>
                <a:spcPts val="160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8pPr>
            <a:lvl9pPr marL="4114800" marR="0" lvl="8" indent="-317500" algn="l" rtl="0">
              <a:lnSpc>
                <a:spcPct val="115000"/>
              </a:lnSpc>
              <a:spcBef>
                <a:spcPts val="1600"/>
              </a:spcBef>
              <a:spcAft>
                <a:spcPts val="160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9pPr>
          </a:lstStyle>
          <a:p>
            <a:pPr marL="114300" indent="0" algn="ctr">
              <a:buNone/>
            </a:pPr>
            <a:r>
              <a:rPr lang="en-US" sz="2400" dirty="0"/>
              <a:t>Brainstorm as many ways as possible that a teacher could use social media platforms (</a:t>
            </a:r>
            <a:r>
              <a:rPr lang="en-US" sz="2400" i="1" dirty="0"/>
              <a:t>e.g., Twitter, Instagram, class blogs</a:t>
            </a:r>
            <a:r>
              <a:rPr lang="en-US" sz="2400" dirty="0"/>
              <a:t>) to support learning, rather than just for entertainment.</a:t>
            </a:r>
          </a:p>
          <a:p>
            <a:pPr marL="114300" indent="0" algn="ctr">
              <a:buNone/>
            </a:pPr>
            <a:endParaRPr lang="en-US" sz="2400" i="1" dirty="0"/>
          </a:p>
          <a:p>
            <a:pPr marL="114300" indent="0" algn="ctr">
              <a:buNone/>
            </a:pPr>
            <a:r>
              <a:rPr lang="en-US" sz="2400" dirty="0"/>
              <a:t>Categorize each use as one of the following: </a:t>
            </a:r>
            <a:r>
              <a:rPr lang="en-US" sz="2400" b="1" dirty="0"/>
              <a:t>Content Delivery, Collaboration, Assessment, Community Building</a:t>
            </a:r>
            <a:r>
              <a:rPr lang="en-US" sz="2400" dirty="0"/>
              <a:t> </a:t>
            </a:r>
          </a:p>
        </p:txBody>
      </p:sp>
    </p:spTree>
    <p:extLst>
      <p:ext uri="{BB962C8B-B14F-4D97-AF65-F5344CB8AC3E}">
        <p14:creationId xmlns:p14="http://schemas.microsoft.com/office/powerpoint/2010/main" val="337669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Gallery Walk: Ethical Considerations</a:t>
            </a:r>
            <a:endParaRPr dirty="0"/>
          </a:p>
        </p:txBody>
      </p:sp>
      <p:sp>
        <p:nvSpPr>
          <p:cNvPr id="78" name="Google Shape;78;p16"/>
          <p:cNvSpPr txBox="1">
            <a:spLocks noGrp="1"/>
          </p:cNvSpPr>
          <p:nvPr>
            <p:ph type="body" idx="1"/>
          </p:nvPr>
        </p:nvSpPr>
        <p:spPr>
          <a:xfrm>
            <a:off x="311700" y="906176"/>
            <a:ext cx="8520600" cy="4164003"/>
          </a:xfrm>
          <a:prstGeom prst="rect">
            <a:avLst/>
          </a:prstGeom>
        </p:spPr>
        <p:txBody>
          <a:bodyPr spcFirstLastPara="1" wrap="square" lIns="91425" tIns="91425" rIns="91425" bIns="91425" anchor="t" anchorCtr="0">
            <a:noAutofit/>
          </a:bodyPr>
          <a:lstStyle/>
          <a:p>
            <a:pPr marL="114300" indent="0">
              <a:buNone/>
            </a:pPr>
            <a:r>
              <a:rPr lang="en-US" sz="1700" b="1" u="sng" dirty="0"/>
              <a:t>Station #1: </a:t>
            </a:r>
            <a:r>
              <a:rPr lang="en-US" sz="1700" dirty="0"/>
              <a:t>What are the </a:t>
            </a:r>
            <a:r>
              <a:rPr lang="en-US" sz="1700" b="1" dirty="0"/>
              <a:t>risks</a:t>
            </a:r>
            <a:r>
              <a:rPr lang="en-US" sz="1700" dirty="0"/>
              <a:t> or </a:t>
            </a:r>
            <a:r>
              <a:rPr lang="en-US" sz="1700" b="1" dirty="0"/>
              <a:t>potential challenges </a:t>
            </a:r>
            <a:r>
              <a:rPr lang="en-US" sz="1700" dirty="0"/>
              <a:t>of bringing social media into the classroom?</a:t>
            </a:r>
          </a:p>
          <a:p>
            <a:pPr marL="114300" indent="0">
              <a:buNone/>
            </a:pPr>
            <a:endParaRPr lang="en-US" sz="1700" dirty="0"/>
          </a:p>
          <a:p>
            <a:pPr marL="114300" indent="0">
              <a:buNone/>
            </a:pPr>
            <a:r>
              <a:rPr lang="en-US" sz="1700" b="1" u="sng" dirty="0"/>
              <a:t>Station #2: </a:t>
            </a:r>
            <a:r>
              <a:rPr lang="en-US" sz="1700" dirty="0"/>
              <a:t>How would you handle issues like </a:t>
            </a:r>
            <a:r>
              <a:rPr lang="en-US" sz="1700" b="1" dirty="0"/>
              <a:t>cyberbullying </a:t>
            </a:r>
            <a:r>
              <a:rPr lang="en-US" sz="1700" dirty="0"/>
              <a:t>or a student </a:t>
            </a:r>
            <a:r>
              <a:rPr lang="en-US" sz="1700" b="1" dirty="0"/>
              <a:t>posting inappropriate con</a:t>
            </a:r>
            <a:r>
              <a:rPr lang="en-US" sz="1700" dirty="0"/>
              <a:t>tent?</a:t>
            </a:r>
          </a:p>
          <a:p>
            <a:pPr marL="114300" indent="0">
              <a:buNone/>
            </a:pPr>
            <a:endParaRPr lang="en-US" sz="1700" dirty="0"/>
          </a:p>
          <a:p>
            <a:pPr marL="114300" indent="0">
              <a:buNone/>
            </a:pPr>
            <a:r>
              <a:rPr lang="en-US" sz="1700" b="1" u="sng" dirty="0"/>
              <a:t>Station #3: </a:t>
            </a:r>
            <a:r>
              <a:rPr lang="en-US" sz="1700" dirty="0"/>
              <a:t>What are the </a:t>
            </a:r>
            <a:r>
              <a:rPr lang="en-US" sz="1700" b="1" dirty="0"/>
              <a:t>privacy concerns </a:t>
            </a:r>
            <a:r>
              <a:rPr lang="en-US" sz="1700" dirty="0"/>
              <a:t>for both students and teachers with social media?</a:t>
            </a:r>
          </a:p>
          <a:p>
            <a:pPr marL="114300" indent="0">
              <a:buNone/>
            </a:pPr>
            <a:endParaRPr lang="en-US" sz="1700" dirty="0"/>
          </a:p>
          <a:p>
            <a:pPr marL="114300" indent="0">
              <a:buNone/>
            </a:pPr>
            <a:r>
              <a:rPr lang="en-US" sz="1700" b="1" u="sng" dirty="0"/>
              <a:t>Station #4: </a:t>
            </a:r>
            <a:r>
              <a:rPr lang="en-US" sz="1700" dirty="0"/>
              <a:t>How does the concept of a </a:t>
            </a:r>
            <a:r>
              <a:rPr lang="en-US" sz="1700" b="1" dirty="0"/>
              <a:t>"</a:t>
            </a:r>
            <a:r>
              <a:rPr lang="en-US" sz="1700" b="1" dirty="0">
                <a:solidFill>
                  <a:srgbClr val="00B0F0"/>
                </a:solidFill>
              </a:rPr>
              <a:t>digital footprint</a:t>
            </a:r>
            <a:r>
              <a:rPr lang="en-US" sz="1700" b="1" dirty="0"/>
              <a:t>" </a:t>
            </a:r>
            <a:r>
              <a:rPr lang="en-US" sz="1700" dirty="0"/>
              <a:t>apply to the classroom?</a:t>
            </a:r>
          </a:p>
          <a:p>
            <a:pPr marL="114300" indent="0">
              <a:buNone/>
            </a:pPr>
            <a:endParaRPr lang="en-US" sz="1700" dirty="0"/>
          </a:p>
          <a:p>
            <a:pPr marL="114300" indent="0">
              <a:buNone/>
            </a:pPr>
            <a:r>
              <a:rPr lang="en-US" sz="1700" b="1" u="sng" dirty="0"/>
              <a:t>Station #5: </a:t>
            </a:r>
            <a:r>
              <a:rPr lang="en-US" sz="1700" dirty="0"/>
              <a:t>How might the use of social media in the classroom affect existing inequities, such as the </a:t>
            </a:r>
            <a:r>
              <a:rPr lang="en-US" sz="1700" b="1" dirty="0">
                <a:solidFill>
                  <a:srgbClr val="00B0F0"/>
                </a:solidFill>
              </a:rPr>
              <a:t>digital divide </a:t>
            </a:r>
            <a:r>
              <a:rPr lang="en-US" sz="1700" dirty="0"/>
              <a:t>or </a:t>
            </a:r>
            <a:r>
              <a:rPr lang="en-US" sz="1700" b="1" dirty="0"/>
              <a:t>access to technology</a:t>
            </a:r>
            <a:r>
              <a:rPr lang="en-US" sz="17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5BA68C12-3D7D-5D1E-E2C3-78BA9A310E45}"/>
            </a:ext>
          </a:extLst>
        </p:cNvPr>
        <p:cNvGrpSpPr/>
        <p:nvPr/>
      </p:nvGrpSpPr>
      <p:grpSpPr>
        <a:xfrm>
          <a:off x="0" y="0"/>
          <a:ext cx="0" cy="0"/>
          <a:chOff x="0" y="0"/>
          <a:chExt cx="0" cy="0"/>
        </a:xfrm>
      </p:grpSpPr>
      <p:sp>
        <p:nvSpPr>
          <p:cNvPr id="77" name="Google Shape;77;p16">
            <a:extLst>
              <a:ext uri="{FF2B5EF4-FFF2-40B4-BE49-F238E27FC236}">
                <a16:creationId xmlns:a16="http://schemas.microsoft.com/office/drawing/2014/main" id="{BCAFFBB6-076E-D2EF-A47C-6698ED6CAC25}"/>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Gallery Walk: Ethical Considerations</a:t>
            </a:r>
            <a:endParaRPr dirty="0"/>
          </a:p>
        </p:txBody>
      </p:sp>
      <p:sp>
        <p:nvSpPr>
          <p:cNvPr id="78" name="Google Shape;78;p16">
            <a:extLst>
              <a:ext uri="{FF2B5EF4-FFF2-40B4-BE49-F238E27FC236}">
                <a16:creationId xmlns:a16="http://schemas.microsoft.com/office/drawing/2014/main" id="{03319839-F07D-A438-FEC9-896530347BCC}"/>
              </a:ext>
            </a:extLst>
          </p:cNvPr>
          <p:cNvSpPr txBox="1">
            <a:spLocks noGrp="1"/>
          </p:cNvSpPr>
          <p:nvPr>
            <p:ph type="body" idx="1"/>
          </p:nvPr>
        </p:nvSpPr>
        <p:spPr>
          <a:xfrm>
            <a:off x="311700" y="895785"/>
            <a:ext cx="8520600" cy="4164003"/>
          </a:xfrm>
          <a:prstGeom prst="rect">
            <a:avLst/>
          </a:prstGeom>
        </p:spPr>
        <p:txBody>
          <a:bodyPr spcFirstLastPara="1" wrap="square" lIns="91425" tIns="91425" rIns="91425" bIns="91425" anchor="t" anchorCtr="0">
            <a:noAutofit/>
          </a:bodyPr>
          <a:lstStyle/>
          <a:p>
            <a:pPr marL="0" marR="0">
              <a:buNone/>
            </a:pPr>
            <a:r>
              <a:rPr lang="en-US" sz="1400" b="1" dirty="0">
                <a:solidFill>
                  <a:srgbClr val="00B0F0"/>
                </a:solidFill>
                <a:effectLst/>
                <a:latin typeface="Times New Roman" panose="02020603050405020304" pitchFamily="18" charset="0"/>
                <a:ea typeface="Times New Roman" panose="02020603050405020304" pitchFamily="18" charset="0"/>
              </a:rPr>
              <a:t>Digital Footprint: </a:t>
            </a:r>
            <a:r>
              <a:rPr lang="en-US" sz="1400" dirty="0">
                <a:effectLst/>
                <a:latin typeface="Times New Roman" panose="02020603050405020304" pitchFamily="18" charset="0"/>
                <a:ea typeface="Times New Roman" panose="02020603050405020304" pitchFamily="18" charset="0"/>
              </a:rPr>
              <a:t>Trail of data you left as a result of online activity: Record of internet usage, and it's something that can persist long after the original content is created or viewed.</a:t>
            </a:r>
          </a:p>
          <a:p>
            <a:pPr marL="0" marR="0">
              <a:buNone/>
            </a:pPr>
            <a:r>
              <a:rPr lang="en-US" sz="1400" b="1" dirty="0">
                <a:latin typeface="Times New Roman" panose="02020603050405020304" pitchFamily="18" charset="0"/>
                <a:ea typeface="Times New Roman" panose="02020603050405020304" pitchFamily="18" charset="0"/>
              </a:rPr>
              <a:t>	</a:t>
            </a:r>
            <a:r>
              <a:rPr lang="en-US" sz="1400" b="1" dirty="0">
                <a:effectLst/>
                <a:latin typeface="Times New Roman" panose="02020603050405020304" pitchFamily="18" charset="0"/>
                <a:ea typeface="Times New Roman" panose="02020603050405020304" pitchFamily="18" charset="0"/>
              </a:rPr>
              <a:t>Active digital footprints:</a:t>
            </a:r>
            <a:r>
              <a:rPr lang="en-US" sz="1400" dirty="0">
                <a:effectLst/>
                <a:latin typeface="Times New Roman" panose="02020603050405020304" pitchFamily="18" charset="0"/>
                <a:ea typeface="Times New Roman" panose="02020603050405020304" pitchFamily="18" charset="0"/>
              </a:rPr>
              <a:t> Data that you intentionally share, such as social media posts, comments on 	blogs, or online profiles you create.</a:t>
            </a:r>
          </a:p>
          <a:p>
            <a:pPr marL="0" marR="0">
              <a:buNone/>
            </a:pPr>
            <a:endParaRPr lang="en-US" sz="1400" b="1" dirty="0">
              <a:latin typeface="Times New Roman" panose="02020603050405020304" pitchFamily="18" charset="0"/>
              <a:ea typeface="Times New Roman" panose="02020603050405020304" pitchFamily="18" charset="0"/>
            </a:endParaRPr>
          </a:p>
          <a:p>
            <a:pPr marL="0" marR="0">
              <a:buNone/>
            </a:pPr>
            <a:r>
              <a:rPr lang="en-US" sz="1400" b="1" dirty="0">
                <a:effectLst/>
                <a:latin typeface="Times New Roman" panose="02020603050405020304" pitchFamily="18" charset="0"/>
                <a:ea typeface="Times New Roman" panose="02020603050405020304" pitchFamily="18" charset="0"/>
              </a:rPr>
              <a:t>	Passive digital footprints:</a:t>
            </a:r>
            <a:r>
              <a:rPr lang="en-US" sz="1400" dirty="0">
                <a:effectLst/>
                <a:latin typeface="Times New Roman" panose="02020603050405020304" pitchFamily="18" charset="0"/>
                <a:ea typeface="Times New Roman" panose="02020603050405020304" pitchFamily="18" charset="0"/>
              </a:rPr>
              <a:t> Data that is collected without your direct knowledge, such as your 	browsing history, location data from your phone, or your IP address.</a:t>
            </a:r>
          </a:p>
          <a:p>
            <a:pPr marL="0" marR="0">
              <a:buNone/>
            </a:pPr>
            <a:endParaRPr lang="en-US" sz="1400" dirty="0">
              <a:effectLst/>
              <a:latin typeface="Times New Roman" panose="02020603050405020304" pitchFamily="18" charset="0"/>
              <a:ea typeface="Times New Roman" panose="02020603050405020304" pitchFamily="18" charset="0"/>
            </a:endParaRPr>
          </a:p>
          <a:p>
            <a:pPr marL="0">
              <a:buNone/>
            </a:pPr>
            <a:r>
              <a:rPr lang="en-US" sz="1400" b="1" dirty="0">
                <a:solidFill>
                  <a:srgbClr val="00B0F0"/>
                </a:solidFill>
                <a:effectLst/>
                <a:latin typeface="Times New Roman" panose="02020603050405020304" pitchFamily="18" charset="0"/>
                <a:ea typeface="Times New Roman" panose="02020603050405020304" pitchFamily="18" charset="0"/>
              </a:rPr>
              <a:t>Digital Divide: </a:t>
            </a:r>
            <a:r>
              <a:rPr lang="en-US" sz="1400" dirty="0"/>
              <a:t>The gap between those who have access to and a working knowledge of current technology, and those who do not. </a:t>
            </a:r>
          </a:p>
          <a:p>
            <a:pPr marL="0">
              <a:buNone/>
            </a:pPr>
            <a:r>
              <a:rPr lang="en-US" sz="1400" dirty="0"/>
              <a:t>	</a:t>
            </a:r>
            <a:r>
              <a:rPr lang="en-US" sz="1400" b="1" dirty="0"/>
              <a:t>It's not just about having a device</a:t>
            </a:r>
            <a:r>
              <a:rPr lang="en-US" sz="1400" dirty="0"/>
              <a:t>; it also includes reliable internet access, the skills to use </a:t>
            </a:r>
          </a:p>
          <a:p>
            <a:pPr marL="0">
              <a:buNone/>
            </a:pPr>
            <a:r>
              <a:rPr lang="en-US" sz="1400" dirty="0"/>
              <a:t>	the technology effectively, and the digital literacy to navigate it safely. </a:t>
            </a:r>
          </a:p>
          <a:p>
            <a:pPr marL="0">
              <a:buNone/>
            </a:pPr>
            <a:r>
              <a:rPr lang="en-US" sz="1400" dirty="0"/>
              <a:t>	</a:t>
            </a:r>
          </a:p>
          <a:p>
            <a:pPr marL="0">
              <a:buNone/>
            </a:pPr>
            <a:r>
              <a:rPr lang="en-US" sz="1400" b="1" dirty="0"/>
              <a:t>	In the Classroom: </a:t>
            </a:r>
            <a:r>
              <a:rPr lang="en-US" sz="1400" dirty="0"/>
              <a:t>Some students may have high-speed internet and their own laptop at </a:t>
            </a:r>
          </a:p>
          <a:p>
            <a:pPr marL="0">
              <a:buNone/>
            </a:pPr>
            <a:r>
              <a:rPr lang="en-US" sz="1400" dirty="0"/>
              <a:t>	home, while others may only have access to a public library computer or a parent's phone, 	which can create significant inequities in their ability to complete assignments or participate 	in online learning.</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62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General Examples of Social Media in the Classroom</a:t>
            </a:r>
            <a:endParaRPr dirty="0"/>
          </a:p>
        </p:txBody>
      </p:sp>
      <p:sp>
        <p:nvSpPr>
          <p:cNvPr id="84" name="Google Shape;84;p17"/>
          <p:cNvSpPr txBox="1">
            <a:spLocks noGrp="1"/>
          </p:cNvSpPr>
          <p:nvPr>
            <p:ph type="body" idx="1"/>
          </p:nvPr>
        </p:nvSpPr>
        <p:spPr>
          <a:xfrm>
            <a:off x="0" y="1017725"/>
            <a:ext cx="8832300" cy="3909425"/>
          </a:xfrm>
          <a:prstGeom prst="rect">
            <a:avLst/>
          </a:prstGeom>
        </p:spPr>
        <p:txBody>
          <a:bodyPr spcFirstLastPara="1" wrap="square" lIns="91425" tIns="91425" rIns="91425" bIns="91425" anchor="t" anchorCtr="0">
            <a:noAutofit/>
          </a:bodyPr>
          <a:lstStyle/>
          <a:p>
            <a:r>
              <a:rPr lang="en-US" sz="2000" b="1" u="sng" dirty="0">
                <a:latin typeface="Times New Roman" panose="02020603050405020304" pitchFamily="18" charset="0"/>
                <a:cs typeface="Times New Roman" panose="02020603050405020304" pitchFamily="18" charset="0"/>
              </a:rPr>
              <a:t>Project-Based Learning &amp; Creative Expression</a:t>
            </a:r>
            <a:endParaRPr lang="en-US" sz="2000" u="sng" dirty="0">
              <a:latin typeface="Times New Roman" panose="02020603050405020304" pitchFamily="18" charset="0"/>
              <a:cs typeface="Times New Roman" panose="02020603050405020304" pitchFamily="18" charset="0"/>
            </a:endParaRPr>
          </a:p>
          <a:p>
            <a:pPr lvl="1"/>
            <a:r>
              <a:rPr lang="en-US" sz="1600" b="1" dirty="0">
                <a:latin typeface="Times New Roman" panose="02020603050405020304" pitchFamily="18" charset="0"/>
                <a:cs typeface="Times New Roman" panose="02020603050405020304" pitchFamily="18" charset="0"/>
              </a:rPr>
              <a:t>Instagram &amp; TikTok:</a:t>
            </a:r>
            <a:r>
              <a:rPr lang="en-US" sz="1600" dirty="0">
                <a:latin typeface="Times New Roman" panose="02020603050405020304" pitchFamily="18" charset="0"/>
                <a:cs typeface="Times New Roman" panose="02020603050405020304" pitchFamily="18" charset="0"/>
              </a:rPr>
              <a:t> Students create short videos or carousels (multi-photo posts) to demonstrate their understanding of a topic. </a:t>
            </a:r>
          </a:p>
          <a:p>
            <a:pPr lvl="2"/>
            <a:r>
              <a:rPr lang="en-US" sz="1600" dirty="0">
                <a:latin typeface="Times New Roman" panose="02020603050405020304" pitchFamily="18" charset="0"/>
                <a:cs typeface="Times New Roman" panose="02020603050405020304" pitchFamily="18" charset="0"/>
              </a:rPr>
              <a:t>For a </a:t>
            </a:r>
            <a:r>
              <a:rPr lang="en-US" sz="1600" u="sng" dirty="0">
                <a:latin typeface="Times New Roman" panose="02020603050405020304" pitchFamily="18" charset="0"/>
                <a:cs typeface="Times New Roman" panose="02020603050405020304" pitchFamily="18" charset="0"/>
              </a:rPr>
              <a:t>history class</a:t>
            </a:r>
            <a:r>
              <a:rPr lang="en-US" sz="1600" dirty="0">
                <a:latin typeface="Times New Roman" panose="02020603050405020304" pitchFamily="18" charset="0"/>
                <a:cs typeface="Times New Roman" panose="02020603050405020304" pitchFamily="18" charset="0"/>
              </a:rPr>
              <a:t>, students could create an Instagram account for a historical figure and post "artifacts" and "stories" from their perspective. </a:t>
            </a:r>
          </a:p>
          <a:p>
            <a:pPr lvl="2"/>
            <a:r>
              <a:rPr lang="en-US" sz="1600" dirty="0">
                <a:latin typeface="Times New Roman" panose="02020603050405020304" pitchFamily="18" charset="0"/>
                <a:cs typeface="Times New Roman" panose="02020603050405020304" pitchFamily="18" charset="0"/>
              </a:rPr>
              <a:t>For a </a:t>
            </a:r>
            <a:r>
              <a:rPr lang="en-US" sz="1600" u="sng" dirty="0">
                <a:latin typeface="Times New Roman" panose="02020603050405020304" pitchFamily="18" charset="0"/>
                <a:cs typeface="Times New Roman" panose="02020603050405020304" pitchFamily="18" charset="0"/>
              </a:rPr>
              <a:t>science class</a:t>
            </a:r>
            <a:r>
              <a:rPr lang="en-US" sz="1600" dirty="0">
                <a:latin typeface="Times New Roman" panose="02020603050405020304" pitchFamily="18" charset="0"/>
                <a:cs typeface="Times New Roman" panose="02020603050405020304" pitchFamily="18" charset="0"/>
              </a:rPr>
              <a:t>, a student could create a short TikTok video explaining a concept like photosynthesis using a popular trend.</a:t>
            </a:r>
          </a:p>
          <a:p>
            <a:pPr lvl="1"/>
            <a:r>
              <a:rPr lang="en-US" sz="1600" b="1" dirty="0">
                <a:latin typeface="Times New Roman" panose="02020603050405020304" pitchFamily="18" charset="0"/>
                <a:cs typeface="Times New Roman" panose="02020603050405020304" pitchFamily="18" charset="0"/>
              </a:rPr>
              <a:t>Blogging:</a:t>
            </a:r>
            <a:r>
              <a:rPr lang="en-US" sz="1600" dirty="0">
                <a:latin typeface="Times New Roman" panose="02020603050405020304" pitchFamily="18" charset="0"/>
                <a:cs typeface="Times New Roman" panose="02020603050405020304" pitchFamily="18" charset="0"/>
              </a:rPr>
              <a:t> Students create individual or class blogs to serve as digital journals or portfolios. They can post weekly reflections on readings, share their research, and receive feedback from peers in the comments. This is a great way to practice writing skills and develop a strong "digital footprint" in a controlled environment.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7329FDE1-12CF-A960-ECB7-0A9801D2CE8B}"/>
            </a:ext>
          </a:extLst>
        </p:cNvPr>
        <p:cNvGrpSpPr/>
        <p:nvPr/>
      </p:nvGrpSpPr>
      <p:grpSpPr>
        <a:xfrm>
          <a:off x="0" y="0"/>
          <a:ext cx="0" cy="0"/>
          <a:chOff x="0" y="0"/>
          <a:chExt cx="0" cy="0"/>
        </a:xfrm>
      </p:grpSpPr>
      <p:sp>
        <p:nvSpPr>
          <p:cNvPr id="83" name="Google Shape;83;p17">
            <a:extLst>
              <a:ext uri="{FF2B5EF4-FFF2-40B4-BE49-F238E27FC236}">
                <a16:creationId xmlns:a16="http://schemas.microsoft.com/office/drawing/2014/main" id="{8D0DD33F-4DCB-933D-FF09-475A037EB983}"/>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General Examples of Social Media in the Classroom</a:t>
            </a:r>
            <a:endParaRPr dirty="0"/>
          </a:p>
        </p:txBody>
      </p:sp>
      <p:sp>
        <p:nvSpPr>
          <p:cNvPr id="84" name="Google Shape;84;p17">
            <a:extLst>
              <a:ext uri="{FF2B5EF4-FFF2-40B4-BE49-F238E27FC236}">
                <a16:creationId xmlns:a16="http://schemas.microsoft.com/office/drawing/2014/main" id="{B91580FC-DF44-0C3B-3B30-F4F273D7F398}"/>
              </a:ext>
            </a:extLst>
          </p:cNvPr>
          <p:cNvSpPr txBox="1">
            <a:spLocks noGrp="1"/>
          </p:cNvSpPr>
          <p:nvPr>
            <p:ph type="body" idx="1"/>
          </p:nvPr>
        </p:nvSpPr>
        <p:spPr>
          <a:xfrm>
            <a:off x="0" y="1017725"/>
            <a:ext cx="8832300" cy="3909425"/>
          </a:xfrm>
          <a:prstGeom prst="rect">
            <a:avLst/>
          </a:prstGeom>
        </p:spPr>
        <p:txBody>
          <a:bodyPr spcFirstLastPara="1" wrap="square" lIns="91425" tIns="91425" rIns="91425" bIns="91425" anchor="t" anchorCtr="0">
            <a:noAutofit/>
          </a:bodyPr>
          <a:lstStyle/>
          <a:p>
            <a:r>
              <a:rPr lang="en-US" sz="2000" b="1" u="sng" dirty="0">
                <a:latin typeface="Times New Roman" panose="02020603050405020304" pitchFamily="18" charset="0"/>
                <a:cs typeface="Times New Roman" panose="02020603050405020304" pitchFamily="18" charset="0"/>
              </a:rPr>
              <a:t>Communication &amp; Collaboration</a:t>
            </a:r>
            <a:endParaRPr lang="en-US" sz="2000" u="sng" dirty="0">
              <a:latin typeface="Times New Roman" panose="02020603050405020304" pitchFamily="18" charset="0"/>
              <a:cs typeface="Times New Roman" panose="02020603050405020304" pitchFamily="18" charset="0"/>
            </a:endParaRPr>
          </a:p>
          <a:p>
            <a:pPr lvl="1"/>
            <a:r>
              <a:rPr lang="en-US" sz="1600" b="1" dirty="0">
                <a:latin typeface="Times New Roman" panose="02020603050405020304" pitchFamily="18" charset="0"/>
                <a:cs typeface="Times New Roman" panose="02020603050405020304" pitchFamily="18" charset="0"/>
              </a:rPr>
              <a:t>Private Facebook Groups:</a:t>
            </a:r>
            <a:r>
              <a:rPr lang="en-US" sz="1600" dirty="0">
                <a:latin typeface="Times New Roman" panose="02020603050405020304" pitchFamily="18" charset="0"/>
                <a:cs typeface="Times New Roman" panose="02020603050405020304" pitchFamily="18" charset="0"/>
              </a:rPr>
              <a:t> Teachers can create a private group for a class to share announcements, post homework assignments, or host real-time Q&amp;A sessions. Students can ask questions outside of class time and collaborate on group projects. </a:t>
            </a:r>
          </a:p>
          <a:p>
            <a:pPr lvl="1"/>
            <a:r>
              <a:rPr lang="en-US" sz="1600" b="1" dirty="0">
                <a:latin typeface="Times New Roman" panose="02020603050405020304" pitchFamily="18" charset="0"/>
                <a:cs typeface="Times New Roman" panose="02020603050405020304" pitchFamily="18" charset="0"/>
              </a:rPr>
              <a:t>Twitter (now X):</a:t>
            </a:r>
            <a:r>
              <a:rPr lang="en-US" sz="1600" dirty="0">
                <a:latin typeface="Times New Roman" panose="02020603050405020304" pitchFamily="18" charset="0"/>
                <a:cs typeface="Times New Roman" panose="02020603050405020304" pitchFamily="18" charset="0"/>
              </a:rPr>
              <a:t> The character limit of Twitter supports concise writing; teachers can use it for "micro-blogging" assignments, such as a "Twitter essay" where students explain a complex topic in a series of short, linked tweets. Teachers can also use a class-specific hashtag to facilitate discussions and share relevant links or articles.</a:t>
            </a:r>
          </a:p>
        </p:txBody>
      </p:sp>
    </p:spTree>
    <p:extLst>
      <p:ext uri="{BB962C8B-B14F-4D97-AF65-F5344CB8AC3E}">
        <p14:creationId xmlns:p14="http://schemas.microsoft.com/office/powerpoint/2010/main" val="80952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78DCF1D7-AADF-D682-055E-E94D20316BE8}"/>
            </a:ext>
          </a:extLst>
        </p:cNvPr>
        <p:cNvGrpSpPr/>
        <p:nvPr/>
      </p:nvGrpSpPr>
      <p:grpSpPr>
        <a:xfrm>
          <a:off x="0" y="0"/>
          <a:ext cx="0" cy="0"/>
          <a:chOff x="0" y="0"/>
          <a:chExt cx="0" cy="0"/>
        </a:xfrm>
      </p:grpSpPr>
      <p:sp>
        <p:nvSpPr>
          <p:cNvPr id="83" name="Google Shape;83;p17">
            <a:extLst>
              <a:ext uri="{FF2B5EF4-FFF2-40B4-BE49-F238E27FC236}">
                <a16:creationId xmlns:a16="http://schemas.microsoft.com/office/drawing/2014/main" id="{5B3542D7-EC50-0311-301D-BCFD254981D7}"/>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General Examples of Social Media in the Classroom</a:t>
            </a:r>
            <a:endParaRPr dirty="0"/>
          </a:p>
        </p:txBody>
      </p:sp>
      <p:sp>
        <p:nvSpPr>
          <p:cNvPr id="84" name="Google Shape;84;p17">
            <a:extLst>
              <a:ext uri="{FF2B5EF4-FFF2-40B4-BE49-F238E27FC236}">
                <a16:creationId xmlns:a16="http://schemas.microsoft.com/office/drawing/2014/main" id="{922E3578-75D6-13B5-6797-EE9FDB313184}"/>
              </a:ext>
            </a:extLst>
          </p:cNvPr>
          <p:cNvSpPr txBox="1">
            <a:spLocks noGrp="1"/>
          </p:cNvSpPr>
          <p:nvPr>
            <p:ph type="body" idx="1"/>
          </p:nvPr>
        </p:nvSpPr>
        <p:spPr>
          <a:xfrm>
            <a:off x="0" y="1017725"/>
            <a:ext cx="8832300" cy="4468675"/>
          </a:xfrm>
          <a:prstGeom prst="rect">
            <a:avLst/>
          </a:prstGeom>
        </p:spPr>
        <p:txBody>
          <a:bodyPr spcFirstLastPara="1" wrap="square" lIns="91425" tIns="91425" rIns="91425" bIns="91425" anchor="t" anchorCtr="0">
            <a:noAutofit/>
          </a:bodyPr>
          <a:lstStyle/>
          <a:p>
            <a:r>
              <a:rPr lang="en-US" sz="2000" b="1" dirty="0">
                <a:latin typeface="Times New Roman" panose="02020603050405020304" pitchFamily="18" charset="0"/>
                <a:cs typeface="Times New Roman" panose="02020603050405020304" pitchFamily="18" charset="0"/>
              </a:rPr>
              <a:t>Media Literacy &amp; Digital Citizenship</a:t>
            </a:r>
            <a:endParaRPr lang="en-US" sz="2000" dirty="0">
              <a:latin typeface="Times New Roman" panose="02020603050405020304" pitchFamily="18" charset="0"/>
              <a:cs typeface="Times New Roman" panose="02020603050405020304" pitchFamily="18" charset="0"/>
            </a:endParaRPr>
          </a:p>
          <a:p>
            <a:pPr lvl="1"/>
            <a:r>
              <a:rPr lang="en-US" sz="1600" b="1" dirty="0">
                <a:latin typeface="Times New Roman" panose="02020603050405020304" pitchFamily="18" charset="0"/>
                <a:cs typeface="Times New Roman" panose="02020603050405020304" pitchFamily="18" charset="0"/>
              </a:rPr>
              <a:t>Evaluating Information:</a:t>
            </a:r>
            <a:r>
              <a:rPr lang="en-US" sz="1600" dirty="0">
                <a:latin typeface="Times New Roman" panose="02020603050405020304" pitchFamily="18" charset="0"/>
                <a:cs typeface="Times New Roman" panose="02020603050405020304" pitchFamily="18" charset="0"/>
              </a:rPr>
              <a:t> Students can be tasked with fact-checking a viral post, analyzing a source's credibility, and presenting their findings.</a:t>
            </a:r>
          </a:p>
          <a:p>
            <a:r>
              <a:rPr lang="en-US" b="1" dirty="0">
                <a:latin typeface="Times New Roman" panose="02020603050405020304" pitchFamily="18" charset="0"/>
                <a:cs typeface="Times New Roman" panose="02020603050405020304" pitchFamily="18" charset="0"/>
              </a:rPr>
              <a:t>Connecting Beyond the Classroom</a:t>
            </a:r>
            <a:endParaRPr lang="en-US" dirty="0">
              <a:latin typeface="Times New Roman" panose="02020603050405020304" pitchFamily="18" charset="0"/>
              <a:cs typeface="Times New Roman" panose="02020603050405020304" pitchFamily="18" charset="0"/>
            </a:endParaRPr>
          </a:p>
          <a:p>
            <a:pPr lvl="1"/>
            <a:r>
              <a:rPr lang="en-US" sz="1600" b="1" dirty="0">
                <a:latin typeface="Times New Roman" panose="02020603050405020304" pitchFamily="18" charset="0"/>
                <a:cs typeface="Times New Roman" panose="02020603050405020304" pitchFamily="18" charset="0"/>
              </a:rPr>
              <a:t>YouTube:</a:t>
            </a:r>
            <a:r>
              <a:rPr lang="en-US" sz="1600" dirty="0">
                <a:latin typeface="Times New Roman" panose="02020603050405020304" pitchFamily="18" charset="0"/>
                <a:cs typeface="Times New Roman" panose="02020603050405020304" pitchFamily="18" charset="0"/>
              </a:rPr>
              <a:t> Teachers can use it to supplement lessons with videos from popular educational channels like TED-Ed. Students can also be assigned to create their own educational videos to present to the class, developing skills in scriptwriting, video production, and public speaking.</a:t>
            </a:r>
          </a:p>
          <a:p>
            <a:pPr lvl="1"/>
            <a:r>
              <a:rPr lang="en-US" sz="1600" b="1" dirty="0">
                <a:latin typeface="Times New Roman" panose="02020603050405020304" pitchFamily="18" charset="0"/>
                <a:cs typeface="Times New Roman" panose="02020603050405020304" pitchFamily="18" charset="0"/>
              </a:rPr>
              <a:t>Connecting with Experts:</a:t>
            </a:r>
            <a:r>
              <a:rPr lang="en-US" sz="1600" dirty="0">
                <a:latin typeface="Times New Roman" panose="02020603050405020304" pitchFamily="18" charset="0"/>
                <a:cs typeface="Times New Roman" panose="02020603050405020304" pitchFamily="18" charset="0"/>
              </a:rPr>
              <a:t> Teachers can use social media to connect their students with professionals and experts. </a:t>
            </a:r>
          </a:p>
          <a:p>
            <a:pPr lvl="2"/>
            <a:r>
              <a:rPr lang="en-US" dirty="0">
                <a:latin typeface="Times New Roman" panose="02020603050405020304" pitchFamily="18" charset="0"/>
                <a:cs typeface="Times New Roman" panose="02020603050405020304" pitchFamily="18" charset="0"/>
              </a:rPr>
              <a:t>An </a:t>
            </a:r>
            <a:r>
              <a:rPr lang="en-US" u="sng" dirty="0">
                <a:latin typeface="Times New Roman" panose="02020603050405020304" pitchFamily="18" charset="0"/>
                <a:cs typeface="Times New Roman" panose="02020603050405020304" pitchFamily="18" charset="0"/>
              </a:rPr>
              <a:t>English class </a:t>
            </a:r>
            <a:r>
              <a:rPr lang="en-US" dirty="0">
                <a:latin typeface="Times New Roman" panose="02020603050405020304" pitchFamily="18" charset="0"/>
                <a:cs typeface="Times New Roman" panose="02020603050405020304" pitchFamily="18" charset="0"/>
              </a:rPr>
              <a:t>could host a live Q&amp;A with an author on Instagram Live, or a </a:t>
            </a:r>
            <a:r>
              <a:rPr lang="en-US" u="sng" dirty="0">
                <a:latin typeface="Times New Roman" panose="02020603050405020304" pitchFamily="18" charset="0"/>
                <a:cs typeface="Times New Roman" panose="02020603050405020304" pitchFamily="18" charset="0"/>
              </a:rPr>
              <a:t>science class </a:t>
            </a:r>
            <a:r>
              <a:rPr lang="en-US" dirty="0">
                <a:latin typeface="Times New Roman" panose="02020603050405020304" pitchFamily="18" charset="0"/>
                <a:cs typeface="Times New Roman" panose="02020603050405020304" pitchFamily="18" charset="0"/>
              </a:rPr>
              <a:t>could interview a scientist via a private video call.</a:t>
            </a:r>
          </a:p>
          <a:p>
            <a:pPr lvl="1"/>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3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403F6DC1-3818-6080-F5A3-264EBE8385EE}"/>
            </a:ext>
          </a:extLst>
        </p:cNvPr>
        <p:cNvGrpSpPr/>
        <p:nvPr/>
      </p:nvGrpSpPr>
      <p:grpSpPr>
        <a:xfrm>
          <a:off x="0" y="0"/>
          <a:ext cx="0" cy="0"/>
          <a:chOff x="0" y="0"/>
          <a:chExt cx="0" cy="0"/>
        </a:xfrm>
      </p:grpSpPr>
      <p:sp>
        <p:nvSpPr>
          <p:cNvPr id="83" name="Google Shape;83;p17">
            <a:extLst>
              <a:ext uri="{FF2B5EF4-FFF2-40B4-BE49-F238E27FC236}">
                <a16:creationId xmlns:a16="http://schemas.microsoft.com/office/drawing/2014/main" id="{9738D81D-6C2C-FA69-52FB-D6D52B1C2736}"/>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Specific Examples of Social Media in the Classroom</a:t>
            </a:r>
            <a:endParaRPr dirty="0"/>
          </a:p>
        </p:txBody>
      </p:sp>
      <p:sp>
        <p:nvSpPr>
          <p:cNvPr id="84" name="Google Shape;84;p17">
            <a:extLst>
              <a:ext uri="{FF2B5EF4-FFF2-40B4-BE49-F238E27FC236}">
                <a16:creationId xmlns:a16="http://schemas.microsoft.com/office/drawing/2014/main" id="{95073DF5-1565-5DAD-0DF5-A4279BB31113}"/>
              </a:ext>
            </a:extLst>
          </p:cNvPr>
          <p:cNvSpPr txBox="1">
            <a:spLocks noGrp="1"/>
          </p:cNvSpPr>
          <p:nvPr>
            <p:ph type="body" idx="1"/>
          </p:nvPr>
        </p:nvSpPr>
        <p:spPr>
          <a:xfrm>
            <a:off x="0" y="1098991"/>
            <a:ext cx="8832300" cy="3909425"/>
          </a:xfrm>
          <a:prstGeom prst="rect">
            <a:avLst/>
          </a:prstGeom>
        </p:spPr>
        <p:txBody>
          <a:bodyPr spcFirstLastPara="1" wrap="square" lIns="91425" tIns="91425" rIns="91425" bIns="91425" anchor="t" anchorCtr="0">
            <a:noAutofit/>
          </a:bodyPr>
          <a:lstStyle/>
          <a:p>
            <a:r>
              <a:rPr lang="en-US" sz="1400" b="1" dirty="0"/>
              <a:t>Early Elementary (Grades K-1):</a:t>
            </a:r>
            <a:r>
              <a:rPr lang="en-US" sz="1400" dirty="0"/>
              <a:t> A teacher uses a </a:t>
            </a:r>
            <a:r>
              <a:rPr lang="en-US" sz="1400" b="1" dirty="0"/>
              <a:t>private class Flip (formerly Flipgrid)</a:t>
            </a:r>
            <a:r>
              <a:rPr lang="en-US" sz="1400" dirty="0"/>
              <a:t> space where students record short video reflections, such as </a:t>
            </a:r>
            <a:r>
              <a:rPr lang="en-US" sz="1400" i="1" dirty="0"/>
              <a:t>“What was your favorite part of today’s story?”</a:t>
            </a:r>
            <a:r>
              <a:rPr lang="en-US" sz="1400" dirty="0"/>
              <a:t> or </a:t>
            </a:r>
            <a:r>
              <a:rPr lang="en-US" sz="1400" i="1" dirty="0"/>
              <a:t>“Show us how you solved this math problem.”</a:t>
            </a:r>
            <a:r>
              <a:rPr lang="en-US" sz="1400" dirty="0"/>
              <a:t> Families and classmates can respond with short videos or emojis.</a:t>
            </a:r>
          </a:p>
          <a:p>
            <a:r>
              <a:rPr lang="en-US" sz="1400" b="1" dirty="0"/>
              <a:t>Elementary School (Grade 4):</a:t>
            </a:r>
            <a:r>
              <a:rPr lang="en-US" sz="1400" dirty="0"/>
              <a:t> A science teacher uses a </a:t>
            </a:r>
            <a:r>
              <a:rPr lang="en-US" sz="1400" b="1" dirty="0"/>
              <a:t>private Instagram (or class Padlet with image posts)</a:t>
            </a:r>
            <a:r>
              <a:rPr lang="en-US" sz="1400" dirty="0"/>
              <a:t> to document the class garden’s progress. Students take turns as “garden reporters,” uploading photos with captions explaining plant growth and observations.</a:t>
            </a:r>
          </a:p>
          <a:p>
            <a:r>
              <a:rPr lang="en-US" sz="1400" b="1" dirty="0"/>
              <a:t>Middle School (Grade 8):</a:t>
            </a:r>
            <a:r>
              <a:rPr lang="en-US" sz="1400" dirty="0"/>
              <a:t> A Social Studies teacher uses a </a:t>
            </a:r>
            <a:r>
              <a:rPr lang="en-US" sz="1400" b="1" dirty="0"/>
              <a:t>class Twitter simulation</a:t>
            </a:r>
            <a:r>
              <a:rPr lang="en-US" sz="1400" dirty="0"/>
              <a:t> to “live-tweet” the Constitutional Convention, with students role-playing delegates. Each student account represents a historical figure, posting opinions and responding to peers as if debating in real time.</a:t>
            </a:r>
          </a:p>
          <a:p>
            <a:r>
              <a:rPr lang="en-US" sz="1400" b="1" dirty="0"/>
              <a:t>High School (Grade 10):</a:t>
            </a:r>
            <a:r>
              <a:rPr lang="en-US" sz="1400" dirty="0"/>
              <a:t> An English literature teacher sets up a </a:t>
            </a:r>
            <a:r>
              <a:rPr lang="en-US" sz="1400" b="1" dirty="0"/>
              <a:t>private class blog (WordPress, </a:t>
            </a:r>
            <a:r>
              <a:rPr lang="en-US" sz="1400" b="1" dirty="0" err="1"/>
              <a:t>Edublogs</a:t>
            </a:r>
            <a:r>
              <a:rPr lang="en-US" sz="1400" b="1" dirty="0"/>
              <a:t>, or Google Sites)</a:t>
            </a:r>
            <a:r>
              <a:rPr lang="en-US" sz="1400" dirty="0"/>
              <a:t> where students publish short story drafts and leave structured peer feedback in the comments.</a:t>
            </a:r>
          </a:p>
          <a:p>
            <a:r>
              <a:rPr lang="en-US" sz="1400" b="1" dirty="0"/>
              <a:t>High School (Grade 12):</a:t>
            </a:r>
            <a:r>
              <a:rPr lang="en-US" sz="1400" dirty="0"/>
              <a:t> An art teacher uses a </a:t>
            </a:r>
            <a:r>
              <a:rPr lang="en-US" sz="1400" b="1" dirty="0"/>
              <a:t>Pinterest board</a:t>
            </a:r>
            <a:r>
              <a:rPr lang="en-US" sz="1400" dirty="0"/>
              <a:t> where students curate visual inspiration for final projects. Peers provide comments on boards to encourage, critique, or suggest ideas.</a:t>
            </a:r>
          </a:p>
        </p:txBody>
      </p:sp>
    </p:spTree>
    <p:extLst>
      <p:ext uri="{BB962C8B-B14F-4D97-AF65-F5344CB8AC3E}">
        <p14:creationId xmlns:p14="http://schemas.microsoft.com/office/powerpoint/2010/main" val="207072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2050</TotalTime>
  <Words>1204</Words>
  <Application>Microsoft Macintosh PowerPoint</Application>
  <PresentationFormat>On-screen Show (16:9)</PresentationFormat>
  <Paragraphs>67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Montserrat</vt:lpstr>
      <vt:lpstr>Oswald</vt:lpstr>
      <vt:lpstr>Playfair Display</vt:lpstr>
      <vt:lpstr>Times New Roman</vt:lpstr>
      <vt:lpstr>Pop</vt:lpstr>
      <vt:lpstr>Before We Start Class…Emotional Check-In</vt:lpstr>
      <vt:lpstr>Social Media as a teaching tool</vt:lpstr>
      <vt:lpstr>Opening Questions &amp; Activity:</vt:lpstr>
      <vt:lpstr>Gallery Walk: Ethical Considerations</vt:lpstr>
      <vt:lpstr>Gallery Walk: Ethical Considerations</vt:lpstr>
      <vt:lpstr>General Examples of Social Media in the Classroom</vt:lpstr>
      <vt:lpstr>General Examples of Social Media in the Classroom</vt:lpstr>
      <vt:lpstr>General Examples of Social Media in the Classroom</vt:lpstr>
      <vt:lpstr>Specific Examples of Social Media in the Classroom</vt:lpstr>
      <vt:lpstr>Resources</vt:lpstr>
      <vt:lpstr>Now, just like always: pick a social Explore Social Media uses as a teaching tool, create something for your websites...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as a teaching tool</dc:title>
  <cp:lastModifiedBy>Daniel Moos</cp:lastModifiedBy>
  <cp:revision>58</cp:revision>
  <dcterms:modified xsi:type="dcterms:W3CDTF">2025-09-18T11:46:28Z</dcterms:modified>
</cp:coreProperties>
</file>