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9"/>
  </p:notesMasterIdLst>
  <p:sldIdLst>
    <p:sldId id="494" r:id="rId2"/>
    <p:sldId id="460" r:id="rId3"/>
    <p:sldId id="487" r:id="rId4"/>
    <p:sldId id="471" r:id="rId5"/>
    <p:sldId id="257" r:id="rId6"/>
    <p:sldId id="259" r:id="rId7"/>
    <p:sldId id="482" r:id="rId8"/>
    <p:sldId id="495" r:id="rId9"/>
    <p:sldId id="483" r:id="rId10"/>
    <p:sldId id="260" r:id="rId11"/>
    <p:sldId id="493" r:id="rId12"/>
    <p:sldId id="488" r:id="rId13"/>
    <p:sldId id="489" r:id="rId14"/>
    <p:sldId id="490" r:id="rId15"/>
    <p:sldId id="491" r:id="rId16"/>
    <p:sldId id="492" r:id="rId17"/>
    <p:sldId id="481" r:id="rId18"/>
  </p:sldIdLst>
  <p:sldSz cx="12192000" cy="6858000"/>
  <p:notesSz cx="6858000" cy="9144000"/>
  <p:embeddedFontLst>
    <p:embeddedFont>
      <p:font typeface="ＭＳ Ｐゴシック" panose="020B0600070205080204" pitchFamily="34" charset="-128"/>
      <p:regular r:id="rId20"/>
    </p:embeddedFont>
    <p:embeddedFont>
      <p:font typeface="Quattrocento Sans" panose="020B0502050000020003" pitchFamily="3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54"/>
    <p:restoredTop sz="94695"/>
  </p:normalViewPr>
  <p:slideViewPr>
    <p:cSldViewPr snapToGrid="0">
      <p:cViewPr varScale="1">
        <p:scale>
          <a:sx n="113" d="100"/>
          <a:sy n="113" d="100"/>
        </p:scale>
        <p:origin x="312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2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4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3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7">
            <a:extLst>
              <a:ext uri="{FF2B5EF4-FFF2-40B4-BE49-F238E27FC236}">
                <a16:creationId xmlns:a16="http://schemas.microsoft.com/office/drawing/2014/main" id="{16E8E1E7-7D4C-64B7-910F-EEED24ECA6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7EAE87D-D64A-7C40-B384-01581238438F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97DAAE61-3B26-9383-9CA5-5BB8B82AE28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EAE4056A-5CBD-47BA-DD4C-2AC46518C0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3B274E17-AA5F-D84D-DF7B-13A22FB23B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89C193F0-E4D5-2D6E-EA16-9ECFC1EF5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3B274E17-AA5F-D84D-DF7B-13A22FB23B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89C193F0-E4D5-2D6E-EA16-9ECFC1EF5D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54383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A73CB5CF-B3E8-618E-0B13-5E49A8CCDC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C8253402-DE10-4224-73BE-C4A2309250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45059" name="Rectangle 4">
            <a:extLst>
              <a:ext uri="{FF2B5EF4-FFF2-40B4-BE49-F238E27FC236}">
                <a16:creationId xmlns:a16="http://schemas.microsoft.com/office/drawing/2014/main" id="{A0A68CB9-0B5E-4295-1B12-C1484C06B9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5060" name="Rectangle 5">
            <a:extLst>
              <a:ext uri="{FF2B5EF4-FFF2-40B4-BE49-F238E27FC236}">
                <a16:creationId xmlns:a16="http://schemas.microsoft.com/office/drawing/2014/main" id="{B45EAD82-FFC3-E8ED-4078-428E692C5A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45061" name="Rectangle 6">
            <a:extLst>
              <a:ext uri="{FF2B5EF4-FFF2-40B4-BE49-F238E27FC236}">
                <a16:creationId xmlns:a16="http://schemas.microsoft.com/office/drawing/2014/main" id="{B6F1B4D3-D9FD-D9DE-FC36-61374E5ECA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cap="flat"/>
        </p:spPr>
      </p:sp>
      <p:sp>
        <p:nvSpPr>
          <p:cNvPr id="45062" name="Rectangle 7">
            <a:extLst>
              <a:ext uri="{FF2B5EF4-FFF2-40B4-BE49-F238E27FC236}">
                <a16:creationId xmlns:a16="http://schemas.microsoft.com/office/drawing/2014/main" id="{0C48F0BE-42B7-C05D-7327-A9BE1F683B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646F88BA-8B4E-3797-5A8E-BBB8A6BDB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696B251C-7CC4-0AAD-DADC-44B774EEA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5299" name="Rectangle 4">
            <a:extLst>
              <a:ext uri="{FF2B5EF4-FFF2-40B4-BE49-F238E27FC236}">
                <a16:creationId xmlns:a16="http://schemas.microsoft.com/office/drawing/2014/main" id="{BA1F5A96-B9E1-5C4E-68B1-2C4E560AC8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0" name="Rectangle 5">
            <a:extLst>
              <a:ext uri="{FF2B5EF4-FFF2-40B4-BE49-F238E27FC236}">
                <a16:creationId xmlns:a16="http://schemas.microsoft.com/office/drawing/2014/main" id="{544413A4-B122-D307-C535-8A47B0CD7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1" name="Rectangle 6">
            <a:extLst>
              <a:ext uri="{FF2B5EF4-FFF2-40B4-BE49-F238E27FC236}">
                <a16:creationId xmlns:a16="http://schemas.microsoft.com/office/drawing/2014/main" id="{50A6E699-2C4E-A85A-7415-44C81DEB51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cap="flat"/>
        </p:spPr>
      </p:sp>
      <p:sp>
        <p:nvSpPr>
          <p:cNvPr id="55302" name="Rectangle 7">
            <a:extLst>
              <a:ext uri="{FF2B5EF4-FFF2-40B4-BE49-F238E27FC236}">
                <a16:creationId xmlns:a16="http://schemas.microsoft.com/office/drawing/2014/main" id="{1025D39D-D518-9813-EB3A-1FB2EAF0AB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90BDA-9352-689C-0617-153ED79231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2">
            <a:extLst>
              <a:ext uri="{FF2B5EF4-FFF2-40B4-BE49-F238E27FC236}">
                <a16:creationId xmlns:a16="http://schemas.microsoft.com/office/drawing/2014/main" id="{96BE6064-9968-4D1C-C0DA-E46526024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298" name="Rectangle 3">
            <a:extLst>
              <a:ext uri="{FF2B5EF4-FFF2-40B4-BE49-F238E27FC236}">
                <a16:creationId xmlns:a16="http://schemas.microsoft.com/office/drawing/2014/main" id="{90C9733B-2616-633F-F8A2-A782F6B30C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5299" name="Rectangle 4">
            <a:extLst>
              <a:ext uri="{FF2B5EF4-FFF2-40B4-BE49-F238E27FC236}">
                <a16:creationId xmlns:a16="http://schemas.microsoft.com/office/drawing/2014/main" id="{DA8981D1-538A-374C-C563-262CC84786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0" name="Rectangle 5">
            <a:extLst>
              <a:ext uri="{FF2B5EF4-FFF2-40B4-BE49-F238E27FC236}">
                <a16:creationId xmlns:a16="http://schemas.microsoft.com/office/drawing/2014/main" id="{BC1054A1-4E1F-BB2A-E6E0-530277FE54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5301" name="Rectangle 6">
            <a:extLst>
              <a:ext uri="{FF2B5EF4-FFF2-40B4-BE49-F238E27FC236}">
                <a16:creationId xmlns:a16="http://schemas.microsoft.com/office/drawing/2014/main" id="{2ADB0D4D-2FC3-F531-6A47-A42A7644A7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cap="flat"/>
        </p:spPr>
      </p:sp>
      <p:sp>
        <p:nvSpPr>
          <p:cNvPr id="55302" name="Rectangle 7">
            <a:extLst>
              <a:ext uri="{FF2B5EF4-FFF2-40B4-BE49-F238E27FC236}">
                <a16:creationId xmlns:a16="http://schemas.microsoft.com/office/drawing/2014/main" id="{438310D4-B76C-E97D-EC79-F8E54B74A5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1606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>
            <a:extLst>
              <a:ext uri="{FF2B5EF4-FFF2-40B4-BE49-F238E27FC236}">
                <a16:creationId xmlns:a16="http://schemas.microsoft.com/office/drawing/2014/main" id="{EE3BBCC6-5C78-F2CC-EA05-3C915FE16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46" name="Rectangle 3">
            <a:extLst>
              <a:ext uri="{FF2B5EF4-FFF2-40B4-BE49-F238E27FC236}">
                <a16:creationId xmlns:a16="http://schemas.microsoft.com/office/drawing/2014/main" id="{CEF14864-F267-B984-BE0E-AB5EA8A90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20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57347" name="Rectangle 4">
            <a:extLst>
              <a:ext uri="{FF2B5EF4-FFF2-40B4-BE49-F238E27FC236}">
                <a16:creationId xmlns:a16="http://schemas.microsoft.com/office/drawing/2014/main" id="{91227691-36F4-E621-6B2D-6EAD3F28EC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48" name="Rectangle 5">
            <a:extLst>
              <a:ext uri="{FF2B5EF4-FFF2-40B4-BE49-F238E27FC236}">
                <a16:creationId xmlns:a16="http://schemas.microsoft.com/office/drawing/2014/main" id="{21F088CF-24D5-F171-0B77-F93EE1174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57349" name="Rectangle 6">
            <a:extLst>
              <a:ext uri="{FF2B5EF4-FFF2-40B4-BE49-F238E27FC236}">
                <a16:creationId xmlns:a16="http://schemas.microsoft.com/office/drawing/2014/main" id="{60081616-8914-0538-D3F9-AB16D1FEF02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cap="flat"/>
        </p:spPr>
      </p:sp>
      <p:sp>
        <p:nvSpPr>
          <p:cNvPr id="57350" name="Rectangle 7">
            <a:extLst>
              <a:ext uri="{FF2B5EF4-FFF2-40B4-BE49-F238E27FC236}">
                <a16:creationId xmlns:a16="http://schemas.microsoft.com/office/drawing/2014/main" id="{12CA2279-7A60-1AE3-1DB0-A5FE8599EE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>
            <a:extLst>
              <a:ext uri="{FF2B5EF4-FFF2-40B4-BE49-F238E27FC236}">
                <a16:creationId xmlns:a16="http://schemas.microsoft.com/office/drawing/2014/main" id="{27387FA3-AF13-2994-AA11-7FC627B8251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0" y="2130425"/>
            <a:ext cx="12192000" cy="1470025"/>
          </a:xfrm>
        </p:spPr>
        <p:txBody>
          <a:bodyPr/>
          <a:lstStyle/>
          <a:p>
            <a:pPr eaLnBrk="1" hangingPunct="1"/>
            <a:r>
              <a:rPr lang="en-US" altLang="en-US" sz="4000" dirty="0"/>
              <a:t>Classroom Assessment:</a:t>
            </a:r>
            <a:br>
              <a:rPr lang="en-US" altLang="en-US" sz="4000" dirty="0"/>
            </a:br>
            <a:r>
              <a:rPr lang="en-US" altLang="en-US" sz="4000" dirty="0"/>
              <a:t>Reliability &amp; Validity</a:t>
            </a:r>
            <a:endParaRPr kumimoji="0" lang="en-US" altLang="en-US" dirty="0"/>
          </a:p>
        </p:txBody>
      </p:sp>
      <p:sp>
        <p:nvSpPr>
          <p:cNvPr id="39938" name="Rectangle 3">
            <a:extLst>
              <a:ext uri="{FF2B5EF4-FFF2-40B4-BE49-F238E27FC236}">
                <a16:creationId xmlns:a16="http://schemas.microsoft.com/office/drawing/2014/main" id="{D702E3B7-E1DD-0DE6-865D-324C70DCB4E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3810000"/>
            <a:ext cx="12192000" cy="1752600"/>
          </a:xfrm>
        </p:spPr>
        <p:txBody>
          <a:bodyPr/>
          <a:lstStyle/>
          <a:p>
            <a:pPr eaLnBrk="1" hangingPunct="1"/>
            <a:r>
              <a:rPr kumimoji="0" lang="en-US" altLang="en-US" dirty="0"/>
              <a:t>EDU 330: Educational Psychology</a:t>
            </a:r>
          </a:p>
          <a:p>
            <a:pPr eaLnBrk="1" hangingPunct="1"/>
            <a:r>
              <a:rPr kumimoji="0" lang="en-US" altLang="en-US" dirty="0"/>
              <a:t>Daniel Moos, PhD</a:t>
            </a:r>
            <a:endParaRPr lang="en-US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7"/>
          <p:cNvSpPr txBox="1"/>
          <p:nvPr/>
        </p:nvSpPr>
        <p:spPr>
          <a:xfrm>
            <a:off x="381000" y="381000"/>
            <a:ext cx="118110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 Your Classroom: What are threats to reliability &amp; validity</a:t>
            </a:r>
            <a:endParaRPr dirty="0"/>
          </a:p>
        </p:txBody>
      </p:sp>
      <p:sp>
        <p:nvSpPr>
          <p:cNvPr id="161" name="Google Shape;161;p17"/>
          <p:cNvSpPr txBox="1"/>
          <p:nvPr/>
        </p:nvSpPr>
        <p:spPr>
          <a:xfrm>
            <a:off x="6675536" y="6324600"/>
            <a:ext cx="2468463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rgbClr val="BDC3C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Assessment 101</a:t>
            </a:r>
            <a:endParaRPr/>
          </a:p>
        </p:txBody>
      </p:sp>
      <p:sp>
        <p:nvSpPr>
          <p:cNvPr id="162" name="Google Shape;162;p17"/>
          <p:cNvSpPr txBox="1"/>
          <p:nvPr/>
        </p:nvSpPr>
        <p:spPr>
          <a:xfrm>
            <a:off x="381000" y="1864221"/>
            <a:ext cx="440055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Threats to Reliability</a:t>
            </a:r>
            <a:endParaRPr/>
          </a:p>
        </p:txBody>
      </p:sp>
      <p:sp>
        <p:nvSpPr>
          <p:cNvPr id="163" name="Google Shape;163;p17"/>
          <p:cNvSpPr/>
          <p:nvPr/>
        </p:nvSpPr>
        <p:spPr>
          <a:xfrm>
            <a:off x="381000" y="2073771"/>
            <a:ext cx="4191000" cy="28575"/>
          </a:xfrm>
          <a:prstGeom prst="rect">
            <a:avLst/>
          </a:prstGeom>
          <a:solidFill>
            <a:srgbClr val="2980B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7"/>
          <p:cNvSpPr txBox="1"/>
          <p:nvPr/>
        </p:nvSpPr>
        <p:spPr>
          <a:xfrm>
            <a:off x="4953000" y="1864221"/>
            <a:ext cx="4400550" cy="238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4" b="1" i="0" u="none" strike="noStrike" cap="none">
                <a:solidFill>
                  <a:srgbClr val="27AE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Threats to Validity</a:t>
            </a:r>
            <a:endParaRPr/>
          </a:p>
        </p:txBody>
      </p:sp>
      <p:sp>
        <p:nvSpPr>
          <p:cNvPr id="165" name="Google Shape;165;p17"/>
          <p:cNvSpPr/>
          <p:nvPr/>
        </p:nvSpPr>
        <p:spPr>
          <a:xfrm>
            <a:off x="4953000" y="2073771"/>
            <a:ext cx="4191000" cy="28575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7"/>
          <p:cNvSpPr txBox="1"/>
          <p:nvPr/>
        </p:nvSpPr>
        <p:spPr>
          <a:xfrm>
            <a:off x="685800" y="2413992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67" name="Google Shape;167;p17"/>
          <p:cNvSpPr txBox="1"/>
          <p:nvPr/>
        </p:nvSpPr>
        <p:spPr>
          <a:xfrm>
            <a:off x="762000" y="2433042"/>
            <a:ext cx="3810000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Ambiguous Questions and/or evaluation tools: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Students guess because the wording is confusing and/or your evaluation tool does not support consistent evaluation </a:t>
            </a:r>
            <a:endParaRPr dirty="0"/>
          </a:p>
        </p:txBody>
      </p:sp>
      <p:sp>
        <p:nvSpPr>
          <p:cNvPr id="168" name="Google Shape;168;p17"/>
          <p:cNvSpPr txBox="1"/>
          <p:nvPr/>
        </p:nvSpPr>
        <p:spPr>
          <a:xfrm>
            <a:off x="685800" y="3356967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69" name="Google Shape;169;p17"/>
          <p:cNvSpPr txBox="1"/>
          <p:nvPr/>
        </p:nvSpPr>
        <p:spPr>
          <a:xfrm>
            <a:off x="762000" y="4099648"/>
            <a:ext cx="3810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Grader Drift &amp; Bias: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You grade easier after lunch than before lunch and/or biases towards towards a students</a:t>
            </a:r>
            <a:endParaRPr dirty="0"/>
          </a:p>
        </p:txBody>
      </p:sp>
      <p:sp>
        <p:nvSpPr>
          <p:cNvPr id="170" name="Google Shape;170;p17"/>
          <p:cNvSpPr txBox="1"/>
          <p:nvPr/>
        </p:nvSpPr>
        <p:spPr>
          <a:xfrm>
            <a:off x="685800" y="4033242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71" name="Google Shape;171;p17"/>
          <p:cNvSpPr txBox="1"/>
          <p:nvPr/>
        </p:nvSpPr>
        <p:spPr>
          <a:xfrm>
            <a:off x="685800" y="5357888"/>
            <a:ext cx="381000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Environment &amp; personal factors: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It's too hot, too loud, or you are </a:t>
            </a:r>
            <a:r>
              <a:rPr lang="en-US" sz="1800" b="0" i="0" u="none" strike="noStrike" cap="none" dirty="0" err="1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hANGRY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!</a:t>
            </a:r>
            <a:endParaRPr dirty="0"/>
          </a:p>
        </p:txBody>
      </p:sp>
      <p:sp>
        <p:nvSpPr>
          <p:cNvPr id="172" name="Google Shape;172;p17"/>
          <p:cNvSpPr txBox="1"/>
          <p:nvPr/>
        </p:nvSpPr>
        <p:spPr>
          <a:xfrm>
            <a:off x="5257800" y="2413992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73" name="Google Shape;173;p17"/>
          <p:cNvSpPr txBox="1"/>
          <p:nvPr/>
        </p:nvSpPr>
        <p:spPr>
          <a:xfrm>
            <a:off x="5334000" y="2433042"/>
            <a:ext cx="381000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Poor Content Match: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en-US" sz="18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EG: 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You taught the Civil War, but the test is mostly about the Revolutionary War.</a:t>
            </a:r>
            <a:endParaRPr dirty="0"/>
          </a:p>
        </p:txBody>
      </p:sp>
      <p:sp>
        <p:nvSpPr>
          <p:cNvPr id="174" name="Google Shape;174;p17"/>
          <p:cNvSpPr txBox="1"/>
          <p:nvPr/>
        </p:nvSpPr>
        <p:spPr>
          <a:xfrm>
            <a:off x="5257800" y="3356967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75" name="Google Shape;175;p17"/>
          <p:cNvSpPr txBox="1"/>
          <p:nvPr/>
        </p:nvSpPr>
        <p:spPr>
          <a:xfrm>
            <a:off x="5334000" y="3767753"/>
            <a:ext cx="3810000" cy="11079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Construct Irrelevance: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EG: A math word problem is so wordy that it becomes a reading test, not a math test.</a:t>
            </a:r>
            <a:endParaRPr dirty="0"/>
          </a:p>
        </p:txBody>
      </p:sp>
      <p:sp>
        <p:nvSpPr>
          <p:cNvPr id="176" name="Google Shape;176;p17"/>
          <p:cNvSpPr txBox="1"/>
          <p:nvPr/>
        </p:nvSpPr>
        <p:spPr>
          <a:xfrm>
            <a:off x="5257800" y="4299942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77" name="Google Shape;177;p17"/>
          <p:cNvSpPr txBox="1"/>
          <p:nvPr/>
        </p:nvSpPr>
        <p:spPr>
          <a:xfrm>
            <a:off x="5334000" y="5215590"/>
            <a:ext cx="3810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Bias: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References that only some cultural groups understand.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0"/>
      <p:bldP spid="169" grpId="0"/>
      <p:bldP spid="171" grpId="0"/>
      <p:bldP spid="173" grpId="0"/>
      <p:bldP spid="175" grpId="0"/>
      <p:bldP spid="17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1" name="Google Shape;171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9750" y="2058293"/>
            <a:ext cx="3214688" cy="2557463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p18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67312" y="2058293"/>
            <a:ext cx="3214688" cy="2557463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18"/>
          <p:cNvSpPr txBox="1"/>
          <p:nvPr/>
        </p:nvSpPr>
        <p:spPr>
          <a:xfrm>
            <a:off x="127397" y="1128188"/>
            <a:ext cx="6900863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Rubrics: One strategy to ensure validity &amp; reliability</a:t>
            </a:r>
            <a:endParaRPr sz="1800" dirty="0"/>
          </a:p>
        </p:txBody>
      </p:sp>
      <p:sp>
        <p:nvSpPr>
          <p:cNvPr id="175" name="Google Shape;175;p18"/>
          <p:cNvSpPr txBox="1"/>
          <p:nvPr/>
        </p:nvSpPr>
        <p:spPr>
          <a:xfrm>
            <a:off x="6671296" y="5614989"/>
            <a:ext cx="1710704" cy="10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675" dirty="0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</a:t>
            </a:r>
            <a:r>
              <a:rPr lang="en-US" sz="675" dirty="0" err="1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Psycology</a:t>
            </a:r>
            <a:r>
              <a:rPr lang="en-US" sz="675" dirty="0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: Assessment Design</a:t>
            </a:r>
            <a:endParaRPr sz="1800" dirty="0"/>
          </a:p>
        </p:txBody>
      </p:sp>
      <p:sp>
        <p:nvSpPr>
          <p:cNvPr id="176" name="Google Shape;176;p18"/>
          <p:cNvSpPr txBox="1"/>
          <p:nvPr/>
        </p:nvSpPr>
        <p:spPr>
          <a:xfrm>
            <a:off x="1988344" y="2372619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For RELIABILITY</a:t>
            </a:r>
            <a:endParaRPr sz="1800"/>
          </a:p>
        </p:txBody>
      </p:sp>
      <p:sp>
        <p:nvSpPr>
          <p:cNvPr id="177" name="Google Shape;177;p18"/>
          <p:cNvSpPr txBox="1"/>
          <p:nvPr/>
        </p:nvSpPr>
        <p:spPr>
          <a:xfrm>
            <a:off x="1988345" y="2715518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specific rubric ensures that </a:t>
            </a:r>
            <a:r>
              <a:rPr lang="en-US" sz="1125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grading is consistent</a:t>
            </a: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sz="1800" dirty="0"/>
          </a:p>
        </p:txBody>
      </p:sp>
      <p:sp>
        <p:nvSpPr>
          <p:cNvPr id="178" name="Google Shape;178;p18"/>
          <p:cNvSpPr txBox="1"/>
          <p:nvPr/>
        </p:nvSpPr>
        <p:spPr>
          <a:xfrm>
            <a:off x="5345906" y="2372619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For VALIDITY</a:t>
            </a:r>
            <a:endParaRPr sz="1800"/>
          </a:p>
        </p:txBody>
      </p:sp>
      <p:sp>
        <p:nvSpPr>
          <p:cNvPr id="179" name="Google Shape;179;p18"/>
          <p:cNvSpPr txBox="1"/>
          <p:nvPr/>
        </p:nvSpPr>
        <p:spPr>
          <a:xfrm>
            <a:off x="5345908" y="2715518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specific rubric ensures </a:t>
            </a:r>
            <a:r>
              <a:rPr lang="en-US" sz="1125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we are grading the right thing</a:t>
            </a: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sz="1800" dirty="0"/>
          </a:p>
        </p:txBody>
      </p:sp>
      <p:sp>
        <p:nvSpPr>
          <p:cNvPr id="180" name="Google Shape;180;p18"/>
          <p:cNvSpPr txBox="1"/>
          <p:nvPr/>
        </p:nvSpPr>
        <p:spPr>
          <a:xfrm>
            <a:off x="2224088" y="3287018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81" name="Google Shape;181;p18"/>
          <p:cNvSpPr txBox="1"/>
          <p:nvPr/>
        </p:nvSpPr>
        <p:spPr>
          <a:xfrm>
            <a:off x="2274095" y="3287018"/>
            <a:ext cx="260746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It prevents "Grader Drift" (grading harder before lunch).</a:t>
            </a:r>
            <a:endParaRPr sz="1800"/>
          </a:p>
        </p:txBody>
      </p:sp>
      <p:sp>
        <p:nvSpPr>
          <p:cNvPr id="182" name="Google Shape;182;p18"/>
          <p:cNvSpPr txBox="1"/>
          <p:nvPr/>
        </p:nvSpPr>
        <p:spPr>
          <a:xfrm>
            <a:off x="2224088" y="3715643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83" name="Google Shape;183;p18"/>
          <p:cNvSpPr txBox="1"/>
          <p:nvPr/>
        </p:nvSpPr>
        <p:spPr>
          <a:xfrm>
            <a:off x="2274095" y="3715644"/>
            <a:ext cx="260746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It ensures Student A gets the same grade as Student B for the same work.</a:t>
            </a:r>
            <a:endParaRPr sz="1800"/>
          </a:p>
        </p:txBody>
      </p:sp>
      <p:sp>
        <p:nvSpPr>
          <p:cNvPr id="184" name="Google Shape;184;p18"/>
          <p:cNvSpPr txBox="1"/>
          <p:nvPr/>
        </p:nvSpPr>
        <p:spPr>
          <a:xfrm>
            <a:off x="5581651" y="3287018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85" name="Google Shape;185;p18"/>
          <p:cNvSpPr txBox="1"/>
          <p:nvPr/>
        </p:nvSpPr>
        <p:spPr>
          <a:xfrm>
            <a:off x="5631658" y="3287019"/>
            <a:ext cx="2607469" cy="7790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It prevents us from grading "handwriting" when we meant to grade "scientific understanding."</a:t>
            </a:r>
            <a:endParaRPr sz="1800"/>
          </a:p>
        </p:txBody>
      </p:sp>
      <p:sp>
        <p:nvSpPr>
          <p:cNvPr id="186" name="Google Shape;186;p18"/>
          <p:cNvSpPr txBox="1"/>
          <p:nvPr/>
        </p:nvSpPr>
        <p:spPr>
          <a:xfrm>
            <a:off x="5581651" y="3929955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87" name="Google Shape;187;p18"/>
          <p:cNvSpPr txBox="1"/>
          <p:nvPr/>
        </p:nvSpPr>
        <p:spPr>
          <a:xfrm>
            <a:off x="5631658" y="3929956"/>
            <a:ext cx="260746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It forces the teacher to align the criteria with the Learning Objectives.</a:t>
            </a:r>
            <a:endParaRPr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" grpId="0"/>
      <p:bldP spid="179" grpId="0"/>
      <p:bldP spid="181" grpId="0"/>
      <p:bldP spid="183" grpId="0"/>
      <p:bldP spid="185" grpId="0"/>
      <p:bldP spid="18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9750" y="4787205"/>
            <a:ext cx="6572250" cy="1371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09750" y="2701230"/>
            <a:ext cx="3214688" cy="19431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6" name="Google Shape;86;p13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67312" y="2701230"/>
            <a:ext cx="3214688" cy="19431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3"/>
          <p:cNvSpPr txBox="1"/>
          <p:nvPr/>
        </p:nvSpPr>
        <p:spPr>
          <a:xfrm>
            <a:off x="173421" y="1143000"/>
            <a:ext cx="11887200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Anatomy of a Rubric</a:t>
            </a:r>
            <a:endParaRPr sz="1800" dirty="0"/>
          </a:p>
        </p:txBody>
      </p:sp>
      <p:sp>
        <p:nvSpPr>
          <p:cNvPr id="88" name="Google Shape;88;p13"/>
          <p:cNvSpPr txBox="1"/>
          <p:nvPr/>
        </p:nvSpPr>
        <p:spPr>
          <a:xfrm>
            <a:off x="390855" y="1548720"/>
            <a:ext cx="6900863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575" b="1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Moving beyond "It just feels like a B"</a:t>
            </a:r>
            <a:endParaRPr sz="1800" dirty="0"/>
          </a:p>
        </p:txBody>
      </p:sp>
      <p:sp>
        <p:nvSpPr>
          <p:cNvPr id="89" name="Google Shape;89;p13"/>
          <p:cNvSpPr txBox="1"/>
          <p:nvPr/>
        </p:nvSpPr>
        <p:spPr>
          <a:xfrm>
            <a:off x="6671296" y="5614989"/>
            <a:ext cx="1710704" cy="10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675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Assessment Design</a:t>
            </a:r>
            <a:endParaRPr sz="1800"/>
          </a:p>
        </p:txBody>
      </p:sp>
      <p:sp>
        <p:nvSpPr>
          <p:cNvPr id="90" name="Google Shape;90;p13"/>
          <p:cNvSpPr txBox="1"/>
          <p:nvPr/>
        </p:nvSpPr>
        <p:spPr>
          <a:xfrm>
            <a:off x="1988344" y="5101531"/>
            <a:ext cx="656332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 dirty="0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3. Descriptors (The Cells)</a:t>
            </a:r>
            <a:endParaRPr sz="1800" dirty="0"/>
          </a:p>
        </p:txBody>
      </p:sp>
      <p:sp>
        <p:nvSpPr>
          <p:cNvPr id="91" name="Google Shape;91;p13"/>
          <p:cNvSpPr txBox="1"/>
          <p:nvPr/>
        </p:nvSpPr>
        <p:spPr>
          <a:xfrm>
            <a:off x="1988345" y="5444432"/>
            <a:ext cx="6250781" cy="4328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Specific descriptions of what performance looks like at each level. </a:t>
            </a:r>
            <a:br>
              <a:rPr lang="en-US" sz="135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1125" b="1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This is where reliability lives or dies.</a:t>
            </a:r>
            <a:endParaRPr sz="1800"/>
          </a:p>
        </p:txBody>
      </p:sp>
      <p:sp>
        <p:nvSpPr>
          <p:cNvPr id="92" name="Google Shape;92;p13"/>
          <p:cNvSpPr txBox="1"/>
          <p:nvPr/>
        </p:nvSpPr>
        <p:spPr>
          <a:xfrm>
            <a:off x="1809750" y="2201167"/>
            <a:ext cx="6572250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An analytic rubric has three specific parts. Understanding these parts is the first step to </a:t>
            </a:r>
            <a:r>
              <a:rPr lang="en-US" sz="1125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Reliability</a:t>
            </a: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sz="1800" dirty="0"/>
          </a:p>
        </p:txBody>
      </p:sp>
      <p:sp>
        <p:nvSpPr>
          <p:cNvPr id="93" name="Google Shape;93;p13"/>
          <p:cNvSpPr txBox="1"/>
          <p:nvPr/>
        </p:nvSpPr>
        <p:spPr>
          <a:xfrm>
            <a:off x="1988344" y="3015556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1. Criteria (The Rows)</a:t>
            </a:r>
            <a:endParaRPr sz="1800"/>
          </a:p>
        </p:txBody>
      </p:sp>
      <p:sp>
        <p:nvSpPr>
          <p:cNvPr id="94" name="Google Shape;94;p13"/>
          <p:cNvSpPr txBox="1"/>
          <p:nvPr/>
        </p:nvSpPr>
        <p:spPr>
          <a:xfrm>
            <a:off x="1988345" y="3358456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What are the essential skills or knowledge you are measuring?</a:t>
            </a:r>
            <a:endParaRPr sz="1800" dirty="0"/>
          </a:p>
        </p:txBody>
      </p:sp>
      <p:sp>
        <p:nvSpPr>
          <p:cNvPr id="95" name="Google Shape;95;p13"/>
          <p:cNvSpPr txBox="1"/>
          <p:nvPr/>
        </p:nvSpPr>
        <p:spPr>
          <a:xfrm>
            <a:off x="1988345" y="3929956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i="1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Example: Thesis Statement, Organization, Evidence.</a:t>
            </a:r>
            <a:endParaRPr sz="1800"/>
          </a:p>
        </p:txBody>
      </p:sp>
      <p:sp>
        <p:nvSpPr>
          <p:cNvPr id="96" name="Google Shape;96;p13"/>
          <p:cNvSpPr txBox="1"/>
          <p:nvPr/>
        </p:nvSpPr>
        <p:spPr>
          <a:xfrm>
            <a:off x="5345906" y="3015556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 dirty="0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2. Levels (The Columns)</a:t>
            </a:r>
            <a:endParaRPr sz="1800" dirty="0"/>
          </a:p>
        </p:txBody>
      </p:sp>
      <p:sp>
        <p:nvSpPr>
          <p:cNvPr id="97" name="Google Shape;97;p13"/>
          <p:cNvSpPr txBox="1"/>
          <p:nvPr/>
        </p:nvSpPr>
        <p:spPr>
          <a:xfrm>
            <a:off x="5345908" y="3358455"/>
            <a:ext cx="289321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scale of mastery.</a:t>
            </a:r>
            <a:endParaRPr sz="1800"/>
          </a:p>
        </p:txBody>
      </p:sp>
      <p:sp>
        <p:nvSpPr>
          <p:cNvPr id="98" name="Google Shape;98;p13"/>
          <p:cNvSpPr txBox="1"/>
          <p:nvPr/>
        </p:nvSpPr>
        <p:spPr>
          <a:xfrm>
            <a:off x="5345908" y="3715644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i="1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Example: 4 (Exemplary), 3 (Proficient), 2 (Developing), 1 (Beginning).</a:t>
            </a:r>
            <a:endParaRPr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/>
      <p:bldP spid="91" grpId="0"/>
      <p:bldP spid="93" grpId="0"/>
      <p:bldP spid="94" grpId="0"/>
      <p:bldP spid="95" grpId="0"/>
      <p:bldP spid="96" grpId="0"/>
      <p:bldP spid="97" grpId="0"/>
      <p:bldP spid="9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/>
        </p:nvSpPr>
        <p:spPr>
          <a:xfrm>
            <a:off x="157655" y="1100515"/>
            <a:ext cx="8552959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Four Steps to Building It</a:t>
            </a:r>
            <a:endParaRPr sz="1800" dirty="0"/>
          </a:p>
        </p:txBody>
      </p:sp>
      <p:sp>
        <p:nvSpPr>
          <p:cNvPr id="104" name="Google Shape;104;p14"/>
          <p:cNvSpPr txBox="1"/>
          <p:nvPr/>
        </p:nvSpPr>
        <p:spPr>
          <a:xfrm>
            <a:off x="422386" y="1526630"/>
            <a:ext cx="6900863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575" b="1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How to draft a rubric from scratch</a:t>
            </a:r>
            <a:endParaRPr sz="1800" dirty="0"/>
          </a:p>
        </p:txBody>
      </p:sp>
      <p:sp>
        <p:nvSpPr>
          <p:cNvPr id="107" name="Google Shape;107;p14"/>
          <p:cNvSpPr txBox="1"/>
          <p:nvPr/>
        </p:nvSpPr>
        <p:spPr>
          <a:xfrm>
            <a:off x="422386" y="2198553"/>
            <a:ext cx="115052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444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1. Identify the Learning Target:</a:t>
            </a: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What standard are you assessing? (e.g., "Students can support a claim with evidence.")</a:t>
            </a:r>
            <a:endParaRPr sz="1600" dirty="0"/>
          </a:p>
        </p:txBody>
      </p:sp>
      <p:sp>
        <p:nvSpPr>
          <p:cNvPr id="109" name="Google Shape;109;p14"/>
          <p:cNvSpPr txBox="1"/>
          <p:nvPr/>
        </p:nvSpPr>
        <p:spPr>
          <a:xfrm>
            <a:off x="422385" y="2882026"/>
            <a:ext cx="11505213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444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2. Select Your Criteria:</a:t>
            </a: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Break that target into 3-5 distinct sub-skills. (e.g., "Relevance of Evidence," "Citation Format," "Integration of Quote").</a:t>
            </a:r>
            <a:endParaRPr sz="1600" dirty="0"/>
          </a:p>
        </p:txBody>
      </p:sp>
      <p:sp>
        <p:nvSpPr>
          <p:cNvPr id="111" name="Google Shape;111;p14"/>
          <p:cNvSpPr txBox="1"/>
          <p:nvPr/>
        </p:nvSpPr>
        <p:spPr>
          <a:xfrm>
            <a:off x="422386" y="4050239"/>
            <a:ext cx="628650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444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3. Define the Extremes FIRST:</a:t>
            </a:r>
            <a:endParaRPr sz="1600" dirty="0"/>
          </a:p>
        </p:txBody>
      </p:sp>
      <p:sp>
        <p:nvSpPr>
          <p:cNvPr id="113" name="Google Shape;113;p14"/>
          <p:cNvSpPr txBox="1"/>
          <p:nvPr/>
        </p:nvSpPr>
        <p:spPr>
          <a:xfrm>
            <a:off x="422386" y="5754263"/>
            <a:ext cx="1150521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444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4. Fill in the Middle:</a:t>
            </a: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Describe the gap. What is the difference between ”Exceeds Expectations" and "Almost there"?</a:t>
            </a:r>
            <a:endParaRPr sz="1600" dirty="0"/>
          </a:p>
        </p:txBody>
      </p:sp>
      <p:sp>
        <p:nvSpPr>
          <p:cNvPr id="115" name="Google Shape;115;p14"/>
          <p:cNvSpPr txBox="1"/>
          <p:nvPr/>
        </p:nvSpPr>
        <p:spPr>
          <a:xfrm>
            <a:off x="2063478" y="4484936"/>
            <a:ext cx="60007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5725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Write the descriptor for the </a:t>
            </a: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Top Score</a:t>
            </a: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(Target/Perfect).</a:t>
            </a:r>
            <a:endParaRPr sz="1600" dirty="0"/>
          </a:p>
        </p:txBody>
      </p:sp>
      <p:sp>
        <p:nvSpPr>
          <p:cNvPr id="117" name="Google Shape;117;p14"/>
          <p:cNvSpPr txBox="1"/>
          <p:nvPr/>
        </p:nvSpPr>
        <p:spPr>
          <a:xfrm>
            <a:off x="2063478" y="5010586"/>
            <a:ext cx="600075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5725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Write the descriptor for the </a:t>
            </a:r>
            <a:r>
              <a:rPr lang="en-US" sz="16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Lowest Score</a:t>
            </a:r>
            <a:r>
              <a:rPr lang="en-US" sz="16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(Missing/Wrong).</a:t>
            </a:r>
            <a:endParaRPr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" grpId="0"/>
      <p:bldP spid="109" grpId="0"/>
      <p:bldP spid="111" grpId="0"/>
      <p:bldP spid="113" grpId="0"/>
      <p:bldP spid="115" grpId="0"/>
      <p:bldP spid="11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15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09750" y="2058292"/>
            <a:ext cx="3214688" cy="292893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p15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5167312" y="2058292"/>
            <a:ext cx="3214688" cy="292893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5"/>
          <p:cNvSpPr txBox="1"/>
          <p:nvPr/>
        </p:nvSpPr>
        <p:spPr>
          <a:xfrm>
            <a:off x="127397" y="1191781"/>
            <a:ext cx="6900863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Golden Rule of Descriptors</a:t>
            </a:r>
            <a:endParaRPr sz="1800" dirty="0"/>
          </a:p>
        </p:txBody>
      </p:sp>
      <p:sp>
        <p:nvSpPr>
          <p:cNvPr id="125" name="Google Shape;125;p15"/>
          <p:cNvSpPr txBox="1"/>
          <p:nvPr/>
        </p:nvSpPr>
        <p:spPr>
          <a:xfrm>
            <a:off x="127397" y="1545171"/>
            <a:ext cx="6900863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575" b="1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Avoid subjective adjectives to increase Reliability</a:t>
            </a:r>
            <a:endParaRPr sz="1800" dirty="0"/>
          </a:p>
        </p:txBody>
      </p:sp>
      <p:sp>
        <p:nvSpPr>
          <p:cNvPr id="126" name="Google Shape;126;p15"/>
          <p:cNvSpPr txBox="1"/>
          <p:nvPr/>
        </p:nvSpPr>
        <p:spPr>
          <a:xfrm>
            <a:off x="1809750" y="5201542"/>
            <a:ext cx="6572250" cy="346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500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If two teachers read the descriptor, would they give the same score?</a:t>
            </a:r>
            <a:endParaRPr sz="1500" dirty="0"/>
          </a:p>
        </p:txBody>
      </p:sp>
      <p:sp>
        <p:nvSpPr>
          <p:cNvPr id="127" name="Google Shape;127;p15"/>
          <p:cNvSpPr txBox="1"/>
          <p:nvPr/>
        </p:nvSpPr>
        <p:spPr>
          <a:xfrm>
            <a:off x="6671296" y="5614989"/>
            <a:ext cx="1710704" cy="10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675" dirty="0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</a:t>
            </a:r>
            <a:r>
              <a:rPr lang="en-US" sz="675" dirty="0" err="1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Assesment</a:t>
            </a:r>
            <a:r>
              <a:rPr lang="en-US" sz="675" dirty="0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Design</a:t>
            </a:r>
            <a:endParaRPr sz="1800" dirty="0"/>
          </a:p>
        </p:txBody>
      </p:sp>
      <p:sp>
        <p:nvSpPr>
          <p:cNvPr id="128" name="Google Shape;128;p15"/>
          <p:cNvSpPr txBox="1"/>
          <p:nvPr/>
        </p:nvSpPr>
        <p:spPr>
          <a:xfrm>
            <a:off x="1988344" y="2372619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🚫 The Danger Zone (Low Reliability)</a:t>
            </a:r>
            <a:endParaRPr sz="1800"/>
          </a:p>
        </p:txBody>
      </p:sp>
      <p:sp>
        <p:nvSpPr>
          <p:cNvPr id="129" name="Google Shape;129;p15"/>
          <p:cNvSpPr txBox="1"/>
          <p:nvPr/>
        </p:nvSpPr>
        <p:spPr>
          <a:xfrm>
            <a:off x="1988345" y="2915542"/>
            <a:ext cx="289321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Avoid vague, subjective words:</a:t>
            </a:r>
            <a:endParaRPr sz="1800"/>
          </a:p>
        </p:txBody>
      </p:sp>
      <p:sp>
        <p:nvSpPr>
          <p:cNvPr id="130" name="Google Shape;130;p15"/>
          <p:cNvSpPr txBox="1"/>
          <p:nvPr/>
        </p:nvSpPr>
        <p:spPr>
          <a:xfrm>
            <a:off x="1988345" y="4272856"/>
            <a:ext cx="289321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i="1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Why? My definition of "interesting" is different than yours.</a:t>
            </a:r>
            <a:endParaRPr sz="1800"/>
          </a:p>
        </p:txBody>
      </p:sp>
      <p:sp>
        <p:nvSpPr>
          <p:cNvPr id="131" name="Google Shape;131;p15"/>
          <p:cNvSpPr txBox="1"/>
          <p:nvPr/>
        </p:nvSpPr>
        <p:spPr>
          <a:xfrm>
            <a:off x="5345906" y="2372619"/>
            <a:ext cx="3037880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✅ The Safe Zone (High Reliability)</a:t>
            </a:r>
            <a:endParaRPr sz="1800"/>
          </a:p>
        </p:txBody>
      </p:sp>
      <p:sp>
        <p:nvSpPr>
          <p:cNvPr id="132" name="Google Shape;132;p15"/>
          <p:cNvSpPr txBox="1"/>
          <p:nvPr/>
        </p:nvSpPr>
        <p:spPr>
          <a:xfrm>
            <a:off x="5345908" y="2715517"/>
            <a:ext cx="289321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Use observable, concrete language:</a:t>
            </a:r>
            <a:endParaRPr sz="1800"/>
          </a:p>
        </p:txBody>
      </p:sp>
      <p:sp>
        <p:nvSpPr>
          <p:cNvPr id="133" name="Google Shape;133;p15"/>
          <p:cNvSpPr txBox="1"/>
          <p:nvPr/>
        </p:nvSpPr>
        <p:spPr>
          <a:xfrm>
            <a:off x="2224088" y="3272730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34" name="Google Shape;134;p15"/>
          <p:cNvSpPr txBox="1"/>
          <p:nvPr/>
        </p:nvSpPr>
        <p:spPr>
          <a:xfrm>
            <a:off x="2274095" y="3272730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"Creative"</a:t>
            </a:r>
            <a:endParaRPr sz="1800"/>
          </a:p>
        </p:txBody>
      </p:sp>
      <p:sp>
        <p:nvSpPr>
          <p:cNvPr id="135" name="Google Shape;135;p15"/>
          <p:cNvSpPr txBox="1"/>
          <p:nvPr/>
        </p:nvSpPr>
        <p:spPr>
          <a:xfrm>
            <a:off x="2224088" y="3487043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36" name="Google Shape;136;p15"/>
          <p:cNvSpPr txBox="1"/>
          <p:nvPr/>
        </p:nvSpPr>
        <p:spPr>
          <a:xfrm>
            <a:off x="2274095" y="3487042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"Interesting"</a:t>
            </a:r>
            <a:endParaRPr sz="1800"/>
          </a:p>
        </p:txBody>
      </p:sp>
      <p:sp>
        <p:nvSpPr>
          <p:cNvPr id="137" name="Google Shape;137;p15"/>
          <p:cNvSpPr txBox="1"/>
          <p:nvPr/>
        </p:nvSpPr>
        <p:spPr>
          <a:xfrm>
            <a:off x="2224088" y="3701355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38" name="Google Shape;138;p15"/>
          <p:cNvSpPr txBox="1"/>
          <p:nvPr/>
        </p:nvSpPr>
        <p:spPr>
          <a:xfrm>
            <a:off x="2274095" y="3701355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"Good effort"</a:t>
            </a:r>
            <a:endParaRPr sz="1800"/>
          </a:p>
        </p:txBody>
      </p:sp>
      <p:sp>
        <p:nvSpPr>
          <p:cNvPr id="139" name="Google Shape;139;p15"/>
          <p:cNvSpPr txBox="1"/>
          <p:nvPr/>
        </p:nvSpPr>
        <p:spPr>
          <a:xfrm>
            <a:off x="2224088" y="3915668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40" name="Google Shape;140;p15"/>
          <p:cNvSpPr txBox="1"/>
          <p:nvPr/>
        </p:nvSpPr>
        <p:spPr>
          <a:xfrm>
            <a:off x="2274095" y="3915667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"Adequate"</a:t>
            </a:r>
            <a:endParaRPr sz="1800"/>
          </a:p>
        </p:txBody>
      </p:sp>
      <p:sp>
        <p:nvSpPr>
          <p:cNvPr id="141" name="Google Shape;141;p15"/>
          <p:cNvSpPr txBox="1"/>
          <p:nvPr/>
        </p:nvSpPr>
        <p:spPr>
          <a:xfrm>
            <a:off x="5581651" y="3072705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42" name="Google Shape;142;p15"/>
          <p:cNvSpPr txBox="1"/>
          <p:nvPr/>
        </p:nvSpPr>
        <p:spPr>
          <a:xfrm>
            <a:off x="5631658" y="3072705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"Includes 3 distinct sources"</a:t>
            </a:r>
            <a:endParaRPr sz="1800"/>
          </a:p>
        </p:txBody>
      </p:sp>
      <p:sp>
        <p:nvSpPr>
          <p:cNvPr id="143" name="Google Shape;143;p15"/>
          <p:cNvSpPr txBox="1"/>
          <p:nvPr/>
        </p:nvSpPr>
        <p:spPr>
          <a:xfrm>
            <a:off x="5581651" y="3287018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44" name="Google Shape;144;p15"/>
          <p:cNvSpPr txBox="1"/>
          <p:nvPr/>
        </p:nvSpPr>
        <p:spPr>
          <a:xfrm>
            <a:off x="5631658" y="3287019"/>
            <a:ext cx="2607469" cy="5193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"Connects claim to evidence using a 'because' statement"</a:t>
            </a:r>
            <a:endParaRPr sz="1800"/>
          </a:p>
        </p:txBody>
      </p:sp>
      <p:sp>
        <p:nvSpPr>
          <p:cNvPr id="145" name="Google Shape;145;p15"/>
          <p:cNvSpPr txBox="1"/>
          <p:nvPr/>
        </p:nvSpPr>
        <p:spPr>
          <a:xfrm>
            <a:off x="5581651" y="3715643"/>
            <a:ext cx="50006" cy="1731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 sz="1800"/>
          </a:p>
        </p:txBody>
      </p:sp>
      <p:sp>
        <p:nvSpPr>
          <p:cNvPr id="146" name="Google Shape;146;p15"/>
          <p:cNvSpPr txBox="1"/>
          <p:nvPr/>
        </p:nvSpPr>
        <p:spPr>
          <a:xfrm>
            <a:off x="5631658" y="3715642"/>
            <a:ext cx="2607469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0006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"Zero grammatical errors"</a:t>
            </a:r>
            <a:endParaRPr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/>
        </p:nvSpPr>
        <p:spPr>
          <a:xfrm>
            <a:off x="217433" y="1119535"/>
            <a:ext cx="6900863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Warm-Up Example: The "Cookie"</a:t>
            </a:r>
            <a:endParaRPr sz="1800" dirty="0"/>
          </a:p>
        </p:txBody>
      </p:sp>
      <p:sp>
        <p:nvSpPr>
          <p:cNvPr id="152" name="Google Shape;152;p16"/>
          <p:cNvSpPr txBox="1"/>
          <p:nvPr/>
        </p:nvSpPr>
        <p:spPr>
          <a:xfrm>
            <a:off x="327793" y="1528098"/>
            <a:ext cx="6900863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575" b="1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Improving Validity through specific language</a:t>
            </a:r>
            <a:endParaRPr sz="1800" dirty="0"/>
          </a:p>
        </p:txBody>
      </p:sp>
      <p:sp>
        <p:nvSpPr>
          <p:cNvPr id="153" name="Google Shape;153;p16"/>
          <p:cNvSpPr txBox="1"/>
          <p:nvPr/>
        </p:nvSpPr>
        <p:spPr>
          <a:xfrm>
            <a:off x="1119352" y="2333618"/>
            <a:ext cx="6900863" cy="207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350" b="1" dirty="0">
                <a:solidFill>
                  <a:srgbClr val="2980B9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The Task: Bake a Chocolate Chip Cookie</a:t>
            </a:r>
            <a:endParaRPr sz="1800" dirty="0"/>
          </a:p>
        </p:txBody>
      </p:sp>
      <p:graphicFrame>
        <p:nvGraphicFramePr>
          <p:cNvPr id="154" name="Google Shape;154;p16"/>
          <p:cNvGraphicFramePr/>
          <p:nvPr>
            <p:extLst>
              <p:ext uri="{D42A27DB-BD31-4B8C-83A1-F6EECF244321}">
                <p14:modId xmlns:p14="http://schemas.microsoft.com/office/powerpoint/2010/main" val="515535006"/>
              </p:ext>
            </p:extLst>
          </p:nvPr>
        </p:nvGraphicFramePr>
        <p:xfrm>
          <a:off x="1119352" y="2644080"/>
          <a:ext cx="7255504" cy="2268668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510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02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02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6716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Criteria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49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Bad Descriptor (Vague)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0392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Good Descriptor (Specific)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27AE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716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Texture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The cookie tastes </a:t>
                      </a:r>
                      <a:r>
                        <a:rPr lang="en-US" sz="900" b="1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good</a:t>
                      </a: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and has a </a:t>
                      </a:r>
                      <a:r>
                        <a:rPr lang="en-US" sz="900" b="1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nice</a:t>
                      </a: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texture.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Cookie is chewy in the center and crisp on the edges. It does not crumble when held.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716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Chocolate Distribution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There is a </a:t>
                      </a: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fair amount</a:t>
                      </a: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of chocolate.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Every bite contains at least one chocolate chip. Chips are evenly distributed, not clumped.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716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Appearance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The cookie looks </a:t>
                      </a: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yummy</a:t>
                      </a: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Cookie is golden-brown. Diameter is between 3 and 4 inches.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5" name="Google Shape;155;p16"/>
          <p:cNvSpPr txBox="1"/>
          <p:nvPr/>
        </p:nvSpPr>
        <p:spPr>
          <a:xfrm>
            <a:off x="1119352" y="5200059"/>
            <a:ext cx="6572250" cy="2596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125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Review:</a:t>
            </a: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The column on the right allows for </a:t>
            </a:r>
            <a:r>
              <a:rPr lang="en-US" sz="1125" b="1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Inter-Rater Reliability</a:t>
            </a:r>
            <a:r>
              <a:rPr lang="en-US" sz="1125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 The column on the left is purely opinion.</a:t>
            </a:r>
            <a:endParaRPr sz="1800" dirty="0"/>
          </a:p>
        </p:txBody>
      </p:sp>
      <p:sp>
        <p:nvSpPr>
          <p:cNvPr id="156" name="Google Shape;156;p16"/>
          <p:cNvSpPr txBox="1"/>
          <p:nvPr/>
        </p:nvSpPr>
        <p:spPr>
          <a:xfrm>
            <a:off x="6671296" y="5614989"/>
            <a:ext cx="1710704" cy="10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675">
                <a:solidFill>
                  <a:srgbClr val="888888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Assessment Design</a:t>
            </a:r>
            <a:endParaRPr sz="18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E75784-9A07-BC1D-4F71-07BC671C7CFA}"/>
              </a:ext>
            </a:extLst>
          </p:cNvPr>
          <p:cNvSpPr txBox="1"/>
          <p:nvPr/>
        </p:nvSpPr>
        <p:spPr>
          <a:xfrm>
            <a:off x="9238593" y="4291550"/>
            <a:ext cx="21756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What differentiates the “bad” and “good” descriptors?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2395A38-96D9-4593-6C4D-F5073A6A3327}"/>
              </a:ext>
            </a:extLst>
          </p:cNvPr>
          <p:cNvSpPr txBox="1"/>
          <p:nvPr/>
        </p:nvSpPr>
        <p:spPr>
          <a:xfrm>
            <a:off x="9359462" y="2541367"/>
            <a:ext cx="217564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Choose one criteria. Write a “bad” descriptor and a “good” descriptor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45E685-5CCA-1A63-7A64-39A71A56C422}"/>
              </a:ext>
            </a:extLst>
          </p:cNvPr>
          <p:cNvSpPr/>
          <p:nvPr/>
        </p:nvSpPr>
        <p:spPr>
          <a:xfrm>
            <a:off x="2538248" y="3356975"/>
            <a:ext cx="2664373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0E83EF-B7B1-4BBA-1312-498402240977}"/>
              </a:ext>
            </a:extLst>
          </p:cNvPr>
          <p:cNvSpPr/>
          <p:nvPr/>
        </p:nvSpPr>
        <p:spPr>
          <a:xfrm>
            <a:off x="5456552" y="3356974"/>
            <a:ext cx="2918304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8644706-B098-7543-DFD4-7847375A1D34}"/>
              </a:ext>
            </a:extLst>
          </p:cNvPr>
          <p:cNvSpPr/>
          <p:nvPr/>
        </p:nvSpPr>
        <p:spPr>
          <a:xfrm>
            <a:off x="2538248" y="3949499"/>
            <a:ext cx="2664373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53A95F-0363-2C9D-20B5-9D533EAFC672}"/>
              </a:ext>
            </a:extLst>
          </p:cNvPr>
          <p:cNvSpPr/>
          <p:nvPr/>
        </p:nvSpPr>
        <p:spPr>
          <a:xfrm>
            <a:off x="2538248" y="4542023"/>
            <a:ext cx="2664373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C6B92A1-65AD-4A39-8D5B-584D45EE2C93}"/>
              </a:ext>
            </a:extLst>
          </p:cNvPr>
          <p:cNvSpPr/>
          <p:nvPr/>
        </p:nvSpPr>
        <p:spPr>
          <a:xfrm>
            <a:off x="5463696" y="3949499"/>
            <a:ext cx="2918304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66005C-03EB-2B2C-7200-CB5800EE975D}"/>
              </a:ext>
            </a:extLst>
          </p:cNvPr>
          <p:cNvSpPr/>
          <p:nvPr/>
        </p:nvSpPr>
        <p:spPr>
          <a:xfrm>
            <a:off x="5456552" y="4525650"/>
            <a:ext cx="2918304" cy="48981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/>
          <p:nvPr/>
        </p:nvSpPr>
        <p:spPr>
          <a:xfrm>
            <a:off x="233199" y="1180316"/>
            <a:ext cx="6900863" cy="3636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2363" b="1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Actual Classroom Example</a:t>
            </a:r>
            <a:endParaRPr sz="1800" dirty="0"/>
          </a:p>
        </p:txBody>
      </p:sp>
      <p:sp>
        <p:nvSpPr>
          <p:cNvPr id="162" name="Google Shape;162;p17"/>
          <p:cNvSpPr txBox="1"/>
          <p:nvPr/>
        </p:nvSpPr>
        <p:spPr>
          <a:xfrm>
            <a:off x="233199" y="1593188"/>
            <a:ext cx="6900863" cy="242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n-US" sz="1575" b="1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High School English: Persuasive Research Essay</a:t>
            </a:r>
            <a:endParaRPr sz="1800" dirty="0"/>
          </a:p>
        </p:txBody>
      </p:sp>
      <p:sp>
        <p:nvSpPr>
          <p:cNvPr id="163" name="Google Shape;163;p17"/>
          <p:cNvSpPr txBox="1"/>
          <p:nvPr/>
        </p:nvSpPr>
        <p:spPr>
          <a:xfrm>
            <a:off x="8529145" y="3429000"/>
            <a:ext cx="3442138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What is the difference between "Proficient" and "Exemplary”?</a:t>
            </a:r>
            <a:endParaRPr sz="2000" dirty="0"/>
          </a:p>
        </p:txBody>
      </p:sp>
      <p:graphicFrame>
        <p:nvGraphicFramePr>
          <p:cNvPr id="164" name="Google Shape;164;p17"/>
          <p:cNvGraphicFramePr/>
          <p:nvPr>
            <p:extLst>
              <p:ext uri="{D42A27DB-BD31-4B8C-83A1-F6EECF244321}">
                <p14:modId xmlns:p14="http://schemas.microsoft.com/office/powerpoint/2010/main" val="1335975543"/>
              </p:ext>
            </p:extLst>
          </p:nvPr>
        </p:nvGraphicFramePr>
        <p:xfrm>
          <a:off x="819808" y="2786955"/>
          <a:ext cx="7555050" cy="275263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5418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43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43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4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10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Criteria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49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4: Exemplary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49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3: Proficient (Target)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495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FFFFFF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2: Developing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34495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106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Use of Evidence</a:t>
                      </a:r>
                      <a:br>
                        <a:rPr lang="en-US" sz="14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900" b="0" i="1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(Validity: Assessing Research Skills)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Incorporates 3+ distinct sources. Every claim is supported by direct textual evidence. Quotes are embedded naturally into sentences.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Incorporates 2 distinct sources. Most claims are supported by textual evidence. Quotes may stand alone as separate sentences ("dropped quotes").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Incorporates 1 or fewer sources. Claims rely on opinion rather than evidence. Citations are missing or incorrect.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1003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1" i="0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Analysis / Commentary</a:t>
                      </a:r>
                      <a:br>
                        <a:rPr lang="en-US" sz="14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</a:br>
                      <a:r>
                        <a:rPr lang="en-US" sz="900" b="0" i="1" u="none" strike="noStrike" cap="none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(Validity: Assessing Critical Thinking)</a:t>
                      </a:r>
                      <a:endParaRPr sz="140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Commentary explains </a:t>
                      </a:r>
                      <a:r>
                        <a:rPr lang="en-US" sz="900" b="1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how</a:t>
                      </a: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 the evidence proves the claim. Commentary is at least 2x the length of the evidence.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Commentary summarizes the evidence rather than analyzing it. Connection to the claim is present but may be generic.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900" b="0" i="0" u="none" strike="noStrike" cap="none" dirty="0">
                          <a:solidFill>
                            <a:srgbClr val="000000"/>
                          </a:solidFill>
                          <a:latin typeface="Quattrocento Sans"/>
                          <a:ea typeface="Quattrocento Sans"/>
                          <a:cs typeface="Quattrocento Sans"/>
                          <a:sym typeface="Quattrocento Sans"/>
                        </a:rPr>
                        <a:t>Commentary is missing or merely repeats the evidence. No clear connection to the main claim.</a:t>
                      </a:r>
                      <a:endParaRPr sz="1400" dirty="0"/>
                    </a:p>
                  </a:txBody>
                  <a:tcPr marL="47625" marR="47625" marT="19050" marB="19050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5" name="Google Shape;165;p17"/>
          <p:cNvSpPr txBox="1"/>
          <p:nvPr/>
        </p:nvSpPr>
        <p:spPr>
          <a:xfrm>
            <a:off x="989121" y="5677684"/>
            <a:ext cx="6572250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rgbClr val="7F8C8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*Why this works: A second teacher could count the sources and check the citation format to arrive at the exact same score (High Reliability).</a:t>
            </a:r>
            <a:endParaRPr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itle 1">
            <a:extLst>
              <a:ext uri="{FF2B5EF4-FFF2-40B4-BE49-F238E27FC236}">
                <a16:creationId xmlns:a16="http://schemas.microsoft.com/office/drawing/2014/main" id="{FBEF1DB3-1FA8-3B62-A622-3C94509BF0B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-228600"/>
            <a:ext cx="8001000" cy="1295400"/>
          </a:xfrm>
        </p:spPr>
        <p:txBody>
          <a:bodyPr/>
          <a:lstStyle/>
          <a:p>
            <a:r>
              <a:rPr lang="en-US" altLang="en-US" sz="3400">
                <a:ea typeface="ＭＳ Ｐゴシック" panose="020B0600070205080204" pitchFamily="34" charset="-128"/>
              </a:rPr>
              <a:t>Application #1: 4 Corners Discussion</a:t>
            </a:r>
          </a:p>
        </p:txBody>
      </p:sp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EBD4CC57-E844-70C7-3F67-CA944D504A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0" y="1524000"/>
            <a:ext cx="9144000" cy="2971800"/>
          </a:xfrm>
        </p:spPr>
        <p:txBody>
          <a:bodyPr/>
          <a:lstStyle/>
          <a:p>
            <a:pPr algn="ctr">
              <a:buFont typeface="Wingdings" charset="2"/>
              <a:buNone/>
              <a:defRPr/>
            </a:pPr>
            <a:r>
              <a:rPr lang="en-US" sz="2400" b="1" dirty="0"/>
              <a:t>Topic #1: Effort should be assessed and used to evaluate students </a:t>
            </a:r>
          </a:p>
          <a:p>
            <a:pPr algn="ctr">
              <a:buFont typeface="Wingdings" charset="2"/>
              <a:buNone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Commit to a position: 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A (strongly agree), B (agree), C (disagree), D (strongly disagree)</a:t>
            </a:r>
          </a:p>
          <a:p>
            <a:pPr algn="ctr">
              <a:buFont typeface="Wingdings" charset="2"/>
              <a:buNone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Discuss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: </a:t>
            </a:r>
          </a:p>
          <a:p>
            <a:pPr marL="514350" indent="-514350" algn="ctr">
              <a:buFont typeface="Wingdings" charset="2"/>
              <a:buAutoNum type="arabicParenBoth"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Reliability, Validity, 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Growth/Fixed mindset, Controllable/Uncontrollable attributions</a:t>
            </a:r>
            <a:endParaRPr lang="en-US" altLang="en-US" sz="2000" b="1" dirty="0">
              <a:solidFill>
                <a:srgbClr val="898989"/>
              </a:solidFill>
              <a:ea typeface="ＭＳ Ｐゴシック" charset="-128"/>
            </a:endParaRPr>
          </a:p>
          <a:p>
            <a:pPr marL="514350" indent="-514350" algn="ctr">
              <a:buFont typeface="Wingdings" charset="2"/>
              <a:buAutoNum type="arabicParenBoth"/>
              <a:defRPr/>
            </a:pP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Does content and/or developmental factors matter?</a:t>
            </a:r>
          </a:p>
          <a:p>
            <a:pPr algn="ctr">
              <a:buFont typeface="Arial" charset="0"/>
              <a:buNone/>
              <a:defRPr/>
            </a:pPr>
            <a:endParaRPr lang="en-US" b="1" dirty="0"/>
          </a:p>
          <a:p>
            <a:pPr algn="ctr">
              <a:buFont typeface="Arial" charset="0"/>
              <a:buNone/>
              <a:defRPr/>
            </a:pPr>
            <a:endParaRPr lang="en-US" altLang="en-US" sz="2800" dirty="0">
              <a:ea typeface="ＭＳ Ｐゴシック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1403C72-2011-F1AB-4ABB-CDF9673AD517}"/>
              </a:ext>
            </a:extLst>
          </p:cNvPr>
          <p:cNvSpPr txBox="1">
            <a:spLocks/>
          </p:cNvSpPr>
          <p:nvPr/>
        </p:nvSpPr>
        <p:spPr bwMode="auto">
          <a:xfrm>
            <a:off x="1524000" y="4618038"/>
            <a:ext cx="9144000" cy="29718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charset="2"/>
              <a:buChar char="l"/>
              <a:defRPr sz="3000">
                <a:solidFill>
                  <a:schemeClr val="tx1"/>
                </a:solidFill>
                <a:latin typeface="+mn-lt"/>
                <a:ea typeface="ＭＳ Ｐゴシック" pitchFamily="-112" charset="-128"/>
                <a:cs typeface="ＭＳ Ｐゴシック" pitchFamily="-112" charset="-128"/>
              </a:defRPr>
            </a:lvl1pPr>
            <a:lvl2pPr marL="692150" indent="-3476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charset="2"/>
              <a:buChar char="l"/>
              <a:defRPr sz="26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2pPr>
            <a:lvl3pPr marL="987425" indent="-293688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charset="2"/>
              <a:buChar char="l"/>
              <a:defRPr sz="23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3pPr>
            <a:lvl4pPr marL="1281113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4pPr>
            <a:lvl5pPr marL="1598613" indent="-3159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5pPr>
            <a:lvl6pPr marL="20558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9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6pPr>
            <a:lvl7pPr marL="25130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9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7pPr>
            <a:lvl8pPr marL="29702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9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8pPr>
            <a:lvl9pPr marL="3427413" indent="-315913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80000"/>
              <a:buFont typeface="Wingdings" pitchFamily="-109" charset="2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pitchFamily="-109" charset="-128"/>
              </a:defRPr>
            </a:lvl9pPr>
          </a:lstStyle>
          <a:p>
            <a:pPr algn="ctr">
              <a:buFont typeface="Wingdings" charset="2"/>
              <a:buNone/>
              <a:defRPr/>
            </a:pPr>
            <a:r>
              <a:rPr lang="en-US" sz="2400" b="1" dirty="0"/>
              <a:t>Topic #2: Class participation should be assessed and used to evaluate students</a:t>
            </a:r>
          </a:p>
          <a:p>
            <a:pPr algn="ctr">
              <a:buFont typeface="Wingdings" charset="2"/>
              <a:buNone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Commit to a position: 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A (strongly agree), B (agree), C (disagree), D (strongly disagree)</a:t>
            </a:r>
          </a:p>
          <a:p>
            <a:pPr algn="ctr">
              <a:buFont typeface="Wingdings" charset="2"/>
              <a:buNone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Discuss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: </a:t>
            </a:r>
          </a:p>
          <a:p>
            <a:pPr marL="514350" indent="-514350" algn="ctr">
              <a:buFont typeface="Wingdings" charset="2"/>
              <a:buAutoNum type="arabicParenBoth"/>
              <a:defRPr/>
            </a:pPr>
            <a:r>
              <a:rPr lang="en-US" altLang="en-US" sz="2000" b="1" dirty="0">
                <a:solidFill>
                  <a:srgbClr val="898989"/>
                </a:solidFill>
                <a:ea typeface="ＭＳ Ｐゴシック" charset="-128"/>
              </a:rPr>
              <a:t>Reliability, Validity</a:t>
            </a:r>
            <a:r>
              <a:rPr lang="en-US" altLang="en-US" sz="2000" dirty="0">
                <a:solidFill>
                  <a:srgbClr val="898989"/>
                </a:solidFill>
                <a:ea typeface="ＭＳ Ｐゴシック" charset="-128"/>
              </a:rPr>
              <a:t>, Content, Developmental factors? </a:t>
            </a:r>
          </a:p>
          <a:p>
            <a:pPr algn="ctr">
              <a:buFont typeface="Arial" charset="0"/>
              <a:buNone/>
              <a:defRPr/>
            </a:pPr>
            <a:endParaRPr lang="en-US" b="1" dirty="0"/>
          </a:p>
          <a:p>
            <a:pPr algn="ctr">
              <a:buFont typeface="Arial" charset="0"/>
              <a:buNone/>
              <a:defRPr/>
            </a:pPr>
            <a:endParaRPr lang="en-US" altLang="en-US" sz="2800" dirty="0">
              <a:ea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026">
            <a:extLst>
              <a:ext uri="{FF2B5EF4-FFF2-40B4-BE49-F238E27FC236}">
                <a16:creationId xmlns:a16="http://schemas.microsoft.com/office/drawing/2014/main" id="{6842ACF7-8736-0E2F-5A6E-72841CB320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301625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/>
              <a:t>What do you see? </a:t>
            </a:r>
            <a:br>
              <a:rPr lang="en-US" altLang="en-US" sz="4000"/>
            </a:br>
            <a:r>
              <a:rPr lang="en-US" altLang="en-US" sz="4000" i="1"/>
              <a:t>Please do not say it out loud…</a:t>
            </a:r>
            <a:endParaRPr lang="en-US" altLang="en-US" sz="4000"/>
          </a:p>
        </p:txBody>
      </p:sp>
      <p:pic>
        <p:nvPicPr>
          <p:cNvPr id="379908" name="Picture 1028" descr="young3">
            <a:extLst>
              <a:ext uri="{FF2B5EF4-FFF2-40B4-BE49-F238E27FC236}">
                <a16:creationId xmlns:a16="http://schemas.microsoft.com/office/drawing/2014/main" id="{CFD42F53-D62C-C4DD-4ED7-1FA1E212C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9800" y="1828801"/>
            <a:ext cx="5206999" cy="5029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026">
            <a:extLst>
              <a:ext uri="{FF2B5EF4-FFF2-40B4-BE49-F238E27FC236}">
                <a16:creationId xmlns:a16="http://schemas.microsoft.com/office/drawing/2014/main" id="{6842ACF7-8736-0E2F-5A6E-72841CB320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5600" y="301625"/>
            <a:ext cx="11836400" cy="12954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How does this activity connect to today’s class on assessment?</a:t>
            </a:r>
          </a:p>
        </p:txBody>
      </p:sp>
      <p:pic>
        <p:nvPicPr>
          <p:cNvPr id="379908" name="Picture 1028" descr="young3">
            <a:extLst>
              <a:ext uri="{FF2B5EF4-FFF2-40B4-BE49-F238E27FC236}">
                <a16:creationId xmlns:a16="http://schemas.microsoft.com/office/drawing/2014/main" id="{CFD42F53-D62C-C4DD-4ED7-1FA1E212C3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2201" y="1905001"/>
            <a:ext cx="4200526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">
            <a:extLst>
              <a:ext uri="{FF2B5EF4-FFF2-40B4-BE49-F238E27FC236}">
                <a16:creationId xmlns:a16="http://schemas.microsoft.com/office/drawing/2014/main" id="{B50E55D5-72F8-9424-D355-F3AAB204BD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1905001"/>
            <a:ext cx="5070475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342900" indent="-342900">
              <a:spcBef>
                <a:spcPct val="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You decide what the </a:t>
            </a:r>
            <a:r>
              <a:rPr lang="en-US" altLang="en-US" sz="2000" b="1" dirty="0">
                <a:latin typeface="Arial" panose="020B0604020202020204" pitchFamily="34" charset="0"/>
              </a:rPr>
              <a:t>frame of reference</a:t>
            </a:r>
            <a:r>
              <a:rPr lang="en-US" altLang="en-US" sz="2000" dirty="0">
                <a:latin typeface="Arial" panose="020B0604020202020204" pitchFamily="34" charset="0"/>
              </a:rPr>
              <a:t> (old or young person) to observe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This frame of reference dictates your </a:t>
            </a:r>
            <a:r>
              <a:rPr lang="en-US" altLang="en-US" sz="2000" b="1" dirty="0">
                <a:latin typeface="Arial" panose="020B0604020202020204" pitchFamily="34" charset="0"/>
              </a:rPr>
              <a:t>story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2000" b="1" dirty="0">
                <a:latin typeface="Arial" panose="020B0604020202020204" pitchFamily="34" charset="0"/>
              </a:rPr>
              <a:t>____________________________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A teacher decides a </a:t>
            </a:r>
            <a:r>
              <a:rPr lang="en-US" altLang="en-US" sz="2000" b="1" dirty="0">
                <a:latin typeface="Arial" panose="020B0604020202020204" pitchFamily="34" charset="0"/>
              </a:rPr>
              <a:t>frame of reference</a:t>
            </a:r>
            <a:r>
              <a:rPr lang="en-US" altLang="en-US" sz="2000" dirty="0">
                <a:latin typeface="Arial" panose="020B0604020202020204" pitchFamily="34" charset="0"/>
              </a:rPr>
              <a:t> (type of assessment) to observe student learning &amp; behavior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This assessment determines the teacher’s understanding of learning &amp; behavior</a:t>
            </a:r>
          </a:p>
          <a:p>
            <a:pPr marL="342900" indent="-342900">
              <a:spcBef>
                <a:spcPct val="0"/>
              </a:spcBef>
            </a:pPr>
            <a:r>
              <a:rPr lang="en-US" altLang="en-US" sz="2000" dirty="0">
                <a:latin typeface="Arial" panose="020B0604020202020204" pitchFamily="34" charset="0"/>
              </a:rPr>
              <a:t>“</a:t>
            </a:r>
            <a:r>
              <a:rPr lang="en-US" altLang="en-US" sz="2000" b="1" dirty="0">
                <a:latin typeface="Arial" panose="020B0604020202020204" pitchFamily="34" charset="0"/>
              </a:rPr>
              <a:t>Valid</a:t>
            </a:r>
            <a:r>
              <a:rPr lang="en-US" altLang="en-US" sz="2000" dirty="0">
                <a:latin typeface="Arial" panose="020B0604020202020204" pitchFamily="34" charset="0"/>
              </a:rPr>
              <a:t>” and “</a:t>
            </a:r>
            <a:r>
              <a:rPr lang="en-US" altLang="en-US" sz="2000" b="1" dirty="0">
                <a:latin typeface="Arial" panose="020B0604020202020204" pitchFamily="34" charset="0"/>
              </a:rPr>
              <a:t>reliable” </a:t>
            </a:r>
            <a:r>
              <a:rPr lang="en-US" altLang="en-US" sz="2000" dirty="0">
                <a:latin typeface="Arial" panose="020B0604020202020204" pitchFamily="34" charset="0"/>
              </a:rPr>
              <a:t>assessments offer a more accurate understanding of learning &amp; behavior</a:t>
            </a:r>
          </a:p>
        </p:txBody>
      </p:sp>
    </p:spTree>
    <p:extLst>
      <p:ext uri="{BB962C8B-B14F-4D97-AF65-F5344CB8AC3E}">
        <p14:creationId xmlns:p14="http://schemas.microsoft.com/office/powerpoint/2010/main" val="2560920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>
            <a:extLst>
              <a:ext uri="{FF2B5EF4-FFF2-40B4-BE49-F238E27FC236}">
                <a16:creationId xmlns:a16="http://schemas.microsoft.com/office/drawing/2014/main" id="{8F65CA99-1936-2AFC-BBB8-5637951E17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04775"/>
            <a:ext cx="8699500" cy="11430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en-US" altLang="en-US" sz="3600">
                <a:solidFill>
                  <a:schemeClr val="tx1"/>
                </a:solidFill>
                <a:ea typeface="ＭＳ Ｐゴシック" panose="020B0600070205080204" pitchFamily="34" charset="-128"/>
              </a:rPr>
              <a:t>How Should We Assess Student Learning? 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060FC0B-854B-831D-3E26-D4D37AAAA3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1257300"/>
            <a:ext cx="67183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D60F5E80-B723-1112-A726-309C279214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71800" y="1981200"/>
            <a:ext cx="1489841" cy="865188"/>
          </a:xfrm>
          <a:prstGeom prst="roundRect">
            <a:avLst>
              <a:gd name="adj" fmla="val 16667"/>
            </a:avLst>
          </a:pr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5EA56457-1708-010B-6833-5A2FEF6F48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1" y="2846389"/>
            <a:ext cx="1865313" cy="990600"/>
          </a:xfrm>
          <a:prstGeom prst="roundRect">
            <a:avLst>
              <a:gd name="adj" fmla="val 16667"/>
            </a:avLst>
          </a:pr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597C8E3C-EC6F-ED82-939D-F44ED4F08F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37314" y="3846514"/>
            <a:ext cx="2173287" cy="911224"/>
          </a:xfrm>
          <a:prstGeom prst="roundRect">
            <a:avLst>
              <a:gd name="adj" fmla="val 16667"/>
            </a:avLst>
          </a:prstGeom>
          <a:noFill/>
          <a:ln w="4127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D88020-7B45-6F99-3EE6-F8AF06A05A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7850" y="2846388"/>
            <a:ext cx="33655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 dirty="0"/>
              <a:t>Incorporate </a:t>
            </a:r>
            <a:r>
              <a:rPr lang="en-US" altLang="en-US" sz="1600" b="1" dirty="0"/>
              <a:t>valid </a:t>
            </a:r>
            <a:r>
              <a:rPr lang="en-US" altLang="en-US" sz="1600" dirty="0"/>
              <a:t>&amp; </a:t>
            </a:r>
            <a:r>
              <a:rPr lang="en-US" altLang="en-US" sz="1600" b="1" dirty="0"/>
              <a:t>reliable </a:t>
            </a:r>
            <a:r>
              <a:rPr lang="en-US" altLang="en-US" sz="1600" dirty="0"/>
              <a:t>assessments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 animBg="1"/>
      <p:bldP spid="9" grpId="0"/>
      <p:bldP spid="9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Google Shape;92;p14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81000" y="1685925"/>
            <a:ext cx="4191000" cy="16534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3" name="Google Shape;93;p14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953000" y="1685925"/>
            <a:ext cx="4191000" cy="1653480"/>
          </a:xfrm>
          <a:prstGeom prst="rect">
            <a:avLst/>
          </a:prstGeom>
          <a:noFill/>
          <a:ln>
            <a:noFill/>
          </a:ln>
        </p:spPr>
      </p:pic>
      <p:sp>
        <p:nvSpPr>
          <p:cNvPr id="94" name="Google Shape;94;p14"/>
          <p:cNvSpPr txBox="1"/>
          <p:nvPr/>
        </p:nvSpPr>
        <p:spPr>
          <a:xfrm>
            <a:off x="381000" y="381000"/>
            <a:ext cx="9201150" cy="5238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1. The Core Definitions</a:t>
            </a:r>
            <a:endParaRPr/>
          </a:p>
        </p:txBody>
      </p:sp>
      <p:sp>
        <p:nvSpPr>
          <p:cNvPr id="95" name="Google Shape;95;p14"/>
          <p:cNvSpPr txBox="1"/>
          <p:nvPr/>
        </p:nvSpPr>
        <p:spPr>
          <a:xfrm>
            <a:off x="381000" y="1000125"/>
            <a:ext cx="9201150" cy="3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0" i="0" u="none" strike="noStrike" cap="none" dirty="0">
                <a:solidFill>
                  <a:srgbClr val="7F8C8D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If you remember nothing else, remember these two words.</a:t>
            </a:r>
            <a:endParaRPr dirty="0"/>
          </a:p>
        </p:txBody>
      </p:sp>
      <p:sp>
        <p:nvSpPr>
          <p:cNvPr id="96" name="Google Shape;96;p14"/>
          <p:cNvSpPr txBox="1"/>
          <p:nvPr/>
        </p:nvSpPr>
        <p:spPr>
          <a:xfrm>
            <a:off x="6675536" y="6324600"/>
            <a:ext cx="2468463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rgbClr val="BDC3C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Assessment 101</a:t>
            </a:r>
            <a:endParaRPr/>
          </a:p>
        </p:txBody>
      </p:sp>
      <p:sp>
        <p:nvSpPr>
          <p:cNvPr id="97" name="Google Shape;97;p14"/>
          <p:cNvSpPr txBox="1"/>
          <p:nvPr/>
        </p:nvSpPr>
        <p:spPr>
          <a:xfrm>
            <a:off x="476250" y="3739455"/>
            <a:ext cx="4000500" cy="50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 am evaluating all of my students consistently and fairly?</a:t>
            </a:r>
            <a:endParaRPr dirty="0"/>
          </a:p>
        </p:txBody>
      </p:sp>
      <p:sp>
        <p:nvSpPr>
          <p:cNvPr id="98" name="Google Shape;98;p14"/>
          <p:cNvSpPr txBox="1"/>
          <p:nvPr/>
        </p:nvSpPr>
        <p:spPr>
          <a:xfrm>
            <a:off x="5048250" y="3739455"/>
            <a:ext cx="4000500" cy="7617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this </a:t>
            </a:r>
            <a:r>
              <a:rPr lang="en-US" sz="1650" dirty="0">
                <a:latin typeface="Quattrocento Sans"/>
                <a:ea typeface="Quattrocento Sans"/>
                <a:cs typeface="Quattrocento Sans"/>
                <a:sym typeface="Quattrocento Sans"/>
              </a:rPr>
              <a:t>assignment</a:t>
            </a:r>
            <a:r>
              <a:rPr lang="en-US" sz="1650" b="0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actually measure what I taught? Or is it measuring other variables (</a:t>
            </a:r>
            <a:r>
              <a:rPr lang="en-US" sz="1650" b="0" i="0" u="none" strike="noStrike" cap="none" dirty="0" err="1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eg</a:t>
            </a:r>
            <a:r>
              <a:rPr lang="en-US" sz="1650" b="0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reading speed or handwriting)? </a:t>
            </a:r>
            <a:endParaRPr dirty="0"/>
          </a:p>
        </p:txBody>
      </p:sp>
      <p:sp>
        <p:nvSpPr>
          <p:cNvPr id="99" name="Google Shape;99;p14"/>
          <p:cNvSpPr txBox="1"/>
          <p:nvPr/>
        </p:nvSpPr>
        <p:spPr>
          <a:xfrm>
            <a:off x="666750" y="1971675"/>
            <a:ext cx="361950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Reliability</a:t>
            </a:r>
            <a:endParaRPr/>
          </a:p>
        </p:txBody>
      </p:sp>
      <p:sp>
        <p:nvSpPr>
          <p:cNvPr id="100" name="Google Shape;100;p14"/>
          <p:cNvSpPr txBox="1"/>
          <p:nvPr/>
        </p:nvSpPr>
        <p:spPr>
          <a:xfrm>
            <a:off x="666750" y="2486025"/>
            <a:ext cx="2830562" cy="531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 dirty="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the assessment produce </a:t>
            </a:r>
            <a:r>
              <a:rPr lang="en-US" sz="1650" b="1" i="0" u="none" strike="noStrike" cap="none" dirty="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CONSISTENT</a:t>
            </a:r>
            <a:r>
              <a:rPr lang="en-US" sz="1650" b="0" i="0" u="none" strike="noStrike" cap="none" dirty="0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results?</a:t>
            </a:r>
            <a:endParaRPr dirty="0"/>
          </a:p>
        </p:txBody>
      </p:sp>
      <p:sp>
        <p:nvSpPr>
          <p:cNvPr id="101" name="Google Shape;101;p14"/>
          <p:cNvSpPr txBox="1"/>
          <p:nvPr/>
        </p:nvSpPr>
        <p:spPr>
          <a:xfrm>
            <a:off x="5238750" y="1971675"/>
            <a:ext cx="361950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b="1" i="0" u="none" strike="noStrike" cap="none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Validity</a:t>
            </a:r>
            <a:endParaRPr/>
          </a:p>
        </p:txBody>
      </p:sp>
      <p:sp>
        <p:nvSpPr>
          <p:cNvPr id="102" name="Google Shape;102;p14"/>
          <p:cNvSpPr txBox="1"/>
          <p:nvPr/>
        </p:nvSpPr>
        <p:spPr>
          <a:xfrm>
            <a:off x="5238750" y="2486025"/>
            <a:ext cx="3238053" cy="5314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50" b="0" i="0" u="none" strike="noStrike" cap="none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Does the assessment measure the </a:t>
            </a:r>
            <a:r>
              <a:rPr lang="en-US" sz="1650" b="1" i="0" u="none" strike="noStrike" cap="none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TRUTH</a:t>
            </a:r>
            <a:r>
              <a:rPr lang="en-US" sz="1650" b="0" i="0" u="none" strike="noStrike" cap="none">
                <a:solidFill>
                  <a:srgbClr val="FFFFFF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?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" grpId="0"/>
      <p:bldP spid="97" grpId="0"/>
      <p:bldP spid="98" grpId="0"/>
      <p:bldP spid="100" grpId="0"/>
      <p:bldP spid="10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5" name="Google Shape;135;p16" descr="image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8777" y="1413970"/>
            <a:ext cx="8763000" cy="163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16" descr="image.png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18777" y="3209925"/>
            <a:ext cx="8763000" cy="163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7" name="Google Shape;137;p16" descr="image.png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18777" y="5038725"/>
            <a:ext cx="8763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16"/>
          <p:cNvSpPr txBox="1"/>
          <p:nvPr/>
        </p:nvSpPr>
        <p:spPr>
          <a:xfrm>
            <a:off x="139485" y="381000"/>
            <a:ext cx="12052515" cy="553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cap="none" dirty="0">
                <a:solidFill>
                  <a:srgbClr val="2C3E5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 real-world example of validity &amp; reliability</a:t>
            </a:r>
            <a:endParaRPr dirty="0"/>
          </a:p>
        </p:txBody>
      </p:sp>
      <p:sp>
        <p:nvSpPr>
          <p:cNvPr id="140" name="Google Shape;140;p16"/>
          <p:cNvSpPr txBox="1"/>
          <p:nvPr/>
        </p:nvSpPr>
        <p:spPr>
          <a:xfrm>
            <a:off x="218777" y="944523"/>
            <a:ext cx="12052514" cy="3231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00" b="0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Imagine my dog Tucker weighs exactly </a:t>
            </a:r>
            <a:r>
              <a:rPr lang="en-US" sz="2100" b="1" dirty="0">
                <a:latin typeface="Quattrocento Sans"/>
                <a:ea typeface="Quattrocento Sans"/>
                <a:cs typeface="Quattrocento Sans"/>
                <a:sym typeface="Quattrocento Sans"/>
              </a:rPr>
              <a:t>60</a:t>
            </a:r>
            <a:r>
              <a:rPr lang="en-US" sz="2100" b="1" i="0" u="none" strike="noStrike" cap="none" dirty="0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</a:t>
            </a:r>
            <a:r>
              <a:rPr lang="en-US" sz="2100" b="1" i="0" u="none" strike="noStrike" cap="none" dirty="0" err="1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lbs</a:t>
            </a:r>
            <a:r>
              <a:rPr lang="en-US" sz="2100" dirty="0">
                <a:latin typeface="Quattrocento Sans"/>
                <a:ea typeface="Quattrocento Sans"/>
                <a:cs typeface="Quattrocento Sans"/>
                <a:sym typeface="Quattrocento Sans"/>
              </a:rPr>
              <a:t> and you weigh Tucker on the same scale five times.</a:t>
            </a:r>
            <a:endParaRPr dirty="0"/>
          </a:p>
        </p:txBody>
      </p:sp>
      <p:sp>
        <p:nvSpPr>
          <p:cNvPr id="141" name="Google Shape;141;p16"/>
          <p:cNvSpPr txBox="1"/>
          <p:nvPr/>
        </p:nvSpPr>
        <p:spPr>
          <a:xfrm>
            <a:off x="6675536" y="6324600"/>
            <a:ext cx="2468463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50" b="0" i="0" u="none" strike="noStrike" cap="none">
                <a:solidFill>
                  <a:srgbClr val="BDC3C7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Educational Psychology: Assessment 101</a:t>
            </a:r>
            <a:endParaRPr/>
          </a:p>
        </p:txBody>
      </p:sp>
      <p:sp>
        <p:nvSpPr>
          <p:cNvPr id="142" name="Google Shape;142;p16"/>
          <p:cNvSpPr txBox="1"/>
          <p:nvPr/>
        </p:nvSpPr>
        <p:spPr>
          <a:xfrm>
            <a:off x="466427" y="1571625"/>
            <a:ext cx="1261913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Scenario A:</a:t>
            </a:r>
            <a:endParaRPr/>
          </a:p>
        </p:txBody>
      </p:sp>
      <p:sp>
        <p:nvSpPr>
          <p:cNvPr id="143" name="Google Shape;143;p16"/>
          <p:cNvSpPr txBox="1"/>
          <p:nvPr/>
        </p:nvSpPr>
        <p:spPr>
          <a:xfrm>
            <a:off x="856060" y="2723407"/>
            <a:ext cx="6041976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27AE6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Result: Highly Reliable (consistent), Highly Valid (accurate)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466427" y="3400425"/>
            <a:ext cx="1270396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Scenario B:</a:t>
            </a:r>
            <a:endParaRPr/>
          </a:p>
        </p:txBody>
      </p:sp>
      <p:sp>
        <p:nvSpPr>
          <p:cNvPr id="145" name="Google Shape;145;p16"/>
          <p:cNvSpPr txBox="1"/>
          <p:nvPr/>
        </p:nvSpPr>
        <p:spPr>
          <a:xfrm>
            <a:off x="856060" y="4529138"/>
            <a:ext cx="7110069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C0392B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Result: Low Reliability (inconsistent) and Low </a:t>
            </a:r>
            <a:r>
              <a:rPr lang="en-US" sz="1800" b="1" dirty="0">
                <a:solidFill>
                  <a:srgbClr val="C0392B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</a:t>
            </a:r>
            <a:r>
              <a:rPr lang="en-US" sz="1800" b="1" i="0" u="none" strike="noStrike" cap="none" dirty="0">
                <a:solidFill>
                  <a:srgbClr val="C0392B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alidity (inaccurate)</a:t>
            </a:r>
            <a:endParaRPr dirty="0"/>
          </a:p>
        </p:txBody>
      </p:sp>
      <p:sp>
        <p:nvSpPr>
          <p:cNvPr id="146" name="Google Shape;146;p16"/>
          <p:cNvSpPr txBox="1"/>
          <p:nvPr/>
        </p:nvSpPr>
        <p:spPr>
          <a:xfrm>
            <a:off x="466427" y="5229225"/>
            <a:ext cx="1270396" cy="257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000000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Scenario C:</a:t>
            </a:r>
            <a:endParaRPr/>
          </a:p>
        </p:txBody>
      </p:sp>
      <p:sp>
        <p:nvSpPr>
          <p:cNvPr id="147" name="Google Shape;147;p16"/>
          <p:cNvSpPr txBox="1"/>
          <p:nvPr/>
        </p:nvSpPr>
        <p:spPr>
          <a:xfrm>
            <a:off x="847427" y="6405805"/>
            <a:ext cx="7118702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 dirty="0">
                <a:solidFill>
                  <a:srgbClr val="E67E22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Result: Highly Reliable (consistent), Low Validity (inaccurate)</a:t>
            </a:r>
            <a:endParaRPr dirty="0"/>
          </a:p>
        </p:txBody>
      </p:sp>
      <p:sp>
        <p:nvSpPr>
          <p:cNvPr id="149" name="Google Shape;149;p16"/>
          <p:cNvSpPr txBox="1"/>
          <p:nvPr/>
        </p:nvSpPr>
        <p:spPr>
          <a:xfrm>
            <a:off x="933450" y="3381375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50" name="Google Shape;150;p16"/>
          <p:cNvSpPr txBox="1"/>
          <p:nvPr/>
        </p:nvSpPr>
        <p:spPr>
          <a:xfrm>
            <a:off x="847427" y="2066925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60, 60, 60, 60, 60</a:t>
            </a:r>
            <a:endParaRPr dirty="0"/>
          </a:p>
        </p:txBody>
      </p:sp>
      <p:sp>
        <p:nvSpPr>
          <p:cNvPr id="151" name="Google Shape;151;p16"/>
          <p:cNvSpPr txBox="1"/>
          <p:nvPr/>
        </p:nvSpPr>
        <p:spPr>
          <a:xfrm>
            <a:off x="933450" y="5210175"/>
            <a:ext cx="76200" cy="26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52" name="Google Shape;152;p16"/>
          <p:cNvSpPr txBox="1"/>
          <p:nvPr/>
        </p:nvSpPr>
        <p:spPr>
          <a:xfrm>
            <a:off x="847427" y="3895725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40, </a:t>
            </a:r>
            <a:r>
              <a:rPr lang="en-US" sz="1800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65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, 45, 55, 50.</a:t>
            </a:r>
            <a:endParaRPr dirty="0"/>
          </a:p>
        </p:txBody>
      </p:sp>
      <p:sp>
        <p:nvSpPr>
          <p:cNvPr id="153" name="Google Shape;153;p16"/>
          <p:cNvSpPr txBox="1"/>
          <p:nvPr/>
        </p:nvSpPr>
        <p:spPr>
          <a:xfrm>
            <a:off x="933450" y="7038975"/>
            <a:ext cx="76200" cy="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•</a:t>
            </a:r>
            <a:endParaRPr/>
          </a:p>
        </p:txBody>
      </p:sp>
      <p:sp>
        <p:nvSpPr>
          <p:cNvPr id="154" name="Google Shape;154;p16"/>
          <p:cNvSpPr txBox="1"/>
          <p:nvPr/>
        </p:nvSpPr>
        <p:spPr>
          <a:xfrm>
            <a:off x="847427" y="5724525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70, 70, 70, 70, 70</a:t>
            </a: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.</a:t>
            </a:r>
            <a:endParaRPr dirty="0"/>
          </a:p>
        </p:txBody>
      </p:sp>
      <p:sp>
        <p:nvSpPr>
          <p:cNvPr id="2" name="Google Shape;150;p16">
            <a:extLst>
              <a:ext uri="{FF2B5EF4-FFF2-40B4-BE49-F238E27FC236}">
                <a16:creationId xmlns:a16="http://schemas.microsoft.com/office/drawing/2014/main" id="{AE113808-75D9-9BEC-441D-61EFC80D7E27}"/>
              </a:ext>
            </a:extLst>
          </p:cNvPr>
          <p:cNvSpPr txBox="1"/>
          <p:nvPr/>
        </p:nvSpPr>
        <p:spPr>
          <a:xfrm>
            <a:off x="847427" y="2404675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reliable?</a:t>
            </a:r>
            <a:r>
              <a:rPr lang="en-US" sz="180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valid?</a:t>
            </a:r>
            <a:endParaRPr dirty="0"/>
          </a:p>
        </p:txBody>
      </p:sp>
      <p:sp>
        <p:nvSpPr>
          <p:cNvPr id="3" name="Google Shape;150;p16">
            <a:extLst>
              <a:ext uri="{FF2B5EF4-FFF2-40B4-BE49-F238E27FC236}">
                <a16:creationId xmlns:a16="http://schemas.microsoft.com/office/drawing/2014/main" id="{9F7085F9-4014-EF52-B08E-34157035FF2B}"/>
              </a:ext>
            </a:extLst>
          </p:cNvPr>
          <p:cNvSpPr txBox="1"/>
          <p:nvPr/>
        </p:nvSpPr>
        <p:spPr>
          <a:xfrm>
            <a:off x="847427" y="4228325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reliable?</a:t>
            </a:r>
            <a:r>
              <a:rPr lang="en-US" sz="180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valid?</a:t>
            </a:r>
            <a:endParaRPr dirty="0"/>
          </a:p>
        </p:txBody>
      </p:sp>
      <p:sp>
        <p:nvSpPr>
          <p:cNvPr id="4" name="Google Shape;150;p16">
            <a:extLst>
              <a:ext uri="{FF2B5EF4-FFF2-40B4-BE49-F238E27FC236}">
                <a16:creationId xmlns:a16="http://schemas.microsoft.com/office/drawing/2014/main" id="{38366208-0E4D-D4AF-611C-B60EB821F2EB}"/>
              </a:ext>
            </a:extLst>
          </p:cNvPr>
          <p:cNvSpPr txBox="1"/>
          <p:nvPr/>
        </p:nvSpPr>
        <p:spPr>
          <a:xfrm>
            <a:off x="847129" y="6133327"/>
            <a:ext cx="794385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6200" tIns="0" rIns="0" bIns="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reliable?</a:t>
            </a:r>
            <a:r>
              <a:rPr lang="en-US" sz="1800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 Is this scale </a:t>
            </a:r>
            <a:r>
              <a:rPr lang="en-US" sz="1800" b="1" i="0" u="none" strike="noStrike" cap="none" dirty="0">
                <a:solidFill>
                  <a:srgbClr val="34495E"/>
                </a:solidFill>
                <a:latin typeface="Quattrocento Sans"/>
                <a:ea typeface="Quattrocento Sans"/>
                <a:cs typeface="Quattrocento Sans"/>
                <a:sym typeface="Quattrocento Sans"/>
              </a:rPr>
              <a:t>valid?</a:t>
            </a:r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B1279-6B31-E364-80DB-B8F47CFF1E77}"/>
              </a:ext>
            </a:extLst>
          </p:cNvPr>
          <p:cNvSpPr/>
          <p:nvPr/>
        </p:nvSpPr>
        <p:spPr>
          <a:xfrm>
            <a:off x="1736823" y="1571625"/>
            <a:ext cx="3134722" cy="257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9DD5FEE-FF76-8DAB-688B-CD70D42CB4DD}"/>
              </a:ext>
            </a:extLst>
          </p:cNvPr>
          <p:cNvSpPr/>
          <p:nvPr/>
        </p:nvSpPr>
        <p:spPr>
          <a:xfrm>
            <a:off x="1736823" y="3376611"/>
            <a:ext cx="3134722" cy="257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5811BD1-5F6A-38B6-34BE-902046A5C29C}"/>
              </a:ext>
            </a:extLst>
          </p:cNvPr>
          <p:cNvSpPr/>
          <p:nvPr/>
        </p:nvSpPr>
        <p:spPr>
          <a:xfrm>
            <a:off x="1736823" y="5229553"/>
            <a:ext cx="3134722" cy="25717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0"/>
      <p:bldP spid="145" grpId="0"/>
      <p:bldP spid="147" grpId="0"/>
      <p:bldP spid="150" grpId="0"/>
      <p:bldP spid="152" grpId="0"/>
      <p:bldP spid="154" grpId="0"/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C21F56A3-53AD-3A81-FC71-B9B1BCA9FB9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04775"/>
            <a:ext cx="12192000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What can teachers do to ensure their assessments are </a:t>
            </a:r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valid</a:t>
            </a: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?</a:t>
            </a:r>
            <a:endParaRPr lang="en-US" altLang="en-US" sz="28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5BAE1F25-77E5-87C9-84A3-5B6398A0D8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986" y="1524000"/>
            <a:ext cx="12068014" cy="5791200"/>
          </a:xfrm>
        </p:spPr>
        <p:txBody>
          <a:bodyPr/>
          <a:lstStyle/>
          <a:p>
            <a:pPr marL="0" indent="0" algn="ctr">
              <a:lnSpc>
                <a:spcPct val="90000"/>
              </a:lnSpc>
              <a:buNone/>
              <a:tabLst>
                <a:tab pos="808038" algn="l"/>
              </a:tabLst>
              <a:defRPr/>
            </a:pPr>
            <a:endParaRPr lang="en-US" sz="2800" b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1. </a:t>
            </a:r>
            <a:r>
              <a:rPr lang="en-US" u="sng" dirty="0">
                <a:ea typeface="ＭＳ Ｐゴシック" charset="0"/>
                <a:cs typeface="ＭＳ Ｐゴシック" charset="0"/>
              </a:rPr>
              <a:t>Deconstruct the standards </a:t>
            </a:r>
            <a:r>
              <a:rPr lang="en-US" i="1" dirty="0">
                <a:ea typeface="ＭＳ Ｐゴシック" charset="0"/>
                <a:cs typeface="ＭＳ Ｐゴシック" charset="0"/>
              </a:rPr>
              <a:t>(i.e. break the standards into learning targets)</a:t>
            </a:r>
          </a:p>
          <a:p>
            <a:pPr marL="514350" lvl="1" indent="-514350">
              <a:lnSpc>
                <a:spcPct val="90000"/>
              </a:lnSpc>
              <a:buClr>
                <a:schemeClr val="tx2"/>
              </a:buClr>
              <a:buAutoNum type="arabicParenBoth"/>
              <a:tabLst>
                <a:tab pos="808038" algn="l"/>
              </a:tabLst>
              <a:defRPr/>
            </a:pPr>
            <a:endParaRPr lang="en-US" i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endParaRPr lang="en-US" i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2. </a:t>
            </a:r>
            <a:r>
              <a:rPr lang="en-US" u="sng" dirty="0">
                <a:ea typeface="ＭＳ Ｐゴシック" charset="0"/>
                <a:cs typeface="ＭＳ Ｐゴシック" charset="0"/>
              </a:rPr>
              <a:t>Align learning targets and potential assessment items</a:t>
            </a: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endParaRPr lang="en-US" u="sng" dirty="0">
              <a:ea typeface="ＭＳ Ｐゴシック" charset="0"/>
              <a:cs typeface="ＭＳ Ｐゴシック" charset="0"/>
            </a:endParaRPr>
          </a:p>
          <a:p>
            <a:pPr marL="452437" lvl="1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  <a:tabLst>
                <a:tab pos="808038" algn="l"/>
              </a:tabLst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3. </a:t>
            </a:r>
            <a:r>
              <a:rPr lang="en-US" u="sng" dirty="0">
                <a:ea typeface="ＭＳ Ｐゴシック" charset="0"/>
                <a:cs typeface="ＭＳ Ｐゴシック" charset="0"/>
              </a:rPr>
              <a:t>Offer multiple types of assessments to students</a:t>
            </a:r>
            <a:endParaRPr lang="en-US" i="1" dirty="0">
              <a:ea typeface="ＭＳ Ｐゴシック" charset="0"/>
              <a:cs typeface="ＭＳ Ｐゴシック" charset="0"/>
            </a:endParaRPr>
          </a:p>
          <a:p>
            <a:pPr marL="452437" lvl="1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  <a:tabLst>
                <a:tab pos="808038" algn="l"/>
              </a:tabLst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452437" lvl="1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  <a:tabLst>
                <a:tab pos="808038" algn="l"/>
              </a:tabLst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None/>
              <a:tabLst>
                <a:tab pos="808038" algn="l"/>
              </a:tabLst>
              <a:defRPr/>
            </a:pPr>
            <a:r>
              <a:rPr lang="en-US" sz="2800" b="1" dirty="0">
                <a:ea typeface="ＭＳ Ｐゴシック" charset="0"/>
                <a:cs typeface="ＭＳ Ｐゴシック" charset="0"/>
              </a:rPr>
              <a:t>	</a:t>
            </a:r>
            <a:endParaRPr lang="en-US" sz="2800" dirty="0">
              <a:ea typeface="ＭＳ Ｐゴシック" charset="0"/>
              <a:cs typeface="ＭＳ Ｐゴシック" charset="0"/>
            </a:endParaRPr>
          </a:p>
          <a:p>
            <a:pPr marL="0" indent="0">
              <a:lnSpc>
                <a:spcPct val="90000"/>
              </a:lnSpc>
              <a:buNone/>
              <a:tabLst>
                <a:tab pos="808038" algn="l"/>
              </a:tabLst>
              <a:defRPr/>
            </a:pPr>
            <a:endParaRPr lang="en-US" sz="28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38B9E33F-C8B4-804B-6B94-D2973BFC5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>
            <a:extLst>
              <a:ext uri="{FF2B5EF4-FFF2-40B4-BE49-F238E27FC236}">
                <a16:creationId xmlns:a16="http://schemas.microsoft.com/office/drawing/2014/main" id="{EEB74AFA-A7A4-622D-4E2B-2C7DC9DF2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04775"/>
            <a:ext cx="12192000" cy="1143000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What can teachers do to ensure their assessments are </a:t>
            </a:r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reliability</a:t>
            </a: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?</a:t>
            </a:r>
            <a:endParaRPr lang="en-US" altLang="en-US" sz="28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47F28ABF-E8FF-0426-DB02-407A9FB544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986" y="1524000"/>
            <a:ext cx="12068014" cy="579120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90000"/>
              </a:lnSpc>
              <a:buNone/>
              <a:tabLst>
                <a:tab pos="808038" algn="l"/>
              </a:tabLst>
              <a:defRPr/>
            </a:pPr>
            <a:endParaRPr lang="en-US" sz="2800" b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1. Grade item by item (</a:t>
            </a:r>
            <a:r>
              <a:rPr lang="en-US" i="1" dirty="0">
                <a:ea typeface="ＭＳ Ｐゴシック" charset="0"/>
                <a:cs typeface="ＭＳ Ｐゴシック" charset="0"/>
              </a:rPr>
              <a:t>allows teacher to apply the same set of criteria to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all </a:t>
            </a:r>
            <a:r>
              <a:rPr lang="en-US" i="1" dirty="0">
                <a:ea typeface="ＭＳ Ｐゴシック" charset="0"/>
                <a:cs typeface="ＭＳ Ｐゴシック" charset="0"/>
              </a:rPr>
              <a:t>students)</a:t>
            </a:r>
          </a:p>
          <a:p>
            <a:pPr marL="514350" lvl="1" indent="-514350">
              <a:lnSpc>
                <a:spcPct val="90000"/>
              </a:lnSpc>
              <a:buClr>
                <a:schemeClr val="tx2"/>
              </a:buClr>
              <a:buAutoNum type="arabicParenBoth"/>
              <a:tabLst>
                <a:tab pos="808038" algn="l"/>
              </a:tabLst>
              <a:defRPr/>
            </a:pPr>
            <a:endParaRPr lang="en-US" i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endParaRPr lang="en-US" i="1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2. Grade anonymously (</a:t>
            </a:r>
            <a:r>
              <a:rPr lang="en-US" i="1" dirty="0">
                <a:ea typeface="ＭＳ Ｐゴシック" charset="0"/>
                <a:cs typeface="ＭＳ Ｐゴシック" charset="0"/>
              </a:rPr>
              <a:t>help combat biases, which can positively or negatively affect evaluations)</a:t>
            </a:r>
            <a:endParaRPr lang="en-US" u="sng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endParaRPr lang="en-US" u="sng" dirty="0">
              <a:ea typeface="ＭＳ Ｐゴシック" charset="0"/>
              <a:cs typeface="ＭＳ Ｐゴシック" charset="0"/>
            </a:endParaRPr>
          </a:p>
          <a:p>
            <a:pPr marL="452437" lvl="1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  <a:tabLst>
                <a:tab pos="808038" algn="l"/>
              </a:tabLst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  <a:p>
            <a:pPr marL="0" lvl="1" indent="0">
              <a:lnSpc>
                <a:spcPct val="90000"/>
              </a:lnSpc>
              <a:buClr>
                <a:schemeClr val="tx2"/>
              </a:buClr>
              <a:buNone/>
              <a:tabLst>
                <a:tab pos="808038" algn="l"/>
              </a:tabLst>
              <a:defRPr/>
            </a:pPr>
            <a:r>
              <a:rPr lang="en-US" dirty="0">
                <a:ea typeface="ＭＳ Ｐゴシック" charset="0"/>
                <a:cs typeface="ＭＳ Ｐゴシック" charset="0"/>
              </a:rPr>
              <a:t>3. Design a rubric or checklist (</a:t>
            </a:r>
            <a:r>
              <a:rPr lang="en-US" i="1" dirty="0">
                <a:ea typeface="ＭＳ Ｐゴシック" charset="0"/>
                <a:cs typeface="ＭＳ Ｐゴシック" charset="0"/>
              </a:rPr>
              <a:t>assists teacher in focusing on the same criteria for </a:t>
            </a:r>
            <a:r>
              <a:rPr lang="en-US" b="1" i="1" dirty="0">
                <a:ea typeface="ＭＳ Ｐゴシック" charset="0"/>
                <a:cs typeface="ＭＳ Ｐゴシック" charset="0"/>
              </a:rPr>
              <a:t>all </a:t>
            </a:r>
            <a:r>
              <a:rPr lang="en-US" i="1" dirty="0">
                <a:ea typeface="ＭＳ Ｐゴシック" charset="0"/>
                <a:cs typeface="ＭＳ Ｐゴシック" charset="0"/>
              </a:rPr>
              <a:t>students)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marL="452437" lvl="1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  <a:tabLst>
                <a:tab pos="808038" algn="l"/>
              </a:tabLst>
              <a:defRPr/>
            </a:pPr>
            <a:endParaRPr lang="en-US" dirty="0"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7877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>
            <a:extLst>
              <a:ext uri="{FF2B5EF4-FFF2-40B4-BE49-F238E27FC236}">
                <a16:creationId xmlns:a16="http://schemas.microsoft.com/office/drawing/2014/main" id="{0ECAB338-458F-0AF8-7F41-2F843BCB1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04775"/>
            <a:ext cx="12192000" cy="1143000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What can teachers do to ensure their assessments are </a:t>
            </a:r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valid &amp; reliable</a:t>
            </a: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?</a:t>
            </a:r>
          </a:p>
        </p:txBody>
      </p:sp>
      <p:pic>
        <p:nvPicPr>
          <p:cNvPr id="56322" name="Picture 2">
            <a:extLst>
              <a:ext uri="{FF2B5EF4-FFF2-40B4-BE49-F238E27FC236}">
                <a16:creationId xmlns:a16="http://schemas.microsoft.com/office/drawing/2014/main" id="{0BDC62F9-2759-D0CE-DB88-962BA6E78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290" y="1496219"/>
            <a:ext cx="6324600" cy="4275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323" name="TextBox 3">
            <a:extLst>
              <a:ext uri="{FF2B5EF4-FFF2-40B4-BE49-F238E27FC236}">
                <a16:creationId xmlns:a16="http://schemas.microsoft.com/office/drawing/2014/main" id="{9239C561-BA34-D530-63EE-FF2D0606BC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019800"/>
            <a:ext cx="661889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dirty="0"/>
              <a:t>Knowledge, Comprehension, Application, Analysis, Synthesis, &amp; Evaluation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046915-C1BA-8DEF-9F2A-9A275A6D9C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90" y="2107405"/>
            <a:ext cx="4876800" cy="1066800"/>
          </a:xfrm>
          <a:prstGeom prst="rect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003EEE8-DF7D-DD4F-4507-587A587221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4290" y="3174205"/>
            <a:ext cx="5181600" cy="1371600"/>
          </a:xfrm>
          <a:prstGeom prst="rect">
            <a:avLst/>
          </a:prstGeom>
          <a:noFill/>
          <a:ln w="44450">
            <a:solidFill>
              <a:srgbClr val="00B0F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C19D5C-BCE4-EAD7-1676-0C059CE9F5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0954" y="4572793"/>
            <a:ext cx="6053137" cy="1198562"/>
          </a:xfrm>
          <a:prstGeom prst="rect">
            <a:avLst/>
          </a:prstGeom>
          <a:noFill/>
          <a:ln w="44450">
            <a:solidFill>
              <a:srgbClr val="7030A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549A2FA-E3F0-3793-A4E6-961AE2186B36}"/>
              </a:ext>
            </a:extLst>
          </p:cNvPr>
          <p:cNvSpPr txBox="1">
            <a:spLocks noChangeArrowheads="1"/>
          </p:cNvSpPr>
          <p:nvPr/>
        </p:nvSpPr>
        <p:spPr>
          <a:xfrm>
            <a:off x="6716110" y="2131134"/>
            <a:ext cx="518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6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The teacher aligned the assessments with the learning targets. Does that process assist with </a:t>
            </a:r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validity </a:t>
            </a:r>
            <a:r>
              <a:rPr lang="en-US" altLang="en-US" sz="36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or </a:t>
            </a:r>
            <a:r>
              <a:rPr lang="en-US" altLang="en-US" sz="36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reliability?</a:t>
            </a:r>
            <a:endParaRPr lang="en-US" altLang="en-US" sz="3600" dirty="0">
              <a:solidFill>
                <a:schemeClr val="tx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4AB183-F99C-0920-588A-E9FB1804C071}"/>
              </a:ext>
            </a:extLst>
          </p:cNvPr>
          <p:cNvSpPr txBox="1">
            <a:spLocks noChangeArrowheads="1"/>
          </p:cNvSpPr>
          <p:nvPr/>
        </p:nvSpPr>
        <p:spPr>
          <a:xfrm>
            <a:off x="6716110" y="3860005"/>
            <a:ext cx="5181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ct val="20000"/>
              </a:spcBef>
            </a:pPr>
            <a:r>
              <a:rPr lang="en-US" altLang="en-US" sz="22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What could the teacher do to ensure </a:t>
            </a:r>
            <a:r>
              <a:rPr lang="en-US" altLang="en-US" sz="2200" b="1" dirty="0">
                <a:solidFill>
                  <a:schemeClr val="tx1"/>
                </a:solidFill>
                <a:ea typeface="ＭＳ Ｐゴシック" panose="020B0600070205080204" pitchFamily="34" charset="-128"/>
              </a:rPr>
              <a:t>reliability</a:t>
            </a:r>
            <a:r>
              <a:rPr lang="en-US" altLang="en-US" sz="2200" dirty="0">
                <a:solidFill>
                  <a:schemeClr val="tx1"/>
                </a:solidFill>
                <a:ea typeface="ＭＳ Ｐゴシック" panose="020B0600070205080204" pitchFamily="34" charset="-128"/>
              </a:rPr>
              <a:t> when evaluating these assessments?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9" grpId="0" animBg="1"/>
      <p:bldP spid="2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1601</Words>
  <Application>Microsoft Macintosh PowerPoint</Application>
  <PresentationFormat>Widescreen</PresentationFormat>
  <Paragraphs>188</Paragraphs>
  <Slides>17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Times New Roman</vt:lpstr>
      <vt:lpstr>Calibri</vt:lpstr>
      <vt:lpstr>Quattrocento Sans</vt:lpstr>
      <vt:lpstr>Wingdings</vt:lpstr>
      <vt:lpstr>ＭＳ Ｐゴシック</vt:lpstr>
      <vt:lpstr>Office Theme</vt:lpstr>
      <vt:lpstr>Classroom Assessment: Reliability &amp; Validity</vt:lpstr>
      <vt:lpstr>What do you see?  Please do not say it out loud…</vt:lpstr>
      <vt:lpstr>How does this activity connect to today’s class on assessment?</vt:lpstr>
      <vt:lpstr>How Should We Assess Student Learning? </vt:lpstr>
      <vt:lpstr>PowerPoint Presentation</vt:lpstr>
      <vt:lpstr>PowerPoint Presentation</vt:lpstr>
      <vt:lpstr>What can teachers do to ensure their assessments are valid?</vt:lpstr>
      <vt:lpstr>What can teachers do to ensure their assessments are reliability?</vt:lpstr>
      <vt:lpstr>What can teachers do to ensure their assessments are valid &amp; reliable?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Application #1: 4 Corners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Daniel Moos</cp:lastModifiedBy>
  <cp:revision>28</cp:revision>
  <dcterms:modified xsi:type="dcterms:W3CDTF">2025-12-04T17:36:38Z</dcterms:modified>
</cp:coreProperties>
</file>