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69" r:id="rId2"/>
    <p:sldId id="256" r:id="rId3"/>
    <p:sldId id="272" r:id="rId4"/>
    <p:sldId id="259" r:id="rId5"/>
    <p:sldId id="273" r:id="rId6"/>
    <p:sldId id="260" r:id="rId7"/>
    <p:sldId id="264" r:id="rId8"/>
    <p:sldId id="266" r:id="rId9"/>
    <p:sldId id="268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1"/>
    <p:restoredTop sz="93116"/>
  </p:normalViewPr>
  <p:slideViewPr>
    <p:cSldViewPr snapToGrid="0" snapToObjects="1">
      <p:cViewPr varScale="1">
        <p:scale>
          <a:sx n="123" d="100"/>
          <a:sy n="123" d="100"/>
        </p:scale>
        <p:origin x="184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ad26f688d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ad26f688d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7491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>
          <a:extLst>
            <a:ext uri="{FF2B5EF4-FFF2-40B4-BE49-F238E27FC236}">
              <a16:creationId xmlns:a16="http://schemas.microsoft.com/office/drawing/2014/main" id="{B4BED6DC-F800-4ED9-F45B-2A1C4118A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ad26f688d_1_5:notes">
            <a:extLst>
              <a:ext uri="{FF2B5EF4-FFF2-40B4-BE49-F238E27FC236}">
                <a16:creationId xmlns:a16="http://schemas.microsoft.com/office/drawing/2014/main" id="{427D128F-9431-D032-E8AA-19E53A7D5C1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ad26f688d_1_5:notes">
            <a:extLst>
              <a:ext uri="{FF2B5EF4-FFF2-40B4-BE49-F238E27FC236}">
                <a16:creationId xmlns:a16="http://schemas.microsoft.com/office/drawing/2014/main" id="{4748C3C3-7966-E850-E4A9-B6EA6CF031E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2208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ad26f688d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ad26f688d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>
          <a:extLst>
            <a:ext uri="{FF2B5EF4-FFF2-40B4-BE49-F238E27FC236}">
              <a16:creationId xmlns:a16="http://schemas.microsoft.com/office/drawing/2014/main" id="{0DE1D345-A6A8-ACB8-FC83-60BF4E419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ad26f688d_1_5:notes">
            <a:extLst>
              <a:ext uri="{FF2B5EF4-FFF2-40B4-BE49-F238E27FC236}">
                <a16:creationId xmlns:a16="http://schemas.microsoft.com/office/drawing/2014/main" id="{B37DE55B-FAE1-8F21-3D5A-949E9D140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ad26f688d_1_5:notes">
            <a:extLst>
              <a:ext uri="{FF2B5EF4-FFF2-40B4-BE49-F238E27FC236}">
                <a16:creationId xmlns:a16="http://schemas.microsoft.com/office/drawing/2014/main" id="{917C6D28-313C-3B25-B25A-BC19332380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3061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ad26f688d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ad26f688d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ad26f688d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ad26f688d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ad26f688d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ad26f688d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a4c68d8be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a4c68d8be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lifehacker.com/facebook-groups-are-underrated-heres-how-to-make-them-1660643691" TargetMode="External"/><Relationship Id="rId3" Type="http://schemas.openxmlformats.org/officeDocument/2006/relationships/hyperlink" Target="https://www.commonsensemedia.org/app-reviews/instagram" TargetMode="External"/><Relationship Id="rId7" Type="http://schemas.openxmlformats.org/officeDocument/2006/relationships/hyperlink" Target="https://elearningindustry.com/facebook-at-schools-professional-teachers-use-faceboo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adwrite.com/2013/09/25/best-instagram-accounts-for-science-geeks/" TargetMode="External"/><Relationship Id="rId11" Type="http://schemas.openxmlformats.org/officeDocument/2006/relationships/hyperlink" Target="https://www.youtube.com/watch?v=qDvoZIvTdPg" TargetMode="External"/><Relationship Id="rId5" Type="http://schemas.openxmlformats.org/officeDocument/2006/relationships/hyperlink" Target="http://mashable.com/2014/03/20/museums-instagram/#D49S4WEQdaqM" TargetMode="External"/><Relationship Id="rId10" Type="http://schemas.openxmlformats.org/officeDocument/2006/relationships/hyperlink" Target="https://www.theedadvocate.org/22-ways-use-social-media-classroom/" TargetMode="External"/><Relationship Id="rId4" Type="http://schemas.openxmlformats.org/officeDocument/2006/relationships/hyperlink" Target="https://www.edweek.org/education/opinion-how-to-use-instagram-in-the-classroom/2018/06#:~:text=Teachers%20can%20also%20use%20Instagram,for%20the%20help%20they%20need." TargetMode="External"/><Relationship Id="rId9" Type="http://schemas.openxmlformats.org/officeDocument/2006/relationships/hyperlink" Target="https://www.edutopia.org/blog/guidebook-social-media-in-classroom-vicki-davi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monsensemedia.org/app-reviews/snapchat" TargetMode="External"/><Relationship Id="rId7" Type="http://schemas.openxmlformats.org/officeDocument/2006/relationships/hyperlink" Target="https://www.dailydot.com/debug/facebook-alternatives/?fb=ss&amp;prtnr=someecard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echlearning.com/how-to/how-can-tiktok-be-used-in-the-classroom" TargetMode="External"/><Relationship Id="rId5" Type="http://schemas.openxmlformats.org/officeDocument/2006/relationships/hyperlink" Target="https://www.linkedin.com/learning/" TargetMode="External"/><Relationship Id="rId4" Type="http://schemas.openxmlformats.org/officeDocument/2006/relationships/hyperlink" Target="https://ditchthattextbook.com/15-ways-to-use-snapchat-in-classes-and-schools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Before We Start Class…Emotional Check-In</a:t>
            </a:r>
            <a:endParaRPr dirty="0"/>
          </a:p>
        </p:txBody>
      </p:sp>
      <p:pic>
        <p:nvPicPr>
          <p:cNvPr id="3" name="Picture 2" descr="A collage of dogs&#10;&#10;AI-generated content may be incorrect.">
            <a:extLst>
              <a:ext uri="{FF2B5EF4-FFF2-40B4-BE49-F238E27FC236}">
                <a16:creationId xmlns:a16="http://schemas.microsoft.com/office/drawing/2014/main" id="{9F84A1D5-1D3E-A99D-FE43-186C1C2CB8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3436" r="43652" b="9071"/>
          <a:stretch/>
        </p:blipFill>
        <p:spPr>
          <a:xfrm>
            <a:off x="2717209" y="1829108"/>
            <a:ext cx="3486484" cy="3024094"/>
          </a:xfrm>
          <a:prstGeom prst="rect">
            <a:avLst/>
          </a:prstGeom>
        </p:spPr>
      </p:pic>
      <p:sp>
        <p:nvSpPr>
          <p:cNvPr id="7" name="Google Shape;77;p16">
            <a:extLst>
              <a:ext uri="{FF2B5EF4-FFF2-40B4-BE49-F238E27FC236}">
                <a16:creationId xmlns:a16="http://schemas.microsoft.com/office/drawing/2014/main" id="{8F31AF66-07FC-CD02-1516-F79E5C040725}"/>
              </a:ext>
            </a:extLst>
          </p:cNvPr>
          <p:cNvSpPr txBox="1">
            <a:spLocks/>
          </p:cNvSpPr>
          <p:nvPr/>
        </p:nvSpPr>
        <p:spPr>
          <a:xfrm>
            <a:off x="2717209" y="1256408"/>
            <a:ext cx="3673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dirty="0"/>
              <a:t>What dog are you today?</a:t>
            </a:r>
          </a:p>
        </p:txBody>
      </p:sp>
    </p:spTree>
    <p:extLst>
      <p:ext uri="{BB962C8B-B14F-4D97-AF65-F5344CB8AC3E}">
        <p14:creationId xmlns:p14="http://schemas.microsoft.com/office/powerpoint/2010/main" val="244914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Media as a teaching tool</a:t>
            </a:r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61437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Things to consider for the classroom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>
          <a:extLst>
            <a:ext uri="{FF2B5EF4-FFF2-40B4-BE49-F238E27FC236}">
              <a16:creationId xmlns:a16="http://schemas.microsoft.com/office/drawing/2014/main" id="{04E6D752-FCAD-9522-D8F6-003135D3A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>
            <a:extLst>
              <a:ext uri="{FF2B5EF4-FFF2-40B4-BE49-F238E27FC236}">
                <a16:creationId xmlns:a16="http://schemas.microsoft.com/office/drawing/2014/main" id="{7B71D08D-238C-8460-27E4-90973743B3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Opening Questions &amp; Activity:</a:t>
            </a:r>
            <a:endParaRPr dirty="0"/>
          </a:p>
        </p:txBody>
      </p:sp>
      <p:sp>
        <p:nvSpPr>
          <p:cNvPr id="78" name="Google Shape;78;p16">
            <a:extLst>
              <a:ext uri="{FF2B5EF4-FFF2-40B4-BE49-F238E27FC236}">
                <a16:creationId xmlns:a16="http://schemas.microsoft.com/office/drawing/2014/main" id="{24BA4D2E-9250-F339-4848-5142B338CE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6142"/>
            <a:ext cx="8520600" cy="13084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ctr">
              <a:buNone/>
            </a:pPr>
            <a:r>
              <a:rPr lang="en-US" sz="2400" i="1" dirty="0"/>
              <a:t>What social media platforms are you most active on, and what do you use them for?</a:t>
            </a:r>
          </a:p>
        </p:txBody>
      </p:sp>
      <p:sp>
        <p:nvSpPr>
          <p:cNvPr id="2" name="Google Shape;78;p16">
            <a:extLst>
              <a:ext uri="{FF2B5EF4-FFF2-40B4-BE49-F238E27FC236}">
                <a16:creationId xmlns:a16="http://schemas.microsoft.com/office/drawing/2014/main" id="{7765C413-FA4C-BF5A-C21B-691BFE6778B9}"/>
              </a:ext>
            </a:extLst>
          </p:cNvPr>
          <p:cNvSpPr txBox="1">
            <a:spLocks/>
          </p:cNvSpPr>
          <p:nvPr/>
        </p:nvSpPr>
        <p:spPr>
          <a:xfrm>
            <a:off x="230183" y="2118224"/>
            <a:ext cx="8520600" cy="3285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114300" indent="0" algn="ctr">
              <a:buNone/>
            </a:pPr>
            <a:r>
              <a:rPr lang="en-US" sz="2400" i="1" dirty="0"/>
              <a:t>Come up with as many ways as you can think of that a teacher could use specific social media platforms (</a:t>
            </a:r>
            <a:r>
              <a:rPr lang="en-US" sz="2400" i="1" dirty="0" err="1"/>
              <a:t>eg</a:t>
            </a:r>
            <a:r>
              <a:rPr lang="en-US" sz="2400" i="1" dirty="0"/>
              <a:t> Twitter, Instagram, Class Blog, </a:t>
            </a:r>
            <a:r>
              <a:rPr lang="en-US" sz="2400" i="1" dirty="0" err="1"/>
              <a:t>etc</a:t>
            </a:r>
            <a:r>
              <a:rPr lang="en-US" sz="2400" i="1" dirty="0"/>
              <a:t>) for learning rather just entertainment. </a:t>
            </a:r>
          </a:p>
          <a:p>
            <a:pPr marL="114300" indent="0" algn="ctr">
              <a:buNone/>
            </a:pPr>
            <a:endParaRPr lang="en-US" sz="2400" i="1" dirty="0"/>
          </a:p>
          <a:p>
            <a:pPr marL="114300" indent="0" algn="ctr">
              <a:buNone/>
            </a:pPr>
            <a:r>
              <a:rPr lang="en-US" sz="2400" i="1" dirty="0"/>
              <a:t>Categorize each use as one of the following: </a:t>
            </a:r>
            <a:r>
              <a:rPr lang="en-US" sz="2400" b="1" i="1" dirty="0"/>
              <a:t>Content Delivery, Collaboration, Assessment, Community Building</a:t>
            </a:r>
            <a:r>
              <a:rPr lang="en-US" sz="24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669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Gallery Walk: Ethical Considerations</a:t>
            </a:r>
            <a:endParaRPr dirty="0"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906176"/>
            <a:ext cx="8520600" cy="41640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en-US" sz="1700" b="1" u="sng" dirty="0"/>
              <a:t>Station #1: </a:t>
            </a:r>
            <a:r>
              <a:rPr lang="en-US" sz="1700" dirty="0"/>
              <a:t>What are the </a:t>
            </a:r>
            <a:r>
              <a:rPr lang="en-US" sz="1700" b="1" dirty="0"/>
              <a:t>risks</a:t>
            </a:r>
            <a:r>
              <a:rPr lang="en-US" sz="1700" dirty="0"/>
              <a:t> or </a:t>
            </a:r>
            <a:r>
              <a:rPr lang="en-US" sz="1700" b="1" dirty="0"/>
              <a:t>potential challenges </a:t>
            </a:r>
            <a:r>
              <a:rPr lang="en-US" sz="1700" dirty="0"/>
              <a:t>of bringing social media into the classroom?</a:t>
            </a:r>
          </a:p>
          <a:p>
            <a:pPr marL="114300" indent="0">
              <a:buNone/>
            </a:pPr>
            <a:endParaRPr lang="en-US" sz="1700" dirty="0"/>
          </a:p>
          <a:p>
            <a:pPr marL="114300" indent="0">
              <a:buNone/>
            </a:pPr>
            <a:r>
              <a:rPr lang="en-US" sz="1700" b="1" u="sng" dirty="0"/>
              <a:t>Station #2: </a:t>
            </a:r>
            <a:r>
              <a:rPr lang="en-US" sz="1700" dirty="0"/>
              <a:t>How would you handle issues like </a:t>
            </a:r>
            <a:r>
              <a:rPr lang="en-US" sz="1700" b="1" dirty="0"/>
              <a:t>cyberbullying </a:t>
            </a:r>
            <a:r>
              <a:rPr lang="en-US" sz="1700" dirty="0"/>
              <a:t>or a student </a:t>
            </a:r>
            <a:r>
              <a:rPr lang="en-US" sz="1700" b="1" dirty="0"/>
              <a:t>posting inappropriate con</a:t>
            </a:r>
            <a:r>
              <a:rPr lang="en-US" sz="1700" dirty="0"/>
              <a:t>tent?</a:t>
            </a:r>
          </a:p>
          <a:p>
            <a:pPr marL="114300" indent="0">
              <a:buNone/>
            </a:pPr>
            <a:endParaRPr lang="en-US" sz="1700" dirty="0"/>
          </a:p>
          <a:p>
            <a:pPr marL="114300" indent="0">
              <a:buNone/>
            </a:pPr>
            <a:r>
              <a:rPr lang="en-US" sz="1700" b="1" u="sng" dirty="0"/>
              <a:t>Station #3: </a:t>
            </a:r>
            <a:r>
              <a:rPr lang="en-US" sz="1700" dirty="0"/>
              <a:t>What are the </a:t>
            </a:r>
            <a:r>
              <a:rPr lang="en-US" sz="1700" b="1" dirty="0"/>
              <a:t>privacy concerns </a:t>
            </a:r>
            <a:r>
              <a:rPr lang="en-US" sz="1700" dirty="0"/>
              <a:t>for both students and teachers with social media?</a:t>
            </a:r>
          </a:p>
          <a:p>
            <a:pPr marL="114300" indent="0">
              <a:buNone/>
            </a:pPr>
            <a:endParaRPr lang="en-US" sz="1700" dirty="0"/>
          </a:p>
          <a:p>
            <a:pPr marL="114300" indent="0">
              <a:buNone/>
            </a:pPr>
            <a:r>
              <a:rPr lang="en-US" sz="1700" b="1" u="sng" dirty="0"/>
              <a:t>Station #4: </a:t>
            </a:r>
            <a:r>
              <a:rPr lang="en-US" sz="1700" dirty="0"/>
              <a:t>How does the concept of a </a:t>
            </a:r>
            <a:r>
              <a:rPr lang="en-US" sz="1700" b="1" dirty="0"/>
              <a:t>"</a:t>
            </a:r>
            <a:r>
              <a:rPr lang="en-US" sz="1700" b="1" dirty="0">
                <a:solidFill>
                  <a:srgbClr val="00B0F0"/>
                </a:solidFill>
              </a:rPr>
              <a:t>digital footprint</a:t>
            </a:r>
            <a:r>
              <a:rPr lang="en-US" sz="1700" b="1" dirty="0"/>
              <a:t>" </a:t>
            </a:r>
            <a:r>
              <a:rPr lang="en-US" sz="1700" dirty="0"/>
              <a:t>apply to the classroom?</a:t>
            </a:r>
          </a:p>
          <a:p>
            <a:pPr marL="114300" indent="0">
              <a:buNone/>
            </a:pPr>
            <a:endParaRPr lang="en-US" sz="1700" dirty="0"/>
          </a:p>
          <a:p>
            <a:pPr marL="114300" indent="0">
              <a:buNone/>
            </a:pPr>
            <a:r>
              <a:rPr lang="en-US" sz="1700" b="1" u="sng" dirty="0"/>
              <a:t>Station #5: </a:t>
            </a:r>
            <a:r>
              <a:rPr lang="en-US" sz="1700" dirty="0"/>
              <a:t>How might the use of social media in the classroom affect existing inequities, such as the </a:t>
            </a:r>
            <a:r>
              <a:rPr lang="en-US" sz="1700" b="1" dirty="0">
                <a:solidFill>
                  <a:srgbClr val="00B0F0"/>
                </a:solidFill>
              </a:rPr>
              <a:t>digital divide </a:t>
            </a:r>
            <a:r>
              <a:rPr lang="en-US" sz="1700" dirty="0"/>
              <a:t>or </a:t>
            </a:r>
            <a:r>
              <a:rPr lang="en-US" sz="1700" b="1" dirty="0"/>
              <a:t>access to technology</a:t>
            </a:r>
            <a:r>
              <a:rPr lang="en-US" sz="1700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>
          <a:extLst>
            <a:ext uri="{FF2B5EF4-FFF2-40B4-BE49-F238E27FC236}">
              <a16:creationId xmlns:a16="http://schemas.microsoft.com/office/drawing/2014/main" id="{5BA68C12-3D7D-5D1E-E2C3-78BA9A310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>
            <a:extLst>
              <a:ext uri="{FF2B5EF4-FFF2-40B4-BE49-F238E27FC236}">
                <a16:creationId xmlns:a16="http://schemas.microsoft.com/office/drawing/2014/main" id="{BCAFFBB6-076E-D2EF-A47C-6698ED6CAC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Gallery Walk: Ethical Considerations</a:t>
            </a:r>
            <a:endParaRPr dirty="0"/>
          </a:p>
        </p:txBody>
      </p:sp>
      <p:sp>
        <p:nvSpPr>
          <p:cNvPr id="78" name="Google Shape;78;p16">
            <a:extLst>
              <a:ext uri="{FF2B5EF4-FFF2-40B4-BE49-F238E27FC236}">
                <a16:creationId xmlns:a16="http://schemas.microsoft.com/office/drawing/2014/main" id="{03319839-F07D-A438-FEC9-896530347B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895785"/>
            <a:ext cx="8520600" cy="41640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buNone/>
            </a:pPr>
            <a:r>
              <a:rPr lang="en-US" sz="14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Digital Footprint: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Trail of data you left as a result of online activity: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Rrecord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of internet usage, and it's something that can persist long after the original content is created or viewed.</a:t>
            </a:r>
          </a:p>
          <a:p>
            <a:pPr marL="0" marR="0">
              <a:buNone/>
            </a:pP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Active digital footprints: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Data that you intentionally share, such as social media posts, comments on 	blogs, or online profiles you create.</a:t>
            </a:r>
          </a:p>
          <a:p>
            <a:pPr marL="0" marR="0">
              <a:buNone/>
            </a:pPr>
            <a:endParaRPr lang="en-US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Passive digital footprints: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Data that is collected without your direct knowledge, such as your 	browsing history, location data from your phone, or your IP address.</a:t>
            </a:r>
          </a:p>
          <a:p>
            <a:pPr marL="0" marR="0">
              <a:buNone/>
            </a:pP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>
              <a:buNone/>
            </a:pPr>
            <a:r>
              <a:rPr lang="en-US" sz="14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Digital Divide: </a:t>
            </a:r>
            <a:r>
              <a:rPr lang="en-US" sz="1400" dirty="0"/>
              <a:t>The gap between those who have access to and a working knowledge of current technology, and those who do not. </a:t>
            </a:r>
          </a:p>
          <a:p>
            <a:pPr marL="0">
              <a:buNone/>
            </a:pPr>
            <a:r>
              <a:rPr lang="en-US" sz="1400" dirty="0"/>
              <a:t>	</a:t>
            </a:r>
            <a:r>
              <a:rPr lang="en-US" sz="1400" b="1" dirty="0"/>
              <a:t>It's not just about having a device</a:t>
            </a:r>
            <a:r>
              <a:rPr lang="en-US" sz="1400" dirty="0"/>
              <a:t>; it also includes reliable internet access, the skills to use </a:t>
            </a:r>
          </a:p>
          <a:p>
            <a:pPr marL="0">
              <a:buNone/>
            </a:pPr>
            <a:r>
              <a:rPr lang="en-US" sz="1400" dirty="0"/>
              <a:t>	the technology effectively, and the digital literacy to navigate it safely. </a:t>
            </a:r>
          </a:p>
          <a:p>
            <a:pPr marL="0">
              <a:buNone/>
            </a:pPr>
            <a:r>
              <a:rPr lang="en-US" sz="1400" dirty="0"/>
              <a:t>	</a:t>
            </a:r>
          </a:p>
          <a:p>
            <a:pPr marL="0">
              <a:buNone/>
            </a:pPr>
            <a:r>
              <a:rPr lang="en-US" sz="1400" b="1" dirty="0"/>
              <a:t>	In the Classroom: </a:t>
            </a:r>
            <a:r>
              <a:rPr lang="en-US" sz="1400" dirty="0"/>
              <a:t>Some students may have high-speed internet and their own laptop at </a:t>
            </a:r>
          </a:p>
          <a:p>
            <a:pPr marL="0">
              <a:buNone/>
            </a:pPr>
            <a:r>
              <a:rPr lang="en-US" sz="1400" dirty="0"/>
              <a:t>	home, while others may only have access to a public library computer or a parent's phone, 	which can create significant inequities in their ability to complete assignments or participate 	in online learning.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20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Specific Examples of Social Media in the Classroom</a:t>
            </a:r>
            <a:endParaRPr dirty="0"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0" y="1098991"/>
            <a:ext cx="8832300" cy="3909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600" b="1" dirty="0"/>
              <a:t>Early Elementary (Grades K-1):</a:t>
            </a:r>
            <a:r>
              <a:rPr lang="en-US" sz="1600" dirty="0"/>
              <a:t> A teacher uses a private class Seesaw account to share student work with parents and allow families to leave encouraging comments.</a:t>
            </a:r>
          </a:p>
          <a:p>
            <a:endParaRPr lang="en-US" sz="1600" dirty="0"/>
          </a:p>
          <a:p>
            <a:r>
              <a:rPr lang="en-US" sz="1600" b="1" dirty="0"/>
              <a:t>Elementary School (Grade 4):</a:t>
            </a:r>
            <a:r>
              <a:rPr lang="en-US" sz="1600" dirty="0"/>
              <a:t> A science teacher uses a private class Instagram account to document the growth of a class garden.</a:t>
            </a:r>
          </a:p>
          <a:p>
            <a:endParaRPr lang="en-US" sz="1600" dirty="0"/>
          </a:p>
          <a:p>
            <a:r>
              <a:rPr lang="en-US" sz="1600" b="1" dirty="0"/>
              <a:t>Middle School (Grade 8):</a:t>
            </a:r>
            <a:r>
              <a:rPr lang="en-US" sz="1600" dirty="0"/>
              <a:t> A Social Studies teacher uses Twitter to "live-tweet" a historical event, such as the Constitutional Convention, from the perspective of a delegate.</a:t>
            </a:r>
          </a:p>
          <a:p>
            <a:endParaRPr lang="en-US" sz="1600" dirty="0"/>
          </a:p>
          <a:p>
            <a:r>
              <a:rPr lang="en-US" sz="1600" b="1" dirty="0"/>
              <a:t>High School (Grade 10):</a:t>
            </a:r>
            <a:r>
              <a:rPr lang="en-US" sz="1600" dirty="0"/>
              <a:t> An English literature teacher uses a private class blog to share and provide feedback on short story drafts.</a:t>
            </a:r>
          </a:p>
          <a:p>
            <a:endParaRPr lang="en-US" sz="1600" dirty="0"/>
          </a:p>
          <a:p>
            <a:r>
              <a:rPr lang="en-US" sz="1600" b="1" dirty="0"/>
              <a:t>High School (Grade 12):</a:t>
            </a:r>
            <a:r>
              <a:rPr lang="en-US" sz="1600" dirty="0"/>
              <a:t> An art teacher uses a class Pinterest board to have students create visual inspiration boards for their final projects and provide peer feedback.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Resources</a:t>
            </a:r>
            <a:endParaRPr dirty="0"/>
          </a:p>
        </p:txBody>
      </p:sp>
      <p:sp>
        <p:nvSpPr>
          <p:cNvPr id="107" name="Google Shape;107;p2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A </a:t>
            </a:r>
            <a:r>
              <a:rPr lang="en" i="1" u="sng" dirty="0">
                <a:solidFill>
                  <a:schemeClr val="hlink"/>
                </a:solidFill>
                <a:hlinkClick r:id="rId3"/>
              </a:rPr>
              <a:t>review</a:t>
            </a:r>
            <a:r>
              <a:rPr lang="en" dirty="0"/>
              <a:t> of Instagram (especially features to consider with kids)</a:t>
            </a:r>
            <a:endParaRPr lang="en-US" dirty="0"/>
          </a:p>
          <a:p>
            <a:pPr>
              <a:buFont typeface="Playfair Display"/>
              <a:buAutoNum type="arabicPeriod"/>
            </a:pPr>
            <a:r>
              <a:rPr lang="en-US" dirty="0"/>
              <a:t>Suggestions for </a:t>
            </a:r>
            <a:r>
              <a:rPr lang="en-US" dirty="0">
                <a:hlinkClick r:id="rId4"/>
              </a:rPr>
              <a:t>integrating Instagram in the classroom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Cool ways educators can use this app include </a:t>
            </a:r>
            <a:r>
              <a:rPr lang="en" u="sng" dirty="0">
                <a:solidFill>
                  <a:schemeClr val="hlink"/>
                </a:solidFill>
                <a:hlinkClick r:id="rId5"/>
              </a:rPr>
              <a:t>Museums</a:t>
            </a:r>
            <a:r>
              <a:rPr lang="en" dirty="0"/>
              <a:t> and </a:t>
            </a:r>
            <a:r>
              <a:rPr lang="en" u="sng" dirty="0">
                <a:solidFill>
                  <a:schemeClr val="hlink"/>
                </a:solidFill>
                <a:hlinkClick r:id="rId6"/>
              </a:rPr>
              <a:t>Science</a:t>
            </a:r>
            <a:r>
              <a:rPr lang="en" dirty="0"/>
              <a:t> ‘grams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u="sng" dirty="0">
                <a:solidFill>
                  <a:schemeClr val="hlink"/>
                </a:solidFill>
                <a:hlinkClick r:id="rId7"/>
              </a:rPr>
              <a:t>How teachers should use Facebook</a:t>
            </a:r>
            <a:endParaRPr lang="en" u="sng" dirty="0">
              <a:solidFill>
                <a:schemeClr val="hlink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Making better use of </a:t>
            </a:r>
            <a:r>
              <a:rPr lang="en" u="sng" dirty="0">
                <a:solidFill>
                  <a:schemeClr val="hlink"/>
                </a:solidFill>
                <a:hlinkClick r:id="rId8"/>
              </a:rPr>
              <a:t>Facebook Groups</a:t>
            </a:r>
            <a:r>
              <a:rPr lang="en-US" dirty="0"/>
              <a:t> in the classroom</a:t>
            </a:r>
          </a:p>
          <a:p>
            <a:pPr>
              <a:buFont typeface="Playfair Display"/>
              <a:buAutoNum type="arabicPeriod"/>
            </a:pPr>
            <a:r>
              <a:rPr lang="en-US" dirty="0">
                <a:hlinkClick r:id="rId9"/>
              </a:rPr>
              <a:t>12 ways teachers are using social media in the classroom right now</a:t>
            </a:r>
            <a:r>
              <a:rPr lang="en-US" dirty="0"/>
              <a:t> </a:t>
            </a:r>
          </a:p>
          <a:p>
            <a:pPr>
              <a:buFont typeface="Playfair Display"/>
              <a:buAutoNum type="arabicPeriod"/>
            </a:pPr>
            <a:r>
              <a:rPr lang="en-US" dirty="0">
                <a:hlinkClick r:id="rId10"/>
              </a:rPr>
              <a:t>22 ways to use social media in the classroom</a:t>
            </a:r>
            <a:endParaRPr lang="en-US" dirty="0"/>
          </a:p>
          <a:p>
            <a:pPr>
              <a:buFont typeface="Playfair Display"/>
              <a:buAutoNum type="arabicPeriod"/>
            </a:pPr>
            <a:r>
              <a:rPr lang="en" u="sng" dirty="0">
                <a:solidFill>
                  <a:schemeClr val="hlink"/>
                </a:solidFill>
                <a:hlinkClick r:id="rId11"/>
              </a:rPr>
              <a:t>Twitter Chats (video)</a:t>
            </a:r>
            <a:r>
              <a:rPr lang="en" dirty="0">
                <a:hlinkClick r:id="rId11"/>
              </a:rPr>
              <a:t>, </a:t>
            </a:r>
            <a:r>
              <a:rPr lang="en" dirty="0"/>
              <a:t>in particular, are popular with educators.</a:t>
            </a:r>
            <a:endParaRPr lang="en-US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endParaRPr lang="en-US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possible Social Media to explore on your own:</a:t>
            </a:r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body" idx="1"/>
          </p:nvPr>
        </p:nvSpPr>
        <p:spPr>
          <a:xfrm>
            <a:off x="311700" y="1143000"/>
            <a:ext cx="8545200" cy="3491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AutoNum type="arabicPeriod"/>
            </a:pPr>
            <a:r>
              <a:rPr lang="en" b="1" u="sng" dirty="0">
                <a:solidFill>
                  <a:schemeClr val="hlink"/>
                </a:solidFill>
                <a:hlinkClick r:id="rId3"/>
              </a:rPr>
              <a:t>Snapchat</a:t>
            </a:r>
            <a:r>
              <a:rPr lang="en" dirty="0"/>
              <a:t> &amp; </a:t>
            </a:r>
            <a:r>
              <a:rPr lang="en" dirty="0">
                <a:hlinkClick r:id="rId4"/>
              </a:rPr>
              <a:t>suggestions for using snapchat in the classroom</a:t>
            </a:r>
            <a:endParaRPr b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b="1" dirty="0"/>
              <a:t>LinkedIn </a:t>
            </a:r>
            <a:r>
              <a:rPr lang="en" dirty="0"/>
              <a:t>(possibly relevant for older students but more likely useful for YOU as professionals); here’s a link for</a:t>
            </a:r>
            <a:r>
              <a:rPr lang="en" b="1" dirty="0"/>
              <a:t> </a:t>
            </a:r>
            <a:r>
              <a:rPr lang="en" b="1" u="sng" dirty="0">
                <a:solidFill>
                  <a:schemeClr val="hlink"/>
                </a:solidFill>
                <a:hlinkClick r:id="rId5"/>
              </a:rPr>
              <a:t>LinkedInLearning</a:t>
            </a:r>
            <a:r>
              <a:rPr lang="en" dirty="0"/>
              <a:t>, which is for-pay career-building courses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b="1" dirty="0"/>
              <a:t>Buzzfeed </a:t>
            </a:r>
            <a:r>
              <a:rPr lang="en" dirty="0"/>
              <a:t>(i.e. have students create quizzes based on things they’ve learned in your class)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b="1" dirty="0"/>
              <a:t>YouTube</a:t>
            </a:r>
            <a:r>
              <a:rPr lang="en" dirty="0"/>
              <a:t>, </a:t>
            </a:r>
            <a:r>
              <a:rPr lang="en" b="1" dirty="0" err="1"/>
              <a:t>TikTok</a:t>
            </a:r>
            <a:r>
              <a:rPr lang="en" dirty="0"/>
              <a:t>, and other video-based apps (</a:t>
            </a:r>
            <a:r>
              <a:rPr lang="en-US" u="sng" dirty="0">
                <a:solidFill>
                  <a:schemeClr val="hlink"/>
                </a:solidFill>
                <a:hlinkClick r:id="rId6"/>
              </a:rPr>
              <a:t>using </a:t>
            </a:r>
            <a:r>
              <a:rPr lang="en-US" u="sng" dirty="0" err="1">
                <a:solidFill>
                  <a:schemeClr val="hlink"/>
                </a:solidFill>
                <a:hlinkClick r:id="rId6"/>
              </a:rPr>
              <a:t>TikTok</a:t>
            </a:r>
            <a:r>
              <a:rPr lang="en-US" u="sng" dirty="0">
                <a:solidFill>
                  <a:schemeClr val="hlink"/>
                </a:solidFill>
                <a:hlinkClick r:id="rId6"/>
              </a:rPr>
              <a:t> in the classroom)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b="1" dirty="0"/>
              <a:t>Pinterest</a:t>
            </a:r>
            <a:endParaRPr b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Check out </a:t>
            </a:r>
            <a:r>
              <a:rPr lang="en" u="sng" dirty="0">
                <a:solidFill>
                  <a:schemeClr val="hlink"/>
                </a:solidFill>
                <a:hlinkClick r:id="rId7"/>
              </a:rPr>
              <a:t>this article</a:t>
            </a:r>
            <a:r>
              <a:rPr lang="en" dirty="0"/>
              <a:t> for even more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600" dirty="0">
                <a:solidFill>
                  <a:schemeClr val="accent3"/>
                </a:solidFill>
              </a:rPr>
              <a:t>Now, just like always</a:t>
            </a:r>
            <a:r>
              <a:rPr lang="en" sz="3600" dirty="0"/>
              <a:t>: </a:t>
            </a:r>
            <a:r>
              <a:rPr lang="en" sz="3600" dirty="0">
                <a:solidFill>
                  <a:schemeClr val="dk1"/>
                </a:solidFill>
              </a:rPr>
              <a:t>pick a social </a:t>
            </a:r>
            <a:r>
              <a:rPr lang="en-US" sz="3600" dirty="0">
                <a:solidFill>
                  <a:schemeClr val="accent5"/>
                </a:solidFill>
              </a:rPr>
              <a:t>E</a:t>
            </a:r>
            <a:r>
              <a:rPr lang="en" sz="3600" dirty="0" err="1">
                <a:solidFill>
                  <a:schemeClr val="accent5"/>
                </a:solidFill>
              </a:rPr>
              <a:t>xplore</a:t>
            </a:r>
            <a:r>
              <a:rPr lang="en" sz="3600" dirty="0">
                <a:solidFill>
                  <a:schemeClr val="accent5"/>
                </a:solidFill>
              </a:rPr>
              <a:t> </a:t>
            </a:r>
            <a:r>
              <a:rPr lang="en-US" sz="3600" dirty="0">
                <a:solidFill>
                  <a:schemeClr val="accent5"/>
                </a:solidFill>
              </a:rPr>
              <a:t>Social Media</a:t>
            </a:r>
            <a:r>
              <a:rPr lang="en" sz="3600" dirty="0">
                <a:solidFill>
                  <a:schemeClr val="accent5"/>
                </a:solidFill>
              </a:rPr>
              <a:t> uses</a:t>
            </a:r>
            <a:r>
              <a:rPr lang="en" sz="3600" dirty="0"/>
              <a:t> as a teaching tool, </a:t>
            </a:r>
            <a:r>
              <a:rPr lang="en" sz="3600" dirty="0">
                <a:solidFill>
                  <a:schemeClr val="accent6"/>
                </a:solidFill>
              </a:rPr>
              <a:t>create something</a:t>
            </a:r>
            <a:r>
              <a:rPr lang="en" sz="3600" dirty="0"/>
              <a:t> for your websites... </a:t>
            </a:r>
            <a:endParaRPr dirty="0"/>
          </a:p>
        </p:txBody>
      </p:sp>
      <p:sp>
        <p:nvSpPr>
          <p:cNvPr id="132" name="Google Shape;132;p25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8308200" cy="10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...AND, somewhere on your work, add your opinion whether you think social media can work in your future teaching context and why you think that.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</TotalTime>
  <Words>796</Words>
  <Application>Microsoft Macintosh PowerPoint</Application>
  <PresentationFormat>On-screen Show (16:9)</PresentationFormat>
  <Paragraphs>59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Montserrat</vt:lpstr>
      <vt:lpstr>Oswald</vt:lpstr>
      <vt:lpstr>Playfair Display</vt:lpstr>
      <vt:lpstr>Times New Roman</vt:lpstr>
      <vt:lpstr>Pop</vt:lpstr>
      <vt:lpstr>Before We Start Class…Emotional Check-In</vt:lpstr>
      <vt:lpstr>Social Media as a teaching tool</vt:lpstr>
      <vt:lpstr>Opening Questions &amp; Activity:</vt:lpstr>
      <vt:lpstr>Gallery Walk: Ethical Considerations</vt:lpstr>
      <vt:lpstr>Gallery Walk: Ethical Considerations</vt:lpstr>
      <vt:lpstr>Specific Examples of Social Media in the Classroom</vt:lpstr>
      <vt:lpstr>Resources</vt:lpstr>
      <vt:lpstr>Other possible Social Media to explore on your own:</vt:lpstr>
      <vt:lpstr>Now, just like always: pick a social Explore Social Media uses as a teaching tool, create something for your websites...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as a teaching tool</dc:title>
  <cp:lastModifiedBy>Daniel Moos</cp:lastModifiedBy>
  <cp:revision>47</cp:revision>
  <dcterms:modified xsi:type="dcterms:W3CDTF">2025-09-13T15:10:02Z</dcterms:modified>
</cp:coreProperties>
</file>