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7" r:id="rId1"/>
  </p:sldMasterIdLst>
  <p:notesMasterIdLst>
    <p:notesMasterId r:id="rId36"/>
  </p:notesMasterIdLst>
  <p:sldIdLst>
    <p:sldId id="317" r:id="rId2"/>
    <p:sldId id="321" r:id="rId3"/>
    <p:sldId id="320" r:id="rId4"/>
    <p:sldId id="319" r:id="rId5"/>
    <p:sldId id="258" r:id="rId6"/>
    <p:sldId id="256" r:id="rId7"/>
    <p:sldId id="322" r:id="rId8"/>
    <p:sldId id="323" r:id="rId9"/>
    <p:sldId id="324" r:id="rId10"/>
    <p:sldId id="325" r:id="rId11"/>
    <p:sldId id="326" r:id="rId12"/>
    <p:sldId id="327" r:id="rId13"/>
    <p:sldId id="328" r:id="rId14"/>
    <p:sldId id="329" r:id="rId15"/>
    <p:sldId id="331" r:id="rId16"/>
    <p:sldId id="332" r:id="rId17"/>
    <p:sldId id="333" r:id="rId18"/>
    <p:sldId id="330" r:id="rId19"/>
    <p:sldId id="304" r:id="rId20"/>
    <p:sldId id="282" r:id="rId21"/>
    <p:sldId id="305" r:id="rId22"/>
    <p:sldId id="265" r:id="rId23"/>
    <p:sldId id="266" r:id="rId24"/>
    <p:sldId id="291" r:id="rId25"/>
    <p:sldId id="292" r:id="rId26"/>
    <p:sldId id="293" r:id="rId27"/>
    <p:sldId id="294" r:id="rId28"/>
    <p:sldId id="297" r:id="rId29"/>
    <p:sldId id="298" r:id="rId30"/>
    <p:sldId id="299" r:id="rId31"/>
    <p:sldId id="301" r:id="rId32"/>
    <p:sldId id="302" r:id="rId33"/>
    <p:sldId id="283" r:id="rId34"/>
    <p:sldId id="303" r:id="rId3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153"/>
    <p:restoredTop sz="93116"/>
  </p:normalViewPr>
  <p:slideViewPr>
    <p:cSldViewPr snapToGrid="0" snapToObjects="1">
      <p:cViewPr varScale="1">
        <p:scale>
          <a:sx n="86" d="100"/>
          <a:sy n="86" d="100"/>
        </p:scale>
        <p:origin x="216" y="1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9b061df03a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9b061df03a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9b061df03a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9b061df03a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513909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9b061df03a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9b061df03a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587646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9b061df03a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9b061df03a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564181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9b061df03a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9b061df03a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047284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9b061df03a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9b061df03a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9af22d1d18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9af22d1d18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832506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9b061df03a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9b061df03a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9b061df03a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9b061df03a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9b061df03a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9b061df03a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30572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9b061df03a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9b061df03a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773976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9b061df03a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9b061df03a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199636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9b061df03a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9b061df03a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937872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accent5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 descr="comic-04.png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/>
          <p:nvPr/>
        </p:nvSpPr>
        <p:spPr>
          <a:xfrm>
            <a:off x="1315275" y="921225"/>
            <a:ext cx="6411650" cy="3910600"/>
          </a:xfrm>
          <a:custGeom>
            <a:avLst/>
            <a:gdLst/>
            <a:ahLst/>
            <a:cxnLst/>
            <a:rect l="l" t="t" r="r" b="b"/>
            <a:pathLst>
              <a:path w="256466" h="156424" extrusionOk="0">
                <a:moveTo>
                  <a:pt x="39612" y="0"/>
                </a:moveTo>
                <a:lnTo>
                  <a:pt x="39612" y="26023"/>
                </a:lnTo>
                <a:lnTo>
                  <a:pt x="0" y="23918"/>
                </a:lnTo>
                <a:lnTo>
                  <a:pt x="40190" y="61876"/>
                </a:lnTo>
                <a:lnTo>
                  <a:pt x="40190" y="156424"/>
                </a:lnTo>
                <a:lnTo>
                  <a:pt x="256466" y="139076"/>
                </a:lnTo>
                <a:lnTo>
                  <a:pt x="248659" y="19951"/>
                </a:lnTo>
                <a:close/>
              </a:path>
            </a:pathLst>
          </a:custGeom>
          <a:solidFill>
            <a:srgbClr val="001936">
              <a:alpha val="21920"/>
            </a:srgb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2" name="Google Shape;12;p2"/>
          <p:cNvSpPr/>
          <p:nvPr/>
        </p:nvSpPr>
        <p:spPr>
          <a:xfrm>
            <a:off x="1010475" y="616425"/>
            <a:ext cx="6411650" cy="3910600"/>
          </a:xfrm>
          <a:custGeom>
            <a:avLst/>
            <a:gdLst/>
            <a:ahLst/>
            <a:cxnLst/>
            <a:rect l="l" t="t" r="r" b="b"/>
            <a:pathLst>
              <a:path w="256466" h="156424" extrusionOk="0">
                <a:moveTo>
                  <a:pt x="39612" y="0"/>
                </a:moveTo>
                <a:lnTo>
                  <a:pt x="39612" y="26023"/>
                </a:lnTo>
                <a:lnTo>
                  <a:pt x="0" y="23918"/>
                </a:lnTo>
                <a:lnTo>
                  <a:pt x="40190" y="61876"/>
                </a:lnTo>
                <a:lnTo>
                  <a:pt x="40190" y="156424"/>
                </a:lnTo>
                <a:lnTo>
                  <a:pt x="256466" y="139076"/>
                </a:lnTo>
                <a:lnTo>
                  <a:pt x="248659" y="19951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2572125" y="2068625"/>
            <a:ext cx="42717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bg>
      <p:bgPr>
        <a:solidFill>
          <a:schemeClr val="accent3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5" descr="comic-01.png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5"/>
          <p:cNvSpPr/>
          <p:nvPr/>
        </p:nvSpPr>
        <p:spPr>
          <a:xfrm>
            <a:off x="734600" y="763500"/>
            <a:ext cx="7879000" cy="4185275"/>
          </a:xfrm>
          <a:custGeom>
            <a:avLst/>
            <a:gdLst/>
            <a:ahLst/>
            <a:cxnLst/>
            <a:rect l="l" t="t" r="r" b="b"/>
            <a:pathLst>
              <a:path w="315160" h="167411" extrusionOk="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001936">
              <a:alpha val="21920"/>
            </a:srgb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0" name="Google Shape;30;p5"/>
          <p:cNvSpPr/>
          <p:nvPr/>
        </p:nvSpPr>
        <p:spPr>
          <a:xfrm>
            <a:off x="506000" y="534900"/>
            <a:ext cx="7879000" cy="4185275"/>
          </a:xfrm>
          <a:custGeom>
            <a:avLst/>
            <a:gdLst/>
            <a:ahLst/>
            <a:cxnLst/>
            <a:rect l="l" t="t" r="r" b="b"/>
            <a:pathLst>
              <a:path w="315160" h="167411" extrusionOk="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 rot="161729">
            <a:off x="976261" y="876906"/>
            <a:ext cx="7029878" cy="76013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1052050" y="1545942"/>
            <a:ext cx="7710900" cy="33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SzPts val="3000"/>
              <a:buChar char="×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×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×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bg>
      <p:bgPr>
        <a:solidFill>
          <a:schemeClr val="accent5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7" descr="comic-01.png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7"/>
          <p:cNvSpPr/>
          <p:nvPr/>
        </p:nvSpPr>
        <p:spPr>
          <a:xfrm>
            <a:off x="734600" y="763500"/>
            <a:ext cx="7879000" cy="4185275"/>
          </a:xfrm>
          <a:custGeom>
            <a:avLst/>
            <a:gdLst/>
            <a:ahLst/>
            <a:cxnLst/>
            <a:rect l="l" t="t" r="r" b="b"/>
            <a:pathLst>
              <a:path w="315160" h="167411" extrusionOk="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001936">
              <a:alpha val="21920"/>
            </a:srgbClr>
          </a:solidFill>
          <a:ln>
            <a:noFill/>
          </a:ln>
        </p:spPr>
      </p:sp>
      <p:sp>
        <p:nvSpPr>
          <p:cNvPr id="45" name="Google Shape;45;p7"/>
          <p:cNvSpPr/>
          <p:nvPr/>
        </p:nvSpPr>
        <p:spPr>
          <a:xfrm>
            <a:off x="506000" y="534900"/>
            <a:ext cx="7879000" cy="4185275"/>
          </a:xfrm>
          <a:custGeom>
            <a:avLst/>
            <a:gdLst/>
            <a:ahLst/>
            <a:cxnLst/>
            <a:rect l="l" t="t" r="r" b="b"/>
            <a:pathLst>
              <a:path w="315160" h="167411" extrusionOk="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 rot="161729">
            <a:off x="976261" y="876906"/>
            <a:ext cx="7029878" cy="76013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1"/>
          </p:nvPr>
        </p:nvSpPr>
        <p:spPr>
          <a:xfrm>
            <a:off x="902950" y="1556175"/>
            <a:ext cx="2295300" cy="282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×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2"/>
          </p:nvPr>
        </p:nvSpPr>
        <p:spPr>
          <a:xfrm>
            <a:off x="3315993" y="1556175"/>
            <a:ext cx="2295300" cy="282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×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3"/>
          </p:nvPr>
        </p:nvSpPr>
        <p:spPr>
          <a:xfrm>
            <a:off x="5729035" y="1556175"/>
            <a:ext cx="2295300" cy="282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×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1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p9" descr="comic-01.png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9"/>
          <p:cNvSpPr/>
          <p:nvPr/>
        </p:nvSpPr>
        <p:spPr>
          <a:xfrm>
            <a:off x="734600" y="763500"/>
            <a:ext cx="7879000" cy="4185275"/>
          </a:xfrm>
          <a:custGeom>
            <a:avLst/>
            <a:gdLst/>
            <a:ahLst/>
            <a:cxnLst/>
            <a:rect l="l" t="t" r="r" b="b"/>
            <a:pathLst>
              <a:path w="315160" h="167411" extrusionOk="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001936">
              <a:alpha val="21920"/>
            </a:srgbClr>
          </a:solidFill>
          <a:ln>
            <a:noFill/>
          </a:ln>
        </p:spPr>
      </p:sp>
      <p:sp>
        <p:nvSpPr>
          <p:cNvPr id="60" name="Google Shape;60;p9"/>
          <p:cNvSpPr/>
          <p:nvPr/>
        </p:nvSpPr>
        <p:spPr>
          <a:xfrm>
            <a:off x="506000" y="534900"/>
            <a:ext cx="7879000" cy="4185275"/>
          </a:xfrm>
          <a:custGeom>
            <a:avLst/>
            <a:gdLst/>
            <a:ahLst/>
            <a:cxnLst/>
            <a:rect l="l" t="t" r="r" b="b"/>
            <a:pathLst>
              <a:path w="315160" h="167411" extrusionOk="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61" name="Google Shape;61;p9"/>
          <p:cNvSpPr txBox="1">
            <a:spLocks noGrp="1"/>
          </p:cNvSpPr>
          <p:nvPr>
            <p:ph type="body" idx="1"/>
          </p:nvPr>
        </p:nvSpPr>
        <p:spPr>
          <a:xfrm rot="-120953">
            <a:off x="457216" y="4025232"/>
            <a:ext cx="8229893" cy="51962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400"/>
              <a:buNone/>
              <a:defRPr sz="1400"/>
            </a:lvl1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824BB0"/>
        </a:solid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0" descr="comic-03.png"/>
          <p:cNvPicPr preferRelativeResize="0"/>
          <p:nvPr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0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lt2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7975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08303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265500" y="1205825"/>
            <a:ext cx="4045200" cy="150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30016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510450" y="3182313"/>
            <a:ext cx="8123100" cy="6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11981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6647BEB-64AD-B184-D64D-ACE571CB6A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C72D813-0E91-AEE2-4701-E4AD1B037E3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423C47CD-40EF-89AF-31E2-9CF6E4C7A4C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E6CC9A-76FC-4543-893B-5FC595F928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3371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00A7EB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 rot="161729">
            <a:off x="976261" y="876906"/>
            <a:ext cx="7029878" cy="760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52050" y="1545942"/>
            <a:ext cx="7710900" cy="33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niglet"/>
              <a:buChar char="×"/>
              <a:defRPr sz="30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Char char="×"/>
              <a:defRPr sz="18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Char char="×"/>
              <a:defRPr sz="18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Char char="×"/>
              <a:defRPr sz="18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Char char="×"/>
              <a:defRPr sz="18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Char char="×"/>
              <a:defRPr sz="18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Char char="×"/>
              <a:defRPr sz="18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2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lvl="1" algn="r">
              <a:buNone/>
              <a:defRPr sz="12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 algn="r">
              <a:buNone/>
              <a:defRPr sz="12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 algn="r">
              <a:buNone/>
              <a:defRPr sz="12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 algn="r">
              <a:buNone/>
              <a:defRPr sz="12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 algn="r">
              <a:buNone/>
              <a:defRPr sz="12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 algn="r">
              <a:buNone/>
              <a:defRPr sz="12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 algn="r">
              <a:buNone/>
              <a:defRPr sz="12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 algn="r">
              <a:buNone/>
              <a:defRPr sz="12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3" r:id="rId3"/>
    <p:sldLayoutId id="2147483655" r:id="rId4"/>
    <p:sldLayoutId id="2147483656" r:id="rId5"/>
    <p:sldLayoutId id="2147483658" r:id="rId6"/>
    <p:sldLayoutId id="2147483660" r:id="rId7"/>
    <p:sldLayoutId id="2147483662" r:id="rId8"/>
    <p:sldLayoutId id="2147483663" r:id="rId9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anva.com/create/infographics/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CdUK_sqRWycsB9mWmk3XWyh73bioBkVFt0vnqDWlr6g/edit?usp=sharin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>
            <a:extLst>
              <a:ext uri="{FF2B5EF4-FFF2-40B4-BE49-F238E27FC236}">
                <a16:creationId xmlns:a16="http://schemas.microsoft.com/office/drawing/2014/main" id="{3E041311-AE84-4C75-1942-D6646761F1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1906"/>
            <a:ext cx="9144000" cy="642938"/>
          </a:xfrm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altLang="en-US" sz="4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Riddles from Annie Moos</a:t>
            </a:r>
          </a:p>
        </p:txBody>
      </p:sp>
      <p:sp>
        <p:nvSpPr>
          <p:cNvPr id="64514" name="Content Placeholder 1">
            <a:extLst>
              <a:ext uri="{FF2B5EF4-FFF2-40B4-BE49-F238E27FC236}">
                <a16:creationId xmlns:a16="http://schemas.microsoft.com/office/drawing/2014/main" id="{00B0E388-4FE4-A107-52CC-D1C315CE3CF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43000" y="857250"/>
            <a:ext cx="5943600" cy="833438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en-US" b="1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 A cowboy rode into town on Friday. He stayed for three nights and rode out on Friday. How is this possible?</a:t>
            </a:r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0BFCCD00-EA54-8C62-D62B-1C62C35766F6}"/>
              </a:ext>
            </a:extLst>
          </p:cNvPr>
          <p:cNvSpPr txBox="1">
            <a:spLocks/>
          </p:cNvSpPr>
          <p:nvPr/>
        </p:nvSpPr>
        <p:spPr bwMode="auto">
          <a:xfrm>
            <a:off x="2771775" y="3454003"/>
            <a:ext cx="3686175" cy="83224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692150" indent="-347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+mn-lt"/>
                <a:ea typeface="ＭＳ Ｐゴシック" pitchFamily="-109" charset="-128"/>
              </a:defRPr>
            </a:lvl2pPr>
            <a:lvl3pPr marL="987425" indent="-293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+mn-lt"/>
                <a:ea typeface="ＭＳ Ｐゴシック" pitchFamily="-109" charset="-128"/>
              </a:defRPr>
            </a:lvl3pPr>
            <a:lvl4pPr marL="1281113" indent="-292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pitchFamily="-109" charset="-128"/>
              </a:defRPr>
            </a:lvl4pPr>
            <a:lvl5pPr marL="1598613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pitchFamily="-109" charset="-128"/>
              </a:defRPr>
            </a:lvl5pPr>
            <a:lvl6pPr marL="20558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-109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pitchFamily="-109" charset="-128"/>
              </a:defRPr>
            </a:lvl6pPr>
            <a:lvl7pPr marL="25130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-109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pitchFamily="-109" charset="-128"/>
              </a:defRPr>
            </a:lvl7pPr>
            <a:lvl8pPr marL="29702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-109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pitchFamily="-109" charset="-128"/>
              </a:defRPr>
            </a:lvl8pPr>
            <a:lvl9pPr marL="34274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-109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pitchFamily="-109" charset="-128"/>
              </a:defRPr>
            </a:lvl9pPr>
          </a:lstStyle>
          <a:p>
            <a:pPr marL="0" indent="0" algn="ctr">
              <a:buNone/>
              <a:defRPr/>
            </a:pPr>
            <a:r>
              <a:rPr lang="en-US" sz="1688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cowboy rode in and out on a horse name is Friday.</a:t>
            </a:r>
            <a:endParaRPr lang="en-US" sz="168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white horse running on grass&#10;&#10;Description automatically generated with medium confidence">
            <a:extLst>
              <a:ext uri="{FF2B5EF4-FFF2-40B4-BE49-F238E27FC236}">
                <a16:creationId xmlns:a16="http://schemas.microsoft.com/office/drawing/2014/main" id="{0A9D3516-C64C-6B5B-CFD1-761FB6CC70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9" y="2942034"/>
            <a:ext cx="2336006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55F585-FD0A-6CAA-B805-D4313914B6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5617C-014A-E866-E807-DD3296722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Backgrounds: Do’s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A8BF03-64AC-E8B0-07CC-104F4C4612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810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Should…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Be visually appealing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Match the theme of your presentation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Differ in color from your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2317C3-0025-D676-AD65-6599D3AFDD0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157002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8EB8F88-3922-3E21-29D8-EF6B125A9C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33E95-3A14-BFD5-BD68-C8BF644C442A}"/>
              </a:ext>
            </a:extLst>
          </p:cNvPr>
          <p:cNvSpPr>
            <a:spLocks noGrp="1"/>
          </p:cNvSpPr>
          <p:nvPr>
            <p:ph type="title"/>
          </p:nvPr>
        </p:nvSpPr>
        <p:spPr>
          <a:pattFill prst="solidDmnd">
            <a:fgClr>
              <a:srgbClr val="002060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Backgrounds: Do Not’s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ED46BB-2CBE-323F-B46B-71C7292448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pattFill prst="diagBrick">
            <a:fgClr>
              <a:schemeClr val="tx1">
                <a:lumMod val="75000"/>
                <a:lumOff val="25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pPr marL="3810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Should not…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Be Too Busy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Change each slide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Distract!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B546DD-17AC-5229-47E6-0DA9C7868B0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969084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678C3E-B211-251F-519D-81B3199E31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EDC9E6-A490-B543-18E7-50B8F3292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Color Choices: Do’s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13106F-F39B-45C4-2FD4-F397604F50A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7797501-A289-2B63-6671-B1FB3FAED2D8}"/>
              </a:ext>
            </a:extLst>
          </p:cNvPr>
          <p:cNvSpPr txBox="1"/>
          <p:nvPr/>
        </p:nvSpPr>
        <p:spPr>
          <a:xfrm>
            <a:off x="1350818" y="1801925"/>
            <a:ext cx="6276109" cy="1015663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Choose light colored font on a dark background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4D5703-1843-4587-4574-5E61858C0735}"/>
              </a:ext>
            </a:extLst>
          </p:cNvPr>
          <p:cNvSpPr txBox="1"/>
          <p:nvPr/>
        </p:nvSpPr>
        <p:spPr>
          <a:xfrm>
            <a:off x="1350817" y="3186777"/>
            <a:ext cx="6276109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Choose dark colored font on a light background</a:t>
            </a:r>
          </a:p>
        </p:txBody>
      </p:sp>
    </p:spTree>
    <p:extLst>
      <p:ext uri="{BB962C8B-B14F-4D97-AF65-F5344CB8AC3E}">
        <p14:creationId xmlns:p14="http://schemas.microsoft.com/office/powerpoint/2010/main" val="1332864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7732B2-F5C5-AE2A-407E-AC71163402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1431FA-1EF1-9EB5-FB00-C27BDA368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Color Choices: Do Not’s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B6265A-30FA-6D33-DC85-9034AB5A4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5884" y="1127874"/>
            <a:ext cx="7335840" cy="3303600"/>
          </a:xfrm>
        </p:spPr>
        <p:txBody>
          <a:bodyPr/>
          <a:lstStyle/>
          <a:p>
            <a:pPr marL="3810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Choose a color that is similar to background</a:t>
            </a:r>
          </a:p>
          <a:p>
            <a:pPr marL="533400" lvl="1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color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idse</a:t>
            </a:r>
            <a:r>
              <a:rPr lang="en-US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ntenc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to</a:t>
            </a: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it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exci</a:t>
            </a:r>
            <a:r>
              <a:rPr lang="en-US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9926F2-A024-72C6-9381-2A4831AC589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349810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73461F-0675-E676-E581-C88A9E2E87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E3D93-504E-FB37-74D9-1FB62C3DF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Font Choice: Do’s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BC079E-CF81-FA2F-DCD0-48533E5F16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810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Choose fonts that are…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Uniform in size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Easily read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Do not distract from the content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FA8FD7-D1FB-20D7-2831-AD9D537A643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908556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31B52D-997F-B746-AC7A-C963949435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B8DB2-7371-EEAC-06D4-ED4E72BBB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Font Choice: Do’s (continued)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83D278-A139-D73D-7FBB-267E560405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810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Font choices: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en-US" sz="2400" b="1" dirty="0">
                <a:solidFill>
                  <a:schemeClr val="tx1"/>
                </a:solidFill>
                <a:latin typeface="Arial" panose="020B0604020202020204" pitchFamily="34" charset="0"/>
              </a:rPr>
              <a:t>Arial</a:t>
            </a:r>
            <a:r>
              <a:rPr lang="en-US" altLang="en-US" sz="2400" dirty="0">
                <a:solidFill>
                  <a:schemeClr val="tx1"/>
                </a:solidFill>
                <a:latin typeface="Arial" panose="020B0604020202020204" pitchFamily="34" charset="0"/>
              </a:rPr>
              <a:t> – clean, widely available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en-US" sz="2400" b="1" dirty="0">
                <a:solidFill>
                  <a:schemeClr val="tx1"/>
                </a:solidFill>
                <a:latin typeface="Arial" panose="020B0604020202020204" pitchFamily="34" charset="0"/>
              </a:rPr>
              <a:t>Calibri</a:t>
            </a:r>
            <a:r>
              <a:rPr lang="en-US" altLang="en-US" sz="2400" dirty="0">
                <a:solidFill>
                  <a:schemeClr val="tx1"/>
                </a:solidFill>
                <a:latin typeface="Arial" panose="020B0604020202020204" pitchFamily="34" charset="0"/>
              </a:rPr>
              <a:t> – default in many PowerPoint versions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en-US" sz="2400" b="1" dirty="0">
                <a:solidFill>
                  <a:schemeClr val="tx1"/>
                </a:solidFill>
                <a:latin typeface="Arial" panose="020B0604020202020204" pitchFamily="34" charset="0"/>
              </a:rPr>
              <a:t>Verdana</a:t>
            </a:r>
            <a:r>
              <a:rPr lang="en-US" altLang="en-US" sz="2400" dirty="0">
                <a:solidFill>
                  <a:schemeClr val="tx1"/>
                </a:solidFill>
                <a:latin typeface="Arial" panose="020B0604020202020204" pitchFamily="34" charset="0"/>
              </a:rPr>
              <a:t> – very readable, works for smaller text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en-US" sz="2400" b="1" dirty="0">
                <a:solidFill>
                  <a:schemeClr val="tx1"/>
                </a:solidFill>
                <a:latin typeface="Arial" panose="020B0604020202020204" pitchFamily="34" charset="0"/>
              </a:rPr>
              <a:t>Helvetica</a:t>
            </a:r>
            <a:r>
              <a:rPr lang="en-US" altLang="en-US" sz="2400" dirty="0">
                <a:solidFill>
                  <a:schemeClr val="tx1"/>
                </a:solidFill>
                <a:latin typeface="Arial" panose="020B0604020202020204" pitchFamily="34" charset="0"/>
              </a:rPr>
              <a:t> – professional, modern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en-US" sz="2400" b="1" dirty="0">
                <a:solidFill>
                  <a:schemeClr val="tx1"/>
                </a:solidFill>
                <a:latin typeface="Arial" panose="020B0604020202020204" pitchFamily="34" charset="0"/>
              </a:rPr>
              <a:t>Open Sans</a:t>
            </a:r>
            <a:r>
              <a:rPr lang="en-US" altLang="en-US" sz="2400" dirty="0">
                <a:solidFill>
                  <a:schemeClr val="tx1"/>
                </a:solidFill>
                <a:latin typeface="Arial" panose="020B0604020202020204" pitchFamily="34" charset="0"/>
              </a:rPr>
              <a:t> – clean and easy on the eyes</a:t>
            </a:r>
          </a:p>
          <a:p>
            <a:pPr marL="3810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10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1A5686-B434-DE3C-273F-59EBEDE309B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15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89103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0C6CC3-2C82-EE92-AD40-DF4A7275A4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30C28-3B3A-86D5-5332-BD992F9B1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Font Choice: Do’s (continued)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279ED-8B40-C702-EB50-57FA839F50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2050" y="1426674"/>
            <a:ext cx="7129674" cy="3303600"/>
          </a:xfrm>
        </p:spPr>
        <p:txBody>
          <a:bodyPr/>
          <a:lstStyle/>
          <a:p>
            <a:pPr marL="3810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Font size:</a:t>
            </a:r>
          </a:p>
          <a:p>
            <a:pPr marL="38100" indent="0"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Title: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36-44 (bold)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100" indent="0"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Main Bullet: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24-32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100" indent="0"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Sub-Bullet: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20-24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100" indent="0"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Captions/Labels: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18-20</a:t>
            </a:r>
          </a:p>
          <a:p>
            <a:pPr marL="38100" indent="0"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Can the audience read the font from 10+ feet away?</a:t>
            </a:r>
          </a:p>
          <a:p>
            <a:pPr marL="3810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10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83DC8C-CF6E-9C6D-A854-E1B6DBF2D55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16</a:t>
            </a:fld>
            <a:endParaRPr lang="en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6A899C69-6FC2-F9A1-4823-1379633981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2648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329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FC279A-6D7C-465A-1503-48F243CFCD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83948-1EDC-3C23-95E1-026C48BC0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Font Choice: Do’s (continued)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C67577-6A66-F4E7-A362-94D35DEEFC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07163" y="1446251"/>
            <a:ext cx="7129674" cy="3303600"/>
          </a:xfrm>
        </p:spPr>
        <p:txBody>
          <a:bodyPr/>
          <a:lstStyle/>
          <a:p>
            <a:pPr marL="3810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Accessibility Considerations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en-US" sz="2100" b="1" dirty="0">
                <a:solidFill>
                  <a:schemeClr val="tx1"/>
                </a:solidFill>
                <a:latin typeface="Arial" panose="020B0604020202020204" pitchFamily="34" charset="0"/>
              </a:rPr>
              <a:t>High contrast text</a:t>
            </a:r>
            <a:r>
              <a:rPr lang="en-US" altLang="en-US" sz="2100" dirty="0">
                <a:solidFill>
                  <a:schemeClr val="tx1"/>
                </a:solidFill>
                <a:latin typeface="Arial" panose="020B0604020202020204" pitchFamily="34" charset="0"/>
              </a:rPr>
              <a:t> (dark text on light background or vice versa)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endParaRPr lang="en-US" altLang="en-US" sz="21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en-US" sz="2100" dirty="0">
                <a:solidFill>
                  <a:schemeClr val="tx1"/>
                </a:solidFill>
                <a:latin typeface="Arial" panose="020B0604020202020204" pitchFamily="34" charset="0"/>
              </a:rPr>
              <a:t>Avoid overly decorative fonts (Comic Sans, Papyrus, etc.)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endParaRPr lang="en-US" altLang="en-US" sz="21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en-US" sz="2100" dirty="0">
                <a:solidFill>
                  <a:schemeClr val="tx1"/>
                </a:solidFill>
                <a:latin typeface="Arial" panose="020B0604020202020204" pitchFamily="34" charset="0"/>
              </a:rPr>
              <a:t>Consider fonts designed for dyslexia (e.g., </a:t>
            </a:r>
            <a:r>
              <a:rPr lang="en-US" altLang="en-US" sz="2100" b="1" dirty="0" err="1">
                <a:solidFill>
                  <a:schemeClr val="tx1"/>
                </a:solidFill>
                <a:latin typeface="Arial" panose="020B0604020202020204" pitchFamily="34" charset="0"/>
              </a:rPr>
              <a:t>OpenDyslexic</a:t>
            </a:r>
            <a:r>
              <a:rPr lang="en-US" altLang="en-US" sz="2100" dirty="0">
                <a:solidFill>
                  <a:schemeClr val="tx1"/>
                </a:solidFill>
                <a:latin typeface="Arial" panose="020B0604020202020204" pitchFamily="34" charset="0"/>
              </a:rPr>
              <a:t>) if accessibility is a priority</a:t>
            </a:r>
          </a:p>
          <a:p>
            <a:pPr marL="38100" indent="0">
              <a:buNone/>
            </a:pP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10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39E539-1443-D7C6-408D-E525EA41DBB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17</a:t>
            </a:fld>
            <a:endParaRPr lang="en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16559430-CFA9-2F81-D4F1-A88AD7EE37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2648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05206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D6F9C2-8FB1-40C1-C3F2-7BD1277B95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43A37-47C4-96DE-1EC3-884051011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Font Choice: Do Not’s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367E02-A590-C84A-AB1F-89F60DD515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810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Do NOT choose fonts that….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4000" dirty="0">
                <a:latin typeface="Freestyle Script" panose="030804020302050B0404" pitchFamily="66" charset="77"/>
                <a:cs typeface="Arial" panose="020B0604020202020204" pitchFamily="34" charset="0"/>
              </a:rPr>
              <a:t>Are distracting (but seemingly exciting!)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ARE DONE IN ALL CAPITALS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Change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size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randomly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BD0BA4-EF9B-DA07-EF28-1C08F7BEE0A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18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0927550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B18B49-0D27-F644-B3F1-5BF4F870008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19</a:t>
            </a:fld>
            <a:endParaRPr lang="en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276D46-4222-9045-B89C-6A508FAC5969}"/>
              </a:ext>
            </a:extLst>
          </p:cNvPr>
          <p:cNvSpPr txBox="1"/>
          <p:nvPr/>
        </p:nvSpPr>
        <p:spPr>
          <a:xfrm>
            <a:off x="927902" y="847122"/>
            <a:ext cx="742831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i="1" dirty="0"/>
              <a:t>What is an Infographic?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9D4979-5A91-D84F-A974-35197DDEDFE7}"/>
              </a:ext>
            </a:extLst>
          </p:cNvPr>
          <p:cNvSpPr txBox="1"/>
          <p:nvPr/>
        </p:nvSpPr>
        <p:spPr>
          <a:xfrm>
            <a:off x="787785" y="2083192"/>
            <a:ext cx="756843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What do you notice about this infographic designed for a high school science class on wind and sustainability? </a:t>
            </a:r>
          </a:p>
          <a:p>
            <a:pPr algn="ctr"/>
            <a:endParaRPr lang="en-US" sz="1800" b="1" dirty="0"/>
          </a:p>
          <a:p>
            <a:pPr algn="ctr"/>
            <a:endParaRPr lang="en-US" sz="1800" b="1" dirty="0"/>
          </a:p>
          <a:p>
            <a:pPr algn="ctr"/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4173618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>
            <a:extLst>
              <a:ext uri="{FF2B5EF4-FFF2-40B4-BE49-F238E27FC236}">
                <a16:creationId xmlns:a16="http://schemas.microsoft.com/office/drawing/2014/main" id="{B6287013-7A8A-C242-CC30-7BCE8886B7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1906"/>
            <a:ext cx="9144000" cy="642938"/>
          </a:xfrm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altLang="en-US" sz="4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Riddles from Annie Moos</a:t>
            </a:r>
          </a:p>
        </p:txBody>
      </p:sp>
      <p:sp>
        <p:nvSpPr>
          <p:cNvPr id="65538" name="Content Placeholder 1">
            <a:extLst>
              <a:ext uri="{FF2B5EF4-FFF2-40B4-BE49-F238E27FC236}">
                <a16:creationId xmlns:a16="http://schemas.microsoft.com/office/drawing/2014/main" id="{A583E675-5E5B-4B72-8DF6-294787682EA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43000" y="832247"/>
            <a:ext cx="6858000" cy="833438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en-US" dirty="0">
                <a:solidFill>
                  <a:srgbClr val="0C0B06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What starts with a T, ends with a T and is full of T?</a:t>
            </a:r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46C5B5A6-31DA-6C4F-B6CB-1CEACF8A9D8D}"/>
              </a:ext>
            </a:extLst>
          </p:cNvPr>
          <p:cNvSpPr txBox="1">
            <a:spLocks/>
          </p:cNvSpPr>
          <p:nvPr/>
        </p:nvSpPr>
        <p:spPr bwMode="auto">
          <a:xfrm>
            <a:off x="3500438" y="4349353"/>
            <a:ext cx="2336006" cy="83224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692150" indent="-347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+mn-lt"/>
                <a:ea typeface="ＭＳ Ｐゴシック" pitchFamily="-109" charset="-128"/>
              </a:defRPr>
            </a:lvl2pPr>
            <a:lvl3pPr marL="987425" indent="-293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+mn-lt"/>
                <a:ea typeface="ＭＳ Ｐゴシック" pitchFamily="-109" charset="-128"/>
              </a:defRPr>
            </a:lvl3pPr>
            <a:lvl4pPr marL="1281113" indent="-292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pitchFamily="-109" charset="-128"/>
              </a:defRPr>
            </a:lvl4pPr>
            <a:lvl5pPr marL="1598613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pitchFamily="-109" charset="-128"/>
              </a:defRPr>
            </a:lvl5pPr>
            <a:lvl6pPr marL="20558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-109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pitchFamily="-109" charset="-128"/>
              </a:defRPr>
            </a:lvl6pPr>
            <a:lvl7pPr marL="25130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-109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pitchFamily="-109" charset="-128"/>
              </a:defRPr>
            </a:lvl7pPr>
            <a:lvl8pPr marL="29702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-109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pitchFamily="-109" charset="-128"/>
              </a:defRPr>
            </a:lvl8pPr>
            <a:lvl9pPr marL="34274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-109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pitchFamily="-109" charset="-128"/>
              </a:defRPr>
            </a:lvl9pPr>
          </a:lstStyle>
          <a:p>
            <a:pPr marL="0" indent="0" algn="ctr">
              <a:buNone/>
              <a:defRPr/>
            </a:pPr>
            <a:r>
              <a:rPr lang="en-US" sz="1688" dirty="0">
                <a:latin typeface="Arial" panose="020B0604020202020204" pitchFamily="34" charset="0"/>
                <a:cs typeface="Arial" panose="020B0604020202020204" pitchFamily="34" charset="0"/>
              </a:rPr>
              <a:t>A Teapot</a:t>
            </a:r>
          </a:p>
        </p:txBody>
      </p:sp>
      <p:pic>
        <p:nvPicPr>
          <p:cNvPr id="6" name="Picture 5" descr="A glass tea kettle&#10;&#10;Description automatically generated with low confidence">
            <a:extLst>
              <a:ext uri="{FF2B5EF4-FFF2-40B4-BE49-F238E27FC236}">
                <a16:creationId xmlns:a16="http://schemas.microsoft.com/office/drawing/2014/main" id="{4277F17F-76B6-D3F1-2D32-0B23A9DCEF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338" y="2207419"/>
            <a:ext cx="1650206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D900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  <p:pic>
        <p:nvPicPr>
          <p:cNvPr id="4" name="Picture 3" descr="Graphical user interface&#10;&#10;Description automatically generated">
            <a:extLst>
              <a:ext uri="{FF2B5EF4-FFF2-40B4-BE49-F238E27FC236}">
                <a16:creationId xmlns:a16="http://schemas.microsoft.com/office/drawing/2014/main" id="{FFFD7579-9FE1-4C48-B092-E8226CBB24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8093" y="0"/>
            <a:ext cx="4039091" cy="5143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0039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B18B49-0D27-F644-B3F1-5BF4F870008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21</a:t>
            </a:fld>
            <a:endParaRPr lang="en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276D46-4222-9045-B89C-6A508FAC5969}"/>
              </a:ext>
            </a:extLst>
          </p:cNvPr>
          <p:cNvSpPr txBox="1"/>
          <p:nvPr/>
        </p:nvSpPr>
        <p:spPr>
          <a:xfrm>
            <a:off x="927902" y="847122"/>
            <a:ext cx="6765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/>
              <a:t>What is an Infographic?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9D4979-5A91-D84F-A974-35197DDEDFE7}"/>
              </a:ext>
            </a:extLst>
          </p:cNvPr>
          <p:cNvSpPr txBox="1"/>
          <p:nvPr/>
        </p:nvSpPr>
        <p:spPr>
          <a:xfrm>
            <a:off x="823730" y="1763451"/>
            <a:ext cx="67654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Visual Representation </a:t>
            </a:r>
            <a:r>
              <a:rPr lang="en-US" sz="2400" dirty="0"/>
              <a:t>of information in a graphic form</a:t>
            </a:r>
            <a:endParaRPr lang="en-US" sz="24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EB0215-869E-3A46-908F-75088B47717B}"/>
              </a:ext>
            </a:extLst>
          </p:cNvPr>
          <p:cNvSpPr txBox="1"/>
          <p:nvPr/>
        </p:nvSpPr>
        <p:spPr>
          <a:xfrm>
            <a:off x="823730" y="2654138"/>
            <a:ext cx="67654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Designed to </a:t>
            </a:r>
            <a:r>
              <a:rPr lang="en-US" sz="2400" b="1" dirty="0"/>
              <a:t>quickly </a:t>
            </a:r>
            <a:r>
              <a:rPr lang="en-US" sz="2400" dirty="0"/>
              <a:t>communicate a message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10886C-66DB-5E42-BBDE-DF1004AC0DF2}"/>
              </a:ext>
            </a:extLst>
          </p:cNvPr>
          <p:cNvSpPr txBox="1"/>
          <p:nvPr/>
        </p:nvSpPr>
        <p:spPr>
          <a:xfrm>
            <a:off x="823730" y="3365923"/>
            <a:ext cx="67654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Simplify</a:t>
            </a:r>
            <a:r>
              <a:rPr lang="en-US" sz="2400" dirty="0"/>
              <a:t> presentation of a large amount of data and/or information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19986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>
            <a:spLocks noGrp="1"/>
          </p:cNvSpPr>
          <p:nvPr>
            <p:ph type="title"/>
          </p:nvPr>
        </p:nvSpPr>
        <p:spPr>
          <a:xfrm>
            <a:off x="265500" y="1205825"/>
            <a:ext cx="4045200" cy="150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Memes</a:t>
            </a:r>
            <a:endParaRPr/>
          </a:p>
        </p:txBody>
      </p:sp>
      <p:sp>
        <p:nvSpPr>
          <p:cNvPr id="108" name="Google Shape;108;p22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</a:t>
            </a:r>
            <a:endParaRPr/>
          </a:p>
        </p:txBody>
      </p:sp>
      <p:sp>
        <p:nvSpPr>
          <p:cNvPr id="109" name="Google Shape;109;p22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4200"/>
              <a:t>GIFs</a:t>
            </a:r>
            <a:endParaRPr sz="4200"/>
          </a:p>
        </p:txBody>
      </p:sp>
      <p:sp>
        <p:nvSpPr>
          <p:cNvPr id="110" name="Google Shape;110;p22"/>
          <p:cNvSpPr txBox="1"/>
          <p:nvPr/>
        </p:nvSpPr>
        <p:spPr>
          <a:xfrm>
            <a:off x="4808025" y="4636625"/>
            <a:ext cx="4045200" cy="3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  <a:latin typeface="Proxima Nova"/>
                <a:ea typeface="Proxima Nova"/>
                <a:cs typeface="Proxima Nova"/>
                <a:sym typeface="Proxima Nova"/>
              </a:rPr>
              <a:t>More ways to represent information visually...</a:t>
            </a:r>
            <a:endParaRPr>
              <a:solidFill>
                <a:schemeClr val="lt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3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3127009" cy="162517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What is a meme?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Google Shape;115;p23"/>
          <p:cNvSpPr txBox="1">
            <a:spLocks/>
          </p:cNvSpPr>
          <p:nvPr/>
        </p:nvSpPr>
        <p:spPr>
          <a:xfrm>
            <a:off x="4409500" y="411723"/>
            <a:ext cx="3127009" cy="1625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roxima Nova"/>
              <a:buNone/>
              <a:defRPr sz="4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roxima Nova"/>
              <a:buNone/>
              <a:defRPr sz="4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roxima Nova"/>
              <a:buNone/>
              <a:defRPr sz="4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roxima Nova"/>
              <a:buNone/>
              <a:defRPr sz="4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roxima Nova"/>
              <a:buNone/>
              <a:defRPr sz="4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roxima Nova"/>
              <a:buNone/>
              <a:defRPr sz="4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roxima Nova"/>
              <a:buNone/>
              <a:defRPr sz="4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roxima Nova"/>
              <a:buNone/>
              <a:defRPr sz="4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roxima Nova"/>
              <a:buNone/>
              <a:defRPr sz="4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Definition is hard to nail down</a:t>
            </a:r>
            <a:r>
              <a:rPr lang="mr-IN" sz="2400" dirty="0">
                <a:latin typeface="Arial" panose="020B0604020202020204" pitchFamily="34" charset="0"/>
              </a:rPr>
              <a:t>…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(easy to see, hard to define)</a:t>
            </a:r>
          </a:p>
        </p:txBody>
      </p:sp>
      <p:sp>
        <p:nvSpPr>
          <p:cNvPr id="6" name="Google Shape;115;p23"/>
          <p:cNvSpPr txBox="1">
            <a:spLocks/>
          </p:cNvSpPr>
          <p:nvPr/>
        </p:nvSpPr>
        <p:spPr>
          <a:xfrm>
            <a:off x="272288" y="2682362"/>
            <a:ext cx="4676230" cy="1625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roxima Nova"/>
              <a:buNone/>
              <a:defRPr sz="4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roxima Nova"/>
              <a:buNone/>
              <a:defRPr sz="4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roxima Nova"/>
              <a:buNone/>
              <a:defRPr sz="4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roxima Nova"/>
              <a:buNone/>
              <a:defRPr sz="4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roxima Nova"/>
              <a:buNone/>
              <a:defRPr sz="4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roxima Nova"/>
              <a:buNone/>
              <a:defRPr sz="4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roxima Nova"/>
              <a:buNone/>
              <a:defRPr sz="4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roxima Nova"/>
              <a:buNone/>
              <a:defRPr sz="4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roxima Nova"/>
              <a:buNone/>
              <a:defRPr sz="4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r>
              <a:rPr lang="mr-IN" sz="2400" dirty="0">
                <a:latin typeface="Arial" panose="020B0604020202020204" pitchFamily="34" charset="0"/>
              </a:rPr>
              <a:t>…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often associated with an image or video that communicates a specific idea, concept or message</a:t>
            </a:r>
            <a:r>
              <a:rPr lang="mr-IN" sz="2400" dirty="0">
                <a:latin typeface="Arial" panose="020B0604020202020204" pitchFamily="34" charset="0"/>
              </a:rPr>
              <a:t>…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Google Shape;115;p23"/>
          <p:cNvSpPr txBox="1">
            <a:spLocks/>
          </p:cNvSpPr>
          <p:nvPr/>
        </p:nvSpPr>
        <p:spPr>
          <a:xfrm>
            <a:off x="4948518" y="2096380"/>
            <a:ext cx="4195482" cy="1625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roxima Nova"/>
              <a:buNone/>
              <a:defRPr sz="4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roxima Nova"/>
              <a:buNone/>
              <a:defRPr sz="4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roxima Nova"/>
              <a:buNone/>
              <a:defRPr sz="4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roxima Nova"/>
              <a:buNone/>
              <a:defRPr sz="4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roxima Nova"/>
              <a:buNone/>
              <a:defRPr sz="4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roxima Nova"/>
              <a:buNone/>
              <a:defRPr sz="4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roxima Nova"/>
              <a:buNone/>
              <a:defRPr sz="4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roxima Nova"/>
              <a:buNone/>
              <a:defRPr sz="4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roxima Nova"/>
              <a:buNone/>
              <a:defRPr sz="4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r>
              <a:rPr lang="mr-IN" sz="2400" dirty="0">
                <a:latin typeface="Arial" panose="020B0604020202020204" pitchFamily="34" charset="0"/>
              </a:rPr>
              <a:t>……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that is then usually spread through online social platforms.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3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3999" cy="151055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/>
              <a:t>Memes for 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sz="3000" b="1" dirty="0"/>
              <a:t> classroom</a:t>
            </a:r>
            <a:r>
              <a:rPr lang="en-US" sz="3000" dirty="0"/>
              <a:t>: Teacher creates memes to for classroom rules</a:t>
            </a:r>
            <a:endParaRPr sz="3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947" y="1510552"/>
            <a:ext cx="2989614" cy="3632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2200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3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3999" cy="151055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/>
              <a:t>Memes 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n-US" sz="3000" b="1" dirty="0"/>
              <a:t> the classroom</a:t>
            </a:r>
            <a:r>
              <a:rPr lang="en-US" sz="3000" dirty="0"/>
              <a:t>: Teacher creates memes for classroom rules</a:t>
            </a:r>
            <a:endParaRPr sz="3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936" y="1439162"/>
            <a:ext cx="3727783" cy="3704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230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3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3999" cy="151055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Memes for the classroom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: Teacher creates memes to review rules grammar</a:t>
            </a:r>
            <a:endParaRPr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682" y="1510552"/>
            <a:ext cx="2590800" cy="325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4553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3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51055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Memes for the classroom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: students create memes to review rules (math)</a:t>
            </a:r>
            <a:endParaRPr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716" y="1510552"/>
            <a:ext cx="3546086" cy="3398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2124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6"/>
          <p:cNvSpPr txBox="1">
            <a:spLocks noGrp="1"/>
          </p:cNvSpPr>
          <p:nvPr>
            <p:ph type="title"/>
          </p:nvPr>
        </p:nvSpPr>
        <p:spPr>
          <a:xfrm>
            <a:off x="94421" y="379323"/>
            <a:ext cx="8955157" cy="178768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 dirty="0">
                <a:latin typeface="Arial" panose="020B0604020202020204" pitchFamily="34" charset="0"/>
                <a:cs typeface="Arial" panose="020B0604020202020204" pitchFamily="34" charset="0"/>
              </a:rPr>
              <a:t>What you’ll make for this Core 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Technology Skill: </a:t>
            </a:r>
            <a:b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600" b="1" u="sng" dirty="0">
                <a:latin typeface="Arial" panose="020B0604020202020204" pitchFamily="34" charset="0"/>
                <a:cs typeface="Arial" panose="020B0604020202020204" pitchFamily="34" charset="0"/>
              </a:rPr>
              <a:t>One infographic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….AND </a:t>
            </a:r>
            <a:b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2. One Meme </a:t>
            </a:r>
            <a:r>
              <a:rPr lang="en-US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GIF (that you create)</a:t>
            </a:r>
            <a:b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481DC5-6DFC-A546-A757-D24F97B4CF9B}"/>
              </a:ext>
            </a:extLst>
          </p:cNvPr>
          <p:cNvSpPr txBox="1"/>
          <p:nvPr/>
        </p:nvSpPr>
        <p:spPr>
          <a:xfrm>
            <a:off x="0" y="2167003"/>
            <a:ext cx="8630432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For the Infographic, follow the rubric….</a:t>
            </a:r>
            <a:b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600" i="1" dirty="0">
                <a:latin typeface="Arial" panose="020B0604020202020204" pitchFamily="34" charset="0"/>
                <a:cs typeface="Arial" panose="020B0604020202020204" pitchFamily="34" charset="0"/>
              </a:rPr>
              <a:t>What is an infographic? </a:t>
            </a:r>
            <a:br>
              <a:rPr lang="en-US" sz="26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6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600" i="1" dirty="0">
                <a:latin typeface="Arial" panose="020B0604020202020204" pitchFamily="34" charset="0"/>
                <a:cs typeface="Arial" panose="020B0604020202020204" pitchFamily="34" charset="0"/>
              </a:rPr>
              <a:t>What are two pros and cons? </a:t>
            </a:r>
            <a:br>
              <a:rPr lang="en-US" sz="26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6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600" i="1" dirty="0">
                <a:latin typeface="Arial" panose="020B0604020202020204" pitchFamily="34" charset="0"/>
                <a:cs typeface="Arial" panose="020B0604020202020204" pitchFamily="34" charset="0"/>
              </a:rPr>
              <a:t>How can you use infographic in the classroom?</a:t>
            </a:r>
            <a:b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6"/>
          <p:cNvSpPr txBox="1">
            <a:spLocks noGrp="1"/>
          </p:cNvSpPr>
          <p:nvPr>
            <p:ph type="title"/>
          </p:nvPr>
        </p:nvSpPr>
        <p:spPr>
          <a:xfrm>
            <a:off x="94421" y="153855"/>
            <a:ext cx="8955157" cy="178768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 dirty="0">
                <a:latin typeface="Arial" panose="020B0604020202020204" pitchFamily="34" charset="0"/>
                <a:cs typeface="Arial" panose="020B0604020202020204" pitchFamily="34" charset="0"/>
              </a:rPr>
              <a:t>What you’ll make for this Core 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Technology Skill:</a:t>
            </a:r>
            <a:b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For the Infographic, follow the rubric…. Option #1</a:t>
            </a:r>
            <a:b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5B6A5D53-A838-3D42-9EA2-3AFB003227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8252" y="934758"/>
            <a:ext cx="3123856" cy="4208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138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>
            <a:extLst>
              <a:ext uri="{FF2B5EF4-FFF2-40B4-BE49-F238E27FC236}">
                <a16:creationId xmlns:a16="http://schemas.microsoft.com/office/drawing/2014/main" id="{76098BB6-3F2B-3168-B9AD-1D8960C506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9050"/>
            <a:ext cx="9144000" cy="642938"/>
          </a:xfrm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altLang="en-US" sz="4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Riddles from Annie Moos</a:t>
            </a:r>
          </a:p>
        </p:txBody>
      </p:sp>
      <p:sp>
        <p:nvSpPr>
          <p:cNvPr id="66562" name="Content Placeholder 1">
            <a:extLst>
              <a:ext uri="{FF2B5EF4-FFF2-40B4-BE49-F238E27FC236}">
                <a16:creationId xmlns:a16="http://schemas.microsoft.com/office/drawing/2014/main" id="{0D90EEEE-0466-E7C7-8BD5-057ACEA06DB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43000" y="1155424"/>
            <a:ext cx="6858000" cy="833438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en-US" dirty="0">
                <a:solidFill>
                  <a:srgbClr val="0C0B06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Which word in the dictionary is spelled incorrectly?</a:t>
            </a:r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6243E887-8DB6-1DAC-1FF9-2458699B00D1}"/>
              </a:ext>
            </a:extLst>
          </p:cNvPr>
          <p:cNvSpPr txBox="1">
            <a:spLocks/>
          </p:cNvSpPr>
          <p:nvPr/>
        </p:nvSpPr>
        <p:spPr bwMode="auto">
          <a:xfrm>
            <a:off x="3425429" y="2758678"/>
            <a:ext cx="2336006" cy="83343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692150" indent="-347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+mn-lt"/>
                <a:ea typeface="ＭＳ Ｐゴシック" pitchFamily="-109" charset="-128"/>
              </a:defRPr>
            </a:lvl2pPr>
            <a:lvl3pPr marL="987425" indent="-293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+mn-lt"/>
                <a:ea typeface="ＭＳ Ｐゴシック" pitchFamily="-109" charset="-128"/>
              </a:defRPr>
            </a:lvl3pPr>
            <a:lvl4pPr marL="1281113" indent="-292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pitchFamily="-109" charset="-128"/>
              </a:defRPr>
            </a:lvl4pPr>
            <a:lvl5pPr marL="1598613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pitchFamily="-109" charset="-128"/>
              </a:defRPr>
            </a:lvl5pPr>
            <a:lvl6pPr marL="20558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-109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pitchFamily="-109" charset="-128"/>
              </a:defRPr>
            </a:lvl6pPr>
            <a:lvl7pPr marL="25130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-109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pitchFamily="-109" charset="-128"/>
              </a:defRPr>
            </a:lvl7pPr>
            <a:lvl8pPr marL="29702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-109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pitchFamily="-109" charset="-128"/>
              </a:defRPr>
            </a:lvl8pPr>
            <a:lvl9pPr marL="34274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-109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pitchFamily="-109" charset="-128"/>
              </a:defRPr>
            </a:lvl9pPr>
          </a:lstStyle>
          <a:p>
            <a:pPr marL="0" indent="0" algn="ctr">
              <a:buNone/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Incorrectly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6"/>
          <p:cNvSpPr txBox="1">
            <a:spLocks noGrp="1"/>
          </p:cNvSpPr>
          <p:nvPr>
            <p:ph type="title"/>
          </p:nvPr>
        </p:nvSpPr>
        <p:spPr>
          <a:xfrm>
            <a:off x="94421" y="153855"/>
            <a:ext cx="8955157" cy="178768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 dirty="0">
                <a:latin typeface="Arial" panose="020B0604020202020204" pitchFamily="34" charset="0"/>
                <a:cs typeface="Arial" panose="020B0604020202020204" pitchFamily="34" charset="0"/>
              </a:rPr>
              <a:t>What you’ll make for this Core 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Technology Skill:</a:t>
            </a:r>
            <a:b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For the Infographic, follow the rubric…. Option #2</a:t>
            </a:r>
            <a:b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Timeline&#10;&#10;Description automatically generated">
            <a:extLst>
              <a:ext uri="{FF2B5EF4-FFF2-40B4-BE49-F238E27FC236}">
                <a16:creationId xmlns:a16="http://schemas.microsoft.com/office/drawing/2014/main" id="{653AAB5E-5D94-4A40-875A-A4073B77BA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463" y="1078292"/>
            <a:ext cx="5771889" cy="391135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86E670D-0205-0A4C-83B9-2ADAA01A114A}"/>
              </a:ext>
            </a:extLst>
          </p:cNvPr>
          <p:cNvSpPr txBox="1"/>
          <p:nvPr/>
        </p:nvSpPr>
        <p:spPr>
          <a:xfrm>
            <a:off x="6604394" y="1910030"/>
            <a:ext cx="225150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+ Short description of pros and cons in your website</a:t>
            </a:r>
          </a:p>
        </p:txBody>
      </p:sp>
    </p:spTree>
    <p:extLst>
      <p:ext uri="{BB962C8B-B14F-4D97-AF65-F5344CB8AC3E}">
        <p14:creationId xmlns:p14="http://schemas.microsoft.com/office/powerpoint/2010/main" val="452453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6"/>
          <p:cNvSpPr txBox="1">
            <a:spLocks noGrp="1"/>
          </p:cNvSpPr>
          <p:nvPr>
            <p:ph type="title"/>
          </p:nvPr>
        </p:nvSpPr>
        <p:spPr>
          <a:xfrm>
            <a:off x="94421" y="153855"/>
            <a:ext cx="8955157" cy="178768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 dirty="0">
                <a:latin typeface="Arial" panose="020B0604020202020204" pitchFamily="34" charset="0"/>
                <a:cs typeface="Arial" panose="020B0604020202020204" pitchFamily="34" charset="0"/>
              </a:rPr>
              <a:t>What you’ll make for this Core 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Technology Skill:</a:t>
            </a:r>
            <a:b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For the Infographic, follow the rubric…. Option #2</a:t>
            </a:r>
            <a:b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6E670D-0205-0A4C-83B9-2ADAA01A114A}"/>
              </a:ext>
            </a:extLst>
          </p:cNvPr>
          <p:cNvSpPr txBox="1"/>
          <p:nvPr/>
        </p:nvSpPr>
        <p:spPr>
          <a:xfrm>
            <a:off x="6604394" y="1910030"/>
            <a:ext cx="225150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+ Short description of pros and cons in your website</a:t>
            </a:r>
          </a:p>
        </p:txBody>
      </p:sp>
      <p:pic>
        <p:nvPicPr>
          <p:cNvPr id="3" name="Picture 2" descr="A picture containing timeline&#10;&#10;Description automatically generated">
            <a:extLst>
              <a:ext uri="{FF2B5EF4-FFF2-40B4-BE49-F238E27FC236}">
                <a16:creationId xmlns:a16="http://schemas.microsoft.com/office/drawing/2014/main" id="{016FB162-8D8A-364E-A58B-8515D73C0B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8669" y="945817"/>
            <a:ext cx="2619420" cy="4197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0055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6"/>
          <p:cNvSpPr txBox="1">
            <a:spLocks noGrp="1"/>
          </p:cNvSpPr>
          <p:nvPr>
            <p:ph type="title"/>
          </p:nvPr>
        </p:nvSpPr>
        <p:spPr>
          <a:xfrm>
            <a:off x="94421" y="379323"/>
            <a:ext cx="8955157" cy="178768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 dirty="0">
                <a:latin typeface="Arial" panose="020B0604020202020204" pitchFamily="34" charset="0"/>
                <a:cs typeface="Arial" panose="020B0604020202020204" pitchFamily="34" charset="0"/>
              </a:rPr>
              <a:t>What you’ll make for this Core 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Technology Skill: </a:t>
            </a:r>
            <a:b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1. One infographic….AND </a:t>
            </a:r>
            <a:b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600" b="1" u="sng" dirty="0">
                <a:latin typeface="Arial" panose="020B0604020202020204" pitchFamily="34" charset="0"/>
                <a:cs typeface="Arial" panose="020B0604020202020204" pitchFamily="34" charset="0"/>
              </a:rPr>
              <a:t>One Meme </a:t>
            </a:r>
            <a:r>
              <a:rPr lang="en-US" sz="26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US" sz="2600" b="1" u="sng" dirty="0">
                <a:latin typeface="Arial" panose="020B0604020202020204" pitchFamily="34" charset="0"/>
                <a:cs typeface="Arial" panose="020B0604020202020204" pitchFamily="34" charset="0"/>
              </a:rPr>
              <a:t>GIF (that you create, </a:t>
            </a:r>
            <a:r>
              <a:rPr lang="en-US" sz="26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n-US" sz="2600" b="1" u="sng" dirty="0">
                <a:latin typeface="Arial" panose="020B0604020202020204" pitchFamily="34" charset="0"/>
                <a:cs typeface="Arial" panose="020B0604020202020204" pitchFamily="34" charset="0"/>
              </a:rPr>
              <a:t> share)</a:t>
            </a:r>
            <a:b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481DC5-6DFC-A546-A757-D24F97B4CF9B}"/>
              </a:ext>
            </a:extLst>
          </p:cNvPr>
          <p:cNvSpPr txBox="1"/>
          <p:nvPr/>
        </p:nvSpPr>
        <p:spPr>
          <a:xfrm>
            <a:off x="0" y="2167003"/>
            <a:ext cx="863043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For the Meme or GIF, you do NOT need to follow the rubric. Rather, create a Meme or GIF that could be used for your future classroom.</a:t>
            </a:r>
            <a:b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724327-6305-8342-89A5-2C1C1EB318BD}"/>
              </a:ext>
            </a:extLst>
          </p:cNvPr>
          <p:cNvSpPr txBox="1"/>
          <p:nvPr/>
        </p:nvSpPr>
        <p:spPr>
          <a:xfrm>
            <a:off x="0" y="3717736"/>
            <a:ext cx="863043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/>
              <a:t>Make sure your Meme and GIF are linked to your website.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716908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B18B49-0D27-F644-B3F1-5BF4F870008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33</a:t>
            </a:fld>
            <a:endParaRPr lang="en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276D46-4222-9045-B89C-6A508FAC5969}"/>
              </a:ext>
            </a:extLst>
          </p:cNvPr>
          <p:cNvSpPr txBox="1"/>
          <p:nvPr/>
        </p:nvSpPr>
        <p:spPr>
          <a:xfrm>
            <a:off x="886339" y="826353"/>
            <a:ext cx="67654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How do I make an Infographic and meme?</a:t>
            </a:r>
          </a:p>
        </p:txBody>
      </p:sp>
      <p:sp>
        <p:nvSpPr>
          <p:cNvPr id="6" name="Google Shape;96;p20">
            <a:extLst>
              <a:ext uri="{FF2B5EF4-FFF2-40B4-BE49-F238E27FC236}">
                <a16:creationId xmlns:a16="http://schemas.microsoft.com/office/drawing/2014/main" id="{11E6F3A5-594E-2C47-B6D5-08F2AB9AFF8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49161" y="1366500"/>
            <a:ext cx="8081973" cy="377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n" sz="2400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Canva</a:t>
            </a:r>
            <a:r>
              <a:rPr lang="en-US" sz="24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4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templates!</a:t>
            </a:r>
            <a:r>
              <a:rPr lang="en-US" sz="24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n" sz="24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Infogram</a:t>
            </a:r>
            <a:endParaRPr sz="2400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n" sz="2400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Piktochart</a:t>
            </a:r>
            <a:endParaRPr sz="2400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n" sz="2400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Venngage</a:t>
            </a:r>
            <a:endParaRPr sz="2400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n" sz="24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are also templates for infographics in presentation apps like PowerPoint and Prezi</a:t>
            </a: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n" sz="2400" dirty="0">
                <a:latin typeface="Arial" panose="020B0604020202020204" pitchFamily="34" charset="0"/>
                <a:cs typeface="Arial" panose="020B0604020202020204" pitchFamily="34" charset="0"/>
              </a:rPr>
              <a:t>Search for “meme generator”</a:t>
            </a:r>
            <a:endParaRPr sz="2400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67243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7"/>
          <p:cNvSpPr txBox="1">
            <a:spLocks noGrp="1"/>
          </p:cNvSpPr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Questions?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>
            <a:extLst>
              <a:ext uri="{FF2B5EF4-FFF2-40B4-BE49-F238E27FC236}">
                <a16:creationId xmlns:a16="http://schemas.microsoft.com/office/drawing/2014/main" id="{A09A2DD0-3D89-E661-FC8C-077E58AF4B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42938"/>
          </a:xfrm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altLang="en-US" sz="4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Riddles from Annie Moos</a:t>
            </a:r>
          </a:p>
        </p:txBody>
      </p:sp>
      <p:sp>
        <p:nvSpPr>
          <p:cNvPr id="67586" name="Content Placeholder 1">
            <a:extLst>
              <a:ext uri="{FF2B5EF4-FFF2-40B4-BE49-F238E27FC236}">
                <a16:creationId xmlns:a16="http://schemas.microsoft.com/office/drawing/2014/main" id="{B4BADC00-582A-6C98-C404-C801CCB0125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884086" y="757237"/>
            <a:ext cx="5100638" cy="833438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en-US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 am an odd number. Take away a letter and I become even. What number am I?</a:t>
            </a:r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6BEAF621-EBDD-9791-4BF4-D43DD116C9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6128" y="2924589"/>
            <a:ext cx="1701404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692150" indent="-347663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987425" indent="-293688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281113" indent="-2921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598613" indent="-315913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0558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5130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29702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4274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buFont typeface="Wingdings" pitchFamily="2" charset="2"/>
              <a:buNone/>
            </a:pPr>
            <a:r>
              <a:rPr lang="en-US" altLang="en-US" dirty="0">
                <a:cs typeface="Arial" panose="020B0604020202020204" pitchFamily="34" charset="0"/>
              </a:rPr>
              <a:t>Seven</a:t>
            </a:r>
          </a:p>
        </p:txBody>
      </p:sp>
      <p:pic>
        <p:nvPicPr>
          <p:cNvPr id="6" name="Picture 5" descr="Logo&#10;&#10;Description automatically generated with medium confidence">
            <a:extLst>
              <a:ext uri="{FF2B5EF4-FFF2-40B4-BE49-F238E27FC236}">
                <a16:creationId xmlns:a16="http://schemas.microsoft.com/office/drawing/2014/main" id="{8E4AA837-A12A-81E0-193F-96AFE250C0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113" y="2571750"/>
            <a:ext cx="1685925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D900"/>
        </a:soli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3"/>
          <p:cNvSpPr txBox="1">
            <a:spLocks noGrp="1"/>
          </p:cNvSpPr>
          <p:nvPr>
            <p:ph type="title"/>
          </p:nvPr>
        </p:nvSpPr>
        <p:spPr>
          <a:xfrm rot="161839">
            <a:off x="714366" y="1180480"/>
            <a:ext cx="7643468" cy="76013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Arial" panose="020B0604020202020204" pitchFamily="34" charset="0"/>
                <a:cs typeface="Arial" panose="020B0604020202020204" pitchFamily="34" charset="0"/>
              </a:rPr>
              <a:t>A few essential reminders for all core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technology</a:t>
            </a:r>
            <a:r>
              <a:rPr lang="en" dirty="0">
                <a:latin typeface="Arial" panose="020B0604020202020204" pitchFamily="34" charset="0"/>
                <a:cs typeface="Arial" panose="020B0604020202020204" pitchFamily="34" charset="0"/>
              </a:rPr>
              <a:t> items: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Google Shape;84;p13"/>
          <p:cNvSpPr txBox="1">
            <a:spLocks noGrp="1"/>
          </p:cNvSpPr>
          <p:nvPr>
            <p:ph type="body" idx="1"/>
          </p:nvPr>
        </p:nvSpPr>
        <p:spPr>
          <a:xfrm>
            <a:off x="1052050" y="1815250"/>
            <a:ext cx="6968100" cy="30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×"/>
            </a:pPr>
            <a:r>
              <a:rPr lang="en" sz="2400" dirty="0">
                <a:latin typeface="Arial" panose="020B0604020202020204" pitchFamily="34" charset="0"/>
                <a:cs typeface="Arial" panose="020B0604020202020204" pitchFamily="34" charset="0"/>
              </a:rPr>
              <a:t>Stretch yourselves when you explore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" sz="2400" dirty="0">
                <a:latin typeface="Arial" panose="020B0604020202020204" pitchFamily="34" charset="0"/>
                <a:cs typeface="Arial" panose="020B0604020202020204" pitchFamily="34" charset="0"/>
              </a:rPr>
              <a:t>ore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technology </a:t>
            </a:r>
            <a:r>
              <a:rPr lang="en" sz="2400" dirty="0">
                <a:latin typeface="Arial" panose="020B0604020202020204" pitchFamily="34" charset="0"/>
                <a:cs typeface="Arial" panose="020B0604020202020204" pitchFamily="34" charset="0"/>
              </a:rPr>
              <a:t>categories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throughout the semester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×"/>
            </a:pPr>
            <a:r>
              <a:rPr lang="en" sz="2400" dirty="0">
                <a:latin typeface="Arial" panose="020B0604020202020204" pitchFamily="34" charset="0"/>
                <a:cs typeface="Arial" panose="020B0604020202020204" pitchFamily="34" charset="0"/>
              </a:rPr>
              <a:t>Use the </a:t>
            </a:r>
            <a:r>
              <a:rPr lang="en" sz="2400" u="sng" dirty="0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rubric</a:t>
            </a:r>
            <a:r>
              <a:rPr lang="mr-IN" sz="2400" dirty="0">
                <a:latin typeface="Arial" panose="020B0604020202020204" pitchFamily="34" charset="0"/>
              </a:rPr>
              <a:t>…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" sz="2400" dirty="0">
                <a:latin typeface="Arial" panose="020B0604020202020204" pitchFamily="34" charset="0"/>
                <a:cs typeface="Arial" panose="020B0604020202020204" pitchFamily="34" charset="0"/>
              </a:rPr>
              <a:t>every time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×"/>
            </a:pPr>
            <a:r>
              <a:rPr lang="en" sz="2400" dirty="0">
                <a:latin typeface="Arial" panose="020B0604020202020204" pitchFamily="34" charset="0"/>
                <a:cs typeface="Arial" panose="020B0604020202020204" pitchFamily="34" charset="0"/>
              </a:rPr>
              <a:t>Add each new app you select, for each new category, somewhere on your website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×"/>
            </a:pPr>
            <a:r>
              <a:rPr lang="en" sz="2400" dirty="0">
                <a:latin typeface="Arial" panose="020B0604020202020204" pitchFamily="34" charset="0"/>
                <a:cs typeface="Arial" panose="020B0604020202020204" pitchFamily="34" charset="0"/>
              </a:rPr>
              <a:t>Test to make sure your links work!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Google Shape;85;p1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5C4CA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1"/>
          <p:cNvSpPr txBox="1">
            <a:spLocks noGrp="1"/>
          </p:cNvSpPr>
          <p:nvPr>
            <p:ph type="ctrTitle"/>
          </p:nvPr>
        </p:nvSpPr>
        <p:spPr>
          <a:xfrm>
            <a:off x="2164195" y="2009956"/>
            <a:ext cx="5435925" cy="162985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" sz="3000" b="1" dirty="0"/>
              <a:t>Presentations + Infographics</a:t>
            </a:r>
            <a:r>
              <a:rPr lang="en" sz="2000" dirty="0"/>
              <a:t> </a:t>
            </a:r>
            <a:br>
              <a:rPr lang="en-US" sz="2000" dirty="0"/>
            </a:br>
            <a:r>
              <a:rPr lang="en-US" sz="2000" dirty="0"/>
              <a:t>“</a:t>
            </a:r>
            <a:r>
              <a:rPr lang="en" sz="2000" dirty="0"/>
              <a:t>Slides” or “Notes” -- visual ways to share information with others </a:t>
            </a:r>
            <a:endParaRPr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DC5210-C40B-4713-5D5E-B8C74A261F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9E9F76-B7E0-44B5-6351-6B049379895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CD480B-7FB1-030F-D7FD-1A8E3C88FAE1}"/>
              </a:ext>
            </a:extLst>
          </p:cNvPr>
          <p:cNvSpPr txBox="1"/>
          <p:nvPr/>
        </p:nvSpPr>
        <p:spPr>
          <a:xfrm>
            <a:off x="927902" y="1996300"/>
            <a:ext cx="67654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/>
              <a:t>What are the “do’s” and “don not’s” of presentation design with technology?</a:t>
            </a:r>
          </a:p>
        </p:txBody>
      </p:sp>
    </p:spTree>
    <p:extLst>
      <p:ext uri="{BB962C8B-B14F-4D97-AF65-F5344CB8AC3E}">
        <p14:creationId xmlns:p14="http://schemas.microsoft.com/office/powerpoint/2010/main" val="13769693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11EC9-A19D-3963-7D30-3E84432AF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Bullet Points: Do’s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6919E7-8286-B3D1-1DFE-A49F54FCDD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810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Use bullet points that are…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Uniform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Not distracting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Lined up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6EFEE7-E544-12EE-8BB6-67AF44473E1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607574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6459EF-D9E8-C0A3-428A-2E73D0A745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0629A-1698-F940-CC50-B27BCDF03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Bullet Points: Do Not’s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0B0D44-DA12-1117-5C5A-22E7A302DA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5884" y="1127874"/>
            <a:ext cx="7710900" cy="3303600"/>
          </a:xfrm>
        </p:spPr>
        <p:txBody>
          <a:bodyPr/>
          <a:lstStyle/>
          <a:p>
            <a:pPr marL="3810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Have way TOO much information (no paragraphs!)</a:t>
            </a:r>
          </a:p>
          <a:p>
            <a:pPr marL="3810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Inconsistent (types, font size, spacing)</a:t>
            </a:r>
          </a:p>
          <a:p>
            <a:pPr marL="533400" lvl="1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Should not rely on “fancy” transitions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1669D1-EB06-5CF8-A60C-011B20169E7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495419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Jachimo template">
  <a:themeElements>
    <a:clrScheme name="Custom 347">
      <a:dk1>
        <a:srgbClr val="000000"/>
      </a:dk1>
      <a:lt1>
        <a:srgbClr val="FFFFFF"/>
      </a:lt1>
      <a:dk2>
        <a:srgbClr val="7A868B"/>
      </a:dk2>
      <a:lt2>
        <a:srgbClr val="D5DEE2"/>
      </a:lt2>
      <a:accent1>
        <a:srgbClr val="FF4026"/>
      </a:accent1>
      <a:accent2>
        <a:srgbClr val="FFA300"/>
      </a:accent2>
      <a:accent3>
        <a:srgbClr val="FAD900"/>
      </a:accent3>
      <a:accent4>
        <a:srgbClr val="A6CD02"/>
      </a:accent4>
      <a:accent5>
        <a:srgbClr val="35C4CA"/>
      </a:accent5>
      <a:accent6>
        <a:srgbClr val="00A7EB"/>
      </a:accent6>
      <a:hlink>
        <a:srgbClr val="000000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954</Words>
  <Application>Microsoft Macintosh PowerPoint</Application>
  <PresentationFormat>On-screen Show (16:9)</PresentationFormat>
  <Paragraphs>134</Paragraphs>
  <Slides>34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Bangers</vt:lpstr>
      <vt:lpstr>Proxima Nova</vt:lpstr>
      <vt:lpstr>Sniglet</vt:lpstr>
      <vt:lpstr>Arial</vt:lpstr>
      <vt:lpstr>Freestyle Script</vt:lpstr>
      <vt:lpstr>Wingdings</vt:lpstr>
      <vt:lpstr>Jachimo template</vt:lpstr>
      <vt:lpstr>Riddles from Annie Moos</vt:lpstr>
      <vt:lpstr>Riddles from Annie Moos</vt:lpstr>
      <vt:lpstr>Riddles from Annie Moos</vt:lpstr>
      <vt:lpstr>Riddles from Annie Moos</vt:lpstr>
      <vt:lpstr>A few essential reminders for all core technology items:</vt:lpstr>
      <vt:lpstr>Presentations + Infographics  “Slides” or “Notes” -- visual ways to share information with others </vt:lpstr>
      <vt:lpstr>PowerPoint Presentation</vt:lpstr>
      <vt:lpstr>Bullet Points: Do’s</vt:lpstr>
      <vt:lpstr>Bullet Points: Do Not’s</vt:lpstr>
      <vt:lpstr>Backgrounds: Do’s</vt:lpstr>
      <vt:lpstr>Backgrounds: Do Not’s</vt:lpstr>
      <vt:lpstr>Color Choices: Do’s</vt:lpstr>
      <vt:lpstr>Color Choices: Do Not’s</vt:lpstr>
      <vt:lpstr>Font Choice: Do’s</vt:lpstr>
      <vt:lpstr>Font Choice: Do’s (continued)</vt:lpstr>
      <vt:lpstr>Font Choice: Do’s (continued)</vt:lpstr>
      <vt:lpstr>Font Choice: Do’s (continued)</vt:lpstr>
      <vt:lpstr>Font Choice: Do Not’s</vt:lpstr>
      <vt:lpstr>PowerPoint Presentation</vt:lpstr>
      <vt:lpstr>PowerPoint Presentation</vt:lpstr>
      <vt:lpstr>PowerPoint Presentation</vt:lpstr>
      <vt:lpstr>Memes</vt:lpstr>
      <vt:lpstr>What is a meme?</vt:lpstr>
      <vt:lpstr>Memes for the classroom: Teacher creates memes to for classroom rules</vt:lpstr>
      <vt:lpstr>Memes for the classroom: Teacher creates memes for classroom rules</vt:lpstr>
      <vt:lpstr>Memes for the classroom: Teacher creates memes to review rules grammar</vt:lpstr>
      <vt:lpstr>Memes for the classroom: students create memes to review rules (math)</vt:lpstr>
      <vt:lpstr>What you’ll make for this Core Technology Skill:  1. One infographic….AND  2. One Meme or GIF (that you create) </vt:lpstr>
      <vt:lpstr>What you’ll make for this Core Technology Skill: For the Infographic, follow the rubric…. Option #1    </vt:lpstr>
      <vt:lpstr>What you’ll make for this Core Technology Skill: For the Infographic, follow the rubric…. Option #2    </vt:lpstr>
      <vt:lpstr>What you’ll make for this Core Technology Skill: For the Infographic, follow the rubric…. Option #2    </vt:lpstr>
      <vt:lpstr>What you’ll make for this Core Technology Skill:  1. One infographic….AND  2. One Meme or GIF (that you create, not share) </vt:lpstr>
      <vt:lpstr>PowerPoint Presentation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Presentations+</dc:title>
  <cp:lastModifiedBy>Daniel Moos</cp:lastModifiedBy>
  <cp:revision>57</cp:revision>
  <dcterms:modified xsi:type="dcterms:W3CDTF">2026-01-15T15:14:25Z</dcterms:modified>
</cp:coreProperties>
</file>