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trictFirstAndLastChars="0" saveSubsetFonts="1" autoCompressPictures="0">
  <p:sldMasterIdLst>
    <p:sldMasterId id="2147483662" r:id="rId1"/>
  </p:sldMasterIdLst>
  <p:notesMasterIdLst>
    <p:notesMasterId r:id="rId25"/>
  </p:notesMasterIdLst>
  <p:sldIdLst>
    <p:sldId id="335" r:id="rId2"/>
    <p:sldId id="269" r:id="rId3"/>
    <p:sldId id="303" r:id="rId4"/>
    <p:sldId id="325" r:id="rId5"/>
    <p:sldId id="271" r:id="rId6"/>
    <p:sldId id="323" r:id="rId7"/>
    <p:sldId id="274" r:id="rId8"/>
    <p:sldId id="272" r:id="rId9"/>
    <p:sldId id="273" r:id="rId10"/>
    <p:sldId id="275" r:id="rId11"/>
    <p:sldId id="320" r:id="rId12"/>
    <p:sldId id="319" r:id="rId13"/>
    <p:sldId id="321" r:id="rId14"/>
    <p:sldId id="322" r:id="rId15"/>
    <p:sldId id="258" r:id="rId16"/>
    <p:sldId id="259" r:id="rId17"/>
    <p:sldId id="260" r:id="rId18"/>
    <p:sldId id="261" r:id="rId19"/>
    <p:sldId id="265" r:id="rId20"/>
    <p:sldId id="276" r:id="rId21"/>
    <p:sldId id="266" r:id="rId22"/>
    <p:sldId id="267" r:id="rId23"/>
    <p:sldId id="268" r:id="rId24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31348"/>
    <p:restoredTop sz="93188"/>
  </p:normalViewPr>
  <p:slideViewPr>
    <p:cSldViewPr snapToGrid="0" snapToObjects="1">
      <p:cViewPr varScale="1">
        <p:scale>
          <a:sx n="128" d="100"/>
          <a:sy n="128" d="100"/>
        </p:scale>
        <p:origin x="176" y="49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175" y="685800"/>
            <a:ext cx="60963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100"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 sz="1100"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ln/>
        </p:spPr>
      </p:sp>
      <p:sp>
        <p:nvSpPr>
          <p:cNvPr id="38915" name="Notes Placeholder 2"/>
          <p:cNvSpPr>
            <a:spLocks noGrp="1"/>
          </p:cNvSpPr>
          <p:nvPr>
            <p:ph type="body" idx="1"/>
          </p:nvPr>
        </p:nvSpPr>
        <p:spPr>
          <a:noFill/>
          <a:ln w="9525"/>
          <a:extLst>
            <a:ext uri="{FAA26D3D-D897-4be2-8F04-BA451C77F1D7}">
              <ma14:placeholderFlag xmlns:ma14="http://schemas.microsoft.com/office/mac/drawingml/2011/main" xmlns="" val="1"/>
            </a:ex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89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 w="9525"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charset="0"/>
                <a:ea typeface="ＭＳ Ｐゴシック" charset="0"/>
              </a:defRPr>
            </a:lvl9pPr>
          </a:lstStyle>
          <a:p>
            <a:fld id="{BFF43A19-8DC0-D34E-BC5B-2DD33DCAA529}" type="slidenum">
              <a:rPr lang="en-US" sz="1200"/>
              <a:pPr/>
              <a:t>1</a:t>
            </a:fld>
            <a:endParaRPr lang="en-US" sz="1200"/>
          </a:p>
        </p:txBody>
      </p:sp>
    </p:spTree>
    <p:extLst>
      <p:ext uri="{BB962C8B-B14F-4D97-AF65-F5344CB8AC3E}">
        <p14:creationId xmlns:p14="http://schemas.microsoft.com/office/powerpoint/2010/main" val="262748189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51219745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113896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080466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" name="Google Shape;67;g3606f1c2d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8" name="Google Shape;68;g3606f1c2d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35f391192_0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35f391192_0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Google Shape;83;g35f391192_0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4" name="Google Shape;84;g35f391192_0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1" name="Google Shape;91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" name="Google Shape;123;g35f391192_05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4" name="Google Shape;124;g35f391192_05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851376564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99546093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Google Shape;137;g481f55d6dd_0_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8" name="Google Shape;138;g481f55d6dd_0_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Google Shape;143;g35ed75ccf_02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4" name="Google Shape;144;g35ed75ccf_02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75575260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38136325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37431566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96977277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80404382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08198140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g35ed75ccf_07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2" name="Google Shape;132;g35ed75ccf_07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4801046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ubtitle">
  <p:cSld name="TITLE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3"/>
          <p:cNvSpPr txBox="1">
            <a:spLocks noGrp="1"/>
          </p:cNvSpPr>
          <p:nvPr>
            <p:ph type="ctrTitle"/>
          </p:nvPr>
        </p:nvSpPr>
        <p:spPr>
          <a:xfrm>
            <a:off x="2703525" y="1735750"/>
            <a:ext cx="3486300" cy="1159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3000"/>
              <a:buFont typeface="Pangolin"/>
              <a:buNone/>
              <a:defRPr sz="30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13" name="Google Shape;13;p3"/>
          <p:cNvSpPr txBox="1">
            <a:spLocks noGrp="1"/>
          </p:cNvSpPr>
          <p:nvPr>
            <p:ph type="subTitle" idx="1"/>
          </p:nvPr>
        </p:nvSpPr>
        <p:spPr>
          <a:xfrm>
            <a:off x="2703525" y="2763852"/>
            <a:ext cx="3486300" cy="78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400"/>
              <a:buFont typeface="Inconsolata"/>
              <a:buNone/>
              <a:defRPr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3000"/>
              <a:buFont typeface="Inconsolata"/>
              <a:buNone/>
              <a:defRPr sz="30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big postit">
  <p:cSld name="BLANK_1_2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Google Shape;47;p13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>
  <p:cSld name="BLANK_1_2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Image background">
  <p:cSld name="BLANK_1_1">
    <p:bg>
      <p:bgPr>
        <a:noFill/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" name="Google Shape;51;p15" descr="notepad4.png"/>
          <p:cNvPicPr preferRelativeResize="0"/>
          <p:nvPr/>
        </p:nvPicPr>
        <p:blipFill>
          <a:blip r:embed="rId2">
            <a:alphaModFix/>
          </a:blip>
          <a:stretch>
            <a:fillRect/>
          </a:stretch>
        </p:blipFill>
        <p:spPr>
          <a:xfrm>
            <a:off x="0" y="0"/>
            <a:ext cx="9144000" cy="5143516"/>
          </a:xfrm>
          <a:prstGeom prst="rect">
            <a:avLst/>
          </a:prstGeom>
          <a:noFill/>
          <a:ln>
            <a:noFill/>
          </a:ln>
        </p:spPr>
      </p:pic>
      <p:sp>
        <p:nvSpPr>
          <p:cNvPr id="52" name="Google Shape;52;p1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7B29EA97-8CC9-A44D-8749-7EC97423723B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08C1E33A-A6B0-AA4E-AF26-FE7F4076F328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632AB52-9A39-F240-BA3D-6B96EAA488F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B527FFA-628E-374E-A2DE-3ADEA825B14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052146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TITLE_1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Google Shape;15;p4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4955700" cy="819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1pPr>
            <a:lvl2pPr marL="914400" lvl="1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2pPr>
            <a:lvl3pPr marL="1371600" lvl="2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3pPr>
            <a:lvl4pPr marL="1828800" lvl="3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4pPr>
            <a:lvl5pPr marL="2286000" lvl="4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5pPr>
            <a:lvl6pPr marL="2743200" lvl="5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6pPr>
            <a:lvl7pPr marL="3200400" lvl="6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7pPr>
            <a:lvl8pPr marL="3657600" lvl="7" indent="-419100" rtl="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8pPr>
            <a:lvl9pPr marL="4114800" lvl="8" indent="-4191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3000"/>
              <a:buChar char="✗"/>
              <a:defRPr sz="3000" i="1"/>
            </a:lvl9pPr>
          </a:lstStyle>
          <a:p>
            <a:endParaRPr/>
          </a:p>
        </p:txBody>
      </p:sp>
      <p:sp>
        <p:nvSpPr>
          <p:cNvPr id="16" name="Google Shape;16;p4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" type="tx">
  <p:cSld name="TITLE_AND_BOD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Google Shape;18;p5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5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0" name="Google Shape;20;p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1 column + image">
  <p:cSld name="TITLE_AND_BODY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6"/>
          <p:cNvSpPr txBox="1">
            <a:spLocks noGrp="1"/>
          </p:cNvSpPr>
          <p:nvPr>
            <p:ph type="title"/>
          </p:nvPr>
        </p:nvSpPr>
        <p:spPr>
          <a:xfrm>
            <a:off x="866375" y="642310"/>
            <a:ext cx="39666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1pPr>
            <a:lvl2pPr lvl="1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2pPr>
            <a:lvl3pPr lvl="2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3pPr>
            <a:lvl4pPr lvl="3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4pPr>
            <a:lvl5pPr lvl="4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5pPr>
            <a:lvl6pPr lvl="5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6pPr>
            <a:lvl7pPr lvl="6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7pPr>
            <a:lvl8pPr lvl="7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8pPr>
            <a:lvl9pPr lvl="8" rtl="0">
              <a:spcBef>
                <a:spcPts val="0"/>
              </a:spcBef>
              <a:spcAft>
                <a:spcPts val="0"/>
              </a:spcAft>
              <a:buSzPts val="2000"/>
              <a:buNone/>
              <a:defRPr sz="2000"/>
            </a:lvl9pPr>
          </a:lstStyle>
          <a:p>
            <a:endParaRPr/>
          </a:p>
        </p:txBody>
      </p:sp>
      <p:sp>
        <p:nvSpPr>
          <p:cNvPr id="23" name="Google Shape;23;p6"/>
          <p:cNvSpPr txBox="1">
            <a:spLocks noGrp="1"/>
          </p:cNvSpPr>
          <p:nvPr>
            <p:ph type="body" idx="1"/>
          </p:nvPr>
        </p:nvSpPr>
        <p:spPr>
          <a:xfrm>
            <a:off x="866375" y="1609350"/>
            <a:ext cx="3966600" cy="2833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 rtl="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4" name="Google Shape;24;p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2 columns" type="twoColTx">
  <p:cSld name="TITLE_AND_TWO_COLUMNS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7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7"/>
          <p:cNvSpPr txBox="1">
            <a:spLocks noGrp="1"/>
          </p:cNvSpPr>
          <p:nvPr>
            <p:ph type="body" idx="1"/>
          </p:nvPr>
        </p:nvSpPr>
        <p:spPr>
          <a:xfrm>
            <a:off x="866375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8" name="Google Shape;28;p7"/>
          <p:cNvSpPr txBox="1">
            <a:spLocks noGrp="1"/>
          </p:cNvSpPr>
          <p:nvPr>
            <p:ph type="body" idx="2"/>
          </p:nvPr>
        </p:nvSpPr>
        <p:spPr>
          <a:xfrm>
            <a:off x="3761704" y="1310800"/>
            <a:ext cx="2730900" cy="304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✗"/>
              <a:defRPr/>
            </a:lvl4pPr>
            <a:lvl5pPr marL="2286000" lvl="4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5pPr>
            <a:lvl6pPr marL="2743200" lvl="5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6pPr>
            <a:lvl7pPr marL="3200400" lvl="6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7pPr>
            <a:lvl8pPr marL="3657600" lvl="7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8pPr>
            <a:lvl9pPr marL="4114800" lvl="8" indent="-342900">
              <a:spcBef>
                <a:spcPts val="0"/>
              </a:spcBef>
              <a:spcAft>
                <a:spcPts val="0"/>
              </a:spcAft>
              <a:buSzPts val="1800"/>
              <a:buChar char="✗"/>
              <a:defRPr/>
            </a:lvl9pPr>
          </a:lstStyle>
          <a:p>
            <a:endParaRPr/>
          </a:p>
        </p:txBody>
      </p:sp>
      <p:sp>
        <p:nvSpPr>
          <p:cNvPr id="29" name="Google Shape;29;p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+ 3 columns">
  <p:cSld name="TITLE_AND_TWO_COLUMNS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8"/>
          <p:cNvSpPr txBox="1">
            <a:spLocks noGrp="1"/>
          </p:cNvSpPr>
          <p:nvPr>
            <p:ph type="title"/>
          </p:nvPr>
        </p:nvSpPr>
        <p:spPr>
          <a:xfrm>
            <a:off x="866375" y="358375"/>
            <a:ext cx="75678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8"/>
          <p:cNvSpPr txBox="1">
            <a:spLocks noGrp="1"/>
          </p:cNvSpPr>
          <p:nvPr>
            <p:ph type="body" idx="1"/>
          </p:nvPr>
        </p:nvSpPr>
        <p:spPr>
          <a:xfrm>
            <a:off x="866375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3" name="Google Shape;33;p8"/>
          <p:cNvSpPr txBox="1">
            <a:spLocks noGrp="1"/>
          </p:cNvSpPr>
          <p:nvPr>
            <p:ph type="body" idx="2"/>
          </p:nvPr>
        </p:nvSpPr>
        <p:spPr>
          <a:xfrm>
            <a:off x="3430687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body" idx="3"/>
          </p:nvPr>
        </p:nvSpPr>
        <p:spPr>
          <a:xfrm>
            <a:off x="5994999" y="1331673"/>
            <a:ext cx="2439300" cy="315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1pPr>
            <a:lvl2pPr marL="914400" lvl="1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2pPr>
            <a:lvl3pPr marL="1371600" lvl="2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3pPr>
            <a:lvl4pPr marL="1828800" lvl="3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4pPr>
            <a:lvl5pPr marL="2286000" lvl="4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5pPr>
            <a:lvl6pPr marL="2743200" lvl="5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6pPr>
            <a:lvl7pPr marL="3200400" lvl="6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7pPr>
            <a:lvl8pPr marL="3657600" lvl="7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8pPr>
            <a:lvl9pPr marL="4114800" lvl="8" indent="-330200" rtl="0">
              <a:lnSpc>
                <a:spcPct val="120000"/>
              </a:lnSpc>
              <a:spcBef>
                <a:spcPts val="0"/>
              </a:spcBef>
              <a:spcAft>
                <a:spcPts val="0"/>
              </a:spcAft>
              <a:buSzPts val="1600"/>
              <a:buChar char="✗"/>
              <a:defRPr sz="1600"/>
            </a:lvl9pPr>
          </a:lstStyle>
          <a:p>
            <a:endParaRPr/>
          </a:p>
        </p:txBody>
      </p:sp>
      <p:sp>
        <p:nvSpPr>
          <p:cNvPr id="35" name="Google Shape;35;p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" name="Google Shape;40;p10"/>
          <p:cNvSpPr txBox="1">
            <a:spLocks noGrp="1"/>
          </p:cNvSpPr>
          <p:nvPr>
            <p:ph type="body" idx="1"/>
          </p:nvPr>
        </p:nvSpPr>
        <p:spPr>
          <a:xfrm>
            <a:off x="924850" y="3872900"/>
            <a:ext cx="7599000" cy="519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28600" algn="ctr">
              <a:spcBef>
                <a:spcPts val="360"/>
              </a:spcBef>
              <a:spcAft>
                <a:spcPts val="0"/>
              </a:spcAft>
              <a:buSzPts val="1800"/>
              <a:buNone/>
              <a:defRPr sz="1800"/>
            </a:lvl1pPr>
          </a:lstStyle>
          <a:p>
            <a:endParaRPr/>
          </a:p>
        </p:txBody>
      </p:sp>
      <p:sp>
        <p:nvSpPr>
          <p:cNvPr id="41" name="Google Shape;41;p1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laroid" type="blank">
  <p:cSld name="BLANK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" name="Google Shape;43;p1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 postit">
  <p:cSld name="BLANK_1">
    <p:bg>
      <p:bgPr>
        <a:blipFill>
          <a:blip r:embed="rId2">
            <a:alphaModFix/>
          </a:blip>
          <a:stretch>
            <a:fillRect/>
          </a:stretch>
        </a:blipFill>
        <a:effectLst/>
      </p:bgPr>
    </p:bg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2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Font typeface="Inconsolata"/>
              <a:buNone/>
              <a:defRPr sz="2800">
                <a:solidFill>
                  <a:srgbClr val="434343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866375" y="1304543"/>
            <a:ext cx="5626200" cy="306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1pPr>
            <a:lvl2pPr marL="914400" lvl="1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2pPr>
            <a:lvl3pPr marL="1371600" lvl="2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3pPr>
            <a:lvl4pPr marL="1828800" lvl="3" indent="-3175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4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4pPr>
            <a:lvl5pPr marL="2286000" lvl="4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5pPr>
            <a:lvl6pPr marL="2743200" lvl="5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6pPr>
            <a:lvl7pPr marL="3200400" lvl="6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7pPr>
            <a:lvl8pPr marL="3657600" lvl="7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8pPr>
            <a:lvl9pPr marL="4114800" lvl="8" indent="-342900">
              <a:lnSpc>
                <a:spcPct val="106000"/>
              </a:lnSpc>
              <a:spcBef>
                <a:spcPts val="0"/>
              </a:spcBef>
              <a:spcAft>
                <a:spcPts val="0"/>
              </a:spcAft>
              <a:buClr>
                <a:srgbClr val="0B5394"/>
              </a:buClr>
              <a:buSzPts val="1800"/>
              <a:buFont typeface="Pangolin"/>
              <a:buChar char="✗"/>
              <a:defRPr sz="1800">
                <a:solidFill>
                  <a:srgbClr val="0B5394"/>
                </a:solidFill>
                <a:latin typeface="Pangolin"/>
                <a:ea typeface="Pangolin"/>
                <a:cs typeface="Pangolin"/>
                <a:sym typeface="Pangolin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1pPr>
            <a:lvl2pPr lvl="1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2pPr>
            <a:lvl3pPr lvl="2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3pPr>
            <a:lvl4pPr lvl="3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4pPr>
            <a:lvl5pPr lvl="4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5pPr>
            <a:lvl6pPr lvl="5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6pPr>
            <a:lvl7pPr lvl="6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7pPr>
            <a:lvl8pPr lvl="7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8pPr>
            <a:lvl9pPr lvl="8" algn="ctr">
              <a:buNone/>
              <a:defRPr sz="1300">
                <a:solidFill>
                  <a:srgbClr val="7F6000"/>
                </a:solidFill>
                <a:latin typeface="Inconsolata"/>
                <a:ea typeface="Inconsolata"/>
                <a:cs typeface="Inconsolata"/>
                <a:sym typeface="Inconsolata"/>
              </a:defRPr>
            </a:lvl9pPr>
          </a:lstStyle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6" r:id="rId7"/>
    <p:sldLayoutId id="2147483657" r:id="rId8"/>
    <p:sldLayoutId id="2147483658" r:id="rId9"/>
    <p:sldLayoutId id="2147483659" r:id="rId10"/>
    <p:sldLayoutId id="2147483660" r:id="rId11"/>
    <p:sldLayoutId id="2147483661" r:id="rId12"/>
    <p:sldLayoutId id="2147483664" r:id="rId13"/>
  </p:sldLayoutIdLst>
  <p:transition>
    <p:fade thruBlk="1"/>
  </p:transition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8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5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dutopia.org/article/differentiated-instruction-resources/?utm_source=chatgpt.com" TargetMode="External"/><Relationship Id="rId7" Type="http://schemas.openxmlformats.org/officeDocument/2006/relationships/hyperlink" Target="https://www.icevonline.com/blog/9-tips-using-technology-differentiate-instruction" TargetMode="External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Relationship Id="rId6" Type="http://schemas.openxmlformats.org/officeDocument/2006/relationships/hyperlink" Target="https://www.ixl.com/membership/administrators/curriculum?gad_source=1&amp;gclid=Cj0KCQjw3vO3BhCqARIsAEWblcA-aYJKANAb-PAWTnfu9nqVmIuXSj6J-iB9yGJCuqgzIHNpXuhczB0aAhHzEALw_wcB&amp;adGroup=140552250201&amp;partner=google&amp;campaign=17316844499" TargetMode="External"/><Relationship Id="rId5" Type="http://schemas.openxmlformats.org/officeDocument/2006/relationships/hyperlink" Target="https://www.edutopia.org/blog/enhanced-learning-through-differentiated-technology-julie-stern" TargetMode="External"/><Relationship Id="rId4" Type="http://schemas.openxmlformats.org/officeDocument/2006/relationships/hyperlink" Target="https://www.hmhco.com/blog/how-to-use-technology-to-differentiate-instruction-in-the-classroom" TargetMode="Externa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7" name="Rectangle 7"/>
          <p:cNvSpPr>
            <a:spLocks noChangeArrowheads="1"/>
          </p:cNvSpPr>
          <p:nvPr/>
        </p:nvSpPr>
        <p:spPr bwMode="auto">
          <a:xfrm>
            <a:off x="496956" y="892037"/>
            <a:ext cx="6182139" cy="507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dirty="0"/>
              <a:t>Tell Me Something Good!</a:t>
            </a:r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9562E4FC-3309-D923-072B-5306F6402C16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9356" y="1859446"/>
            <a:ext cx="6182139" cy="133882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12700">
                <a:solidFill>
                  <a:srgbClr val="000000"/>
                </a:solidFill>
                <a:miter lim="800000"/>
                <a:headEnd type="none" w="sm" len="sm"/>
                <a:tailEnd type="none" w="sm" len="sm"/>
              </a14:hiddenLine>
            </a:ext>
          </a:extLst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700" b="1" dirty="0"/>
              <a:t>Share something good or positive that is happening in your life right now.</a:t>
            </a:r>
          </a:p>
        </p:txBody>
      </p:sp>
    </p:spTree>
    <p:extLst>
      <p:ext uri="{BB962C8B-B14F-4D97-AF65-F5344CB8AC3E}">
        <p14:creationId xmlns:p14="http://schemas.microsoft.com/office/powerpoint/2010/main" val="27549267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10</a:t>
            </a:fld>
            <a:endParaRPr/>
          </a:p>
        </p:txBody>
      </p:sp>
      <p:pic>
        <p:nvPicPr>
          <p:cNvPr id="9" name="Picture 3" descr="Everybody is a genius. But if you judge a fish by its ability to climb a tree, it will live its whole life believing that it is stupid.”  &amp;horbar; Albert Einstein">
            <a:extLst>
              <a:ext uri="{FF2B5EF4-FFF2-40B4-BE49-F238E27FC236}">
                <a16:creationId xmlns:a16="http://schemas.microsoft.com/office/drawing/2014/main" id="{0F7869F2-52B4-BD44-9AAA-E01A45D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61472" y="1483741"/>
            <a:ext cx="6248400" cy="32736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67478FC-9D02-7C7C-8E8A-6A38B75135BD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Show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232166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11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endParaRPr lang="en-US" sz="2000" b="1" u="sng" dirty="0"/>
          </a:p>
        </p:txBody>
      </p:sp>
      <p:pic>
        <p:nvPicPr>
          <p:cNvPr id="9" name="Picture 3" descr="Everybody is a genius. But if you judge a fish by its ability to climb a tree, it will live its whole life believing that it is stupid.”  &amp;horbar; Albert Einstein">
            <a:extLst>
              <a:ext uri="{FF2B5EF4-FFF2-40B4-BE49-F238E27FC236}">
                <a16:creationId xmlns:a16="http://schemas.microsoft.com/office/drawing/2014/main" id="{0F7869F2-52B4-BD44-9AAA-E01A45D2B5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773" y="1814053"/>
            <a:ext cx="4035227" cy="231287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1">
            <a:extLst>
              <a:ext uri="{FF2B5EF4-FFF2-40B4-BE49-F238E27FC236}">
                <a16:creationId xmlns:a16="http://schemas.microsoft.com/office/drawing/2014/main" id="{1EF980F8-C448-E441-A099-0DB7DA7688D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559661" y="1862494"/>
            <a:ext cx="4156364" cy="221599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  <a:ea typeface="ＭＳ Ｐゴシック" panose="020B0600070205080204" pitchFamily="34" charset="-128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Arial" panose="020B0604020202020204" pitchFamily="34" charset="0"/>
              </a:rPr>
              <a:t>“Everybody is a genius. But if you judge a fish by its ability to climb a tree, it will live its whole life believing that it is stupid.” </a:t>
            </a:r>
            <a:endParaRPr lang="en-US" altLang="en-US" sz="2400" i="1" dirty="0">
              <a:latin typeface="Arial" panose="020B0604020202020204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n-US" altLang="en-US" sz="1800" i="1" dirty="0">
                <a:latin typeface="Arial" panose="020B0604020202020204" pitchFamily="34" charset="0"/>
              </a:rPr>
              <a:t>Albert Einstein (maybe)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30FD4F4C-CA92-18A4-91FB-9E1DBB4C0DCA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Show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1987525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12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endParaRPr lang="en-US" sz="2000" b="1" u="sng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4" y="1433454"/>
            <a:ext cx="806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Differentiating</a:t>
            </a:r>
            <a:r>
              <a:rPr lang="en-US" sz="2000" dirty="0"/>
              <a:t> the product in </a:t>
            </a:r>
            <a:r>
              <a:rPr lang="en-US" sz="2000" b="1" dirty="0"/>
              <a:t>ART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84406-ECB9-9D4E-9E67-82E1EAB2677B}"/>
              </a:ext>
            </a:extLst>
          </p:cNvPr>
          <p:cNvSpPr txBox="1"/>
          <p:nvPr/>
        </p:nvSpPr>
        <p:spPr>
          <a:xfrm>
            <a:off x="655314" y="1814053"/>
            <a:ext cx="806070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Do you want students to be able to </a:t>
            </a:r>
            <a:r>
              <a:rPr lang="en-US" sz="2000" b="1" dirty="0"/>
              <a:t>differentiate between historical art period</a:t>
            </a:r>
            <a:r>
              <a:rPr lang="en-US" sz="2000" dirty="0"/>
              <a:t>s, such as </a:t>
            </a:r>
            <a:r>
              <a:rPr lang="en-US" sz="2000" b="1" dirty="0"/>
              <a:t>impressionism</a:t>
            </a:r>
            <a:r>
              <a:rPr lang="en-US" sz="2000" dirty="0"/>
              <a:t> and </a:t>
            </a:r>
            <a:r>
              <a:rPr lang="en-US" sz="2000" b="1" dirty="0"/>
              <a:t>art nouveau</a:t>
            </a:r>
            <a:r>
              <a:rPr lang="en-US" sz="2000" dirty="0"/>
              <a:t>? Assessment options are: </a:t>
            </a:r>
          </a:p>
          <a:p>
            <a:r>
              <a:rPr lang="en-US" sz="2000" dirty="0"/>
              <a:t>(1) Students  </a:t>
            </a:r>
            <a:r>
              <a:rPr lang="en-US" sz="2000" u="sng" dirty="0"/>
              <a:t>create works of art </a:t>
            </a:r>
            <a:r>
              <a:rPr lang="en-US" sz="2000" dirty="0"/>
              <a:t>in a chosen medium that represent styles from different periods of art from history. </a:t>
            </a:r>
          </a:p>
          <a:p>
            <a:r>
              <a:rPr lang="en-US" sz="2000" dirty="0"/>
              <a:t>(2) Students </a:t>
            </a:r>
            <a:r>
              <a:rPr lang="en-US" sz="2000" u="sng" dirty="0"/>
              <a:t>write compare and contrast essay </a:t>
            </a:r>
            <a:r>
              <a:rPr lang="en-US" sz="2000" dirty="0"/>
              <a:t>to compare two different art periods. </a:t>
            </a:r>
          </a:p>
          <a:p>
            <a:r>
              <a:rPr lang="en-US" sz="2000" dirty="0"/>
              <a:t>(3) Students </a:t>
            </a:r>
            <a:r>
              <a:rPr lang="en-US" sz="2000" u="sng" dirty="0"/>
              <a:t>design a poster</a:t>
            </a:r>
            <a:r>
              <a:rPr lang="en-US" sz="2000" dirty="0"/>
              <a:t> using elements from a particular period of art.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2C848D6-B710-257D-94A4-9D81AE580AFE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Show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384539302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13</a:t>
            </a:fld>
            <a:endParaRPr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04" y="1352937"/>
            <a:ext cx="8060705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Differentiating</a:t>
            </a:r>
            <a:r>
              <a:rPr lang="en-US" sz="2000" dirty="0"/>
              <a:t> the product in </a:t>
            </a:r>
            <a:r>
              <a:rPr lang="en-US" sz="2000" b="1" dirty="0"/>
              <a:t>Physical Education</a:t>
            </a:r>
            <a:endParaRPr lang="en-US" sz="2000" dirty="0"/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3FB84406-ECB9-9D4E-9E67-82E1EAB2677B}"/>
              </a:ext>
            </a:extLst>
          </p:cNvPr>
          <p:cNvSpPr txBox="1"/>
          <p:nvPr/>
        </p:nvSpPr>
        <p:spPr>
          <a:xfrm>
            <a:off x="655310" y="1745773"/>
            <a:ext cx="8060705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200" dirty="0"/>
              <a:t>Do you want students to be able to</a:t>
            </a:r>
            <a:r>
              <a:rPr lang="en-US" i="1" dirty="0"/>
              <a:t> </a:t>
            </a:r>
            <a:r>
              <a:rPr lang="en-US" sz="2200" u="sng" dirty="0"/>
              <a:t>develop balance and landing skills?</a:t>
            </a:r>
            <a:endParaRPr lang="en-US" sz="2200" dirty="0"/>
          </a:p>
        </p:txBody>
      </p:sp>
      <p:pic>
        <p:nvPicPr>
          <p:cNvPr id="4" name="Picture 3" descr="A picture containing text, sport, athletic game&#10;&#10;Description automatically generated">
            <a:extLst>
              <a:ext uri="{FF2B5EF4-FFF2-40B4-BE49-F238E27FC236}">
                <a16:creationId xmlns:a16="http://schemas.microsoft.com/office/drawing/2014/main" id="{017EA065-2494-244C-9687-3000E87EE4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5304" y="2551027"/>
            <a:ext cx="3378200" cy="1816618"/>
          </a:xfrm>
          <a:prstGeom prst="rect">
            <a:avLst/>
          </a:prstGeom>
        </p:spPr>
      </p:pic>
      <p:pic>
        <p:nvPicPr>
          <p:cNvPr id="7" name="Picture 6" descr="A picture containing text, sport&#10;&#10;Description automatically generated">
            <a:extLst>
              <a:ext uri="{FF2B5EF4-FFF2-40B4-BE49-F238E27FC236}">
                <a16:creationId xmlns:a16="http://schemas.microsoft.com/office/drawing/2014/main" id="{39E047A7-F010-414A-967C-8C320A896E18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110497" y="2535594"/>
            <a:ext cx="3327400" cy="1816618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AF55768-59CE-F549-BF79-2233B3361AC7}"/>
              </a:ext>
            </a:extLst>
          </p:cNvPr>
          <p:cNvSpPr txBox="1"/>
          <p:nvPr/>
        </p:nvSpPr>
        <p:spPr>
          <a:xfrm>
            <a:off x="706104" y="4262034"/>
            <a:ext cx="33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Power Jumps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90EC534-7E4C-2F40-A186-D8A05EEFA037}"/>
              </a:ext>
            </a:extLst>
          </p:cNvPr>
          <p:cNvSpPr txBox="1"/>
          <p:nvPr/>
        </p:nvSpPr>
        <p:spPr>
          <a:xfrm>
            <a:off x="5110497" y="4346850"/>
            <a:ext cx="3327400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200" dirty="0"/>
              <a:t>Speed Skater Leaps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2681132C-A96B-B7C8-789C-4A984F168119}"/>
              </a:ext>
            </a:extLst>
          </p:cNvPr>
          <p:cNvSpPr txBox="1"/>
          <p:nvPr/>
        </p:nvSpPr>
        <p:spPr>
          <a:xfrm>
            <a:off x="706104" y="683101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Show Their Learning</a:t>
            </a:r>
          </a:p>
        </p:txBody>
      </p:sp>
    </p:spTree>
    <p:extLst>
      <p:ext uri="{BB962C8B-B14F-4D97-AF65-F5344CB8AC3E}">
        <p14:creationId xmlns:p14="http://schemas.microsoft.com/office/powerpoint/2010/main" val="30323791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Table 5">
            <a:extLst>
              <a:ext uri="{FF2B5EF4-FFF2-40B4-BE49-F238E27FC236}">
                <a16:creationId xmlns:a16="http://schemas.microsoft.com/office/drawing/2014/main" id="{186599F5-6279-374E-9B43-952C47AC4CC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48866163"/>
              </p:ext>
            </p:extLst>
          </p:nvPr>
        </p:nvGraphicFramePr>
        <p:xfrm>
          <a:off x="1143000" y="538090"/>
          <a:ext cx="6858000" cy="4671020"/>
        </p:xfrm>
        <a:graphic>
          <a:graphicData uri="http://schemas.openxmlformats.org/drawingml/2006/table">
            <a:tbl>
              <a:tblPr/>
              <a:tblGrid>
                <a:gridCol w="17145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714500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760013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800" b="0" i="0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Content Area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Declarative Knowledge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Analysis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700" b="1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700" b="1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Creative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en-US" altLang="x-none" sz="1700" b="1" i="0" u="none" strike="noStrike" cap="none" normalizeH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700" b="1" i="0" u="none" strike="noStrike" cap="none" normalizeH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Practical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91051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Language Arts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Describe character personality in a novel 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Compare the personality of Harry Potter with Ron </a:t>
                      </a:r>
                      <a:r>
                        <a:rPr kumimoji="0" lang="en-US" altLang="x-none" sz="1400" b="0" i="0" u="none" strike="noStrike" cap="none" normalizeH="0" baseline="0" dirty="0" err="1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Weasley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Write short story with Harry Potter as main character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Describe how you would use Harry 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Potter’s leadership skills</a:t>
                      </a:r>
                      <a:endParaRPr kumimoji="0" lang="en-US" altLang="x-none" sz="1400" b="0" i="0" u="none" strike="noStrike" cap="none" normalizeH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latin typeface="Arial" charset="0"/>
                        <a:ea typeface="Osaka" charset="-128"/>
                      </a:endParaRP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1051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Mathematics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Recall formula Distance = Rate X Time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Solve word problem using D = R x T formula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Create your own math word problem using formula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Show how to use formula to estimate driving from 1 city to another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10512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Social Studies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Identify factors that led to US Civil War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Compare arguments of opposing sides in US Civil War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Write a page of journal from the viewpoint of soldiers on one side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Discuss the applicability of lessons to today</a:t>
                      </a:r>
                      <a:r>
                        <a:rPr kumimoji="0" lang="en-US" altLang="en-US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’</a:t>
                      </a: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 world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E7F3F4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1121211"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1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Science</a:t>
                      </a:r>
                    </a:p>
                    <a:p>
                      <a:pPr marL="0" marR="0" lvl="0" indent="0" algn="ctr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1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Name main types of bacteria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Analyze how immune system fights bacteria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Suggest ways to cope with increasing immunity of bacteria to antibiotics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tc>
                  <a:txBody>
                    <a:bodyPr/>
                    <a:lstStyle>
                      <a:lvl1pPr defTabSz="457200">
                        <a:spcBef>
                          <a:spcPct val="20000"/>
                        </a:spcBef>
                        <a:defRPr sz="28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1pPr>
                      <a:lvl2pPr marL="742950" indent="-285750" defTabSz="457200">
                        <a:spcBef>
                          <a:spcPct val="20000"/>
                        </a:spcBef>
                        <a:defRPr sz="24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2pPr>
                      <a:lvl3pPr marL="1143000" indent="-228600" defTabSz="457200">
                        <a:spcBef>
                          <a:spcPct val="20000"/>
                        </a:spcBef>
                        <a:defRPr sz="2000"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3pPr>
                      <a:lvl4pPr marL="16002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4pPr>
                      <a:lvl5pPr marL="2057400" indent="-228600" defTabSz="457200">
                        <a:spcBef>
                          <a:spcPct val="20000"/>
                        </a:spcBef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5pPr>
                      <a:lvl6pPr marL="25146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6pPr>
                      <a:lvl7pPr marL="29718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7pPr>
                      <a:lvl8pPr marL="34290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8pPr>
                      <a:lvl9pPr marL="3886200" indent="-228600" defTabSz="457200" eaLnBrk="0" fontAlgn="base" hangingPunct="0">
                        <a:spcBef>
                          <a:spcPct val="20000"/>
                        </a:spcBef>
                        <a:spcAft>
                          <a:spcPct val="0"/>
                        </a:spcAft>
                        <a:defRPr>
                          <a:solidFill>
                            <a:schemeClr val="tx1"/>
                          </a:solidFill>
                          <a:latin typeface="Arial" charset="0"/>
                          <a:ea typeface="Osaka" charset="-128"/>
                        </a:defRPr>
                      </a:lvl9pPr>
                    </a:lstStyle>
                    <a:p>
                      <a:pPr marL="0" marR="0" lvl="0" indent="0" algn="l" defTabSz="4572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altLang="x-none" sz="1400" b="0" i="0" u="none" strike="noStrike" cap="none" normalizeH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Arial" charset="0"/>
                          <a:ea typeface="Osaka" charset="-128"/>
                        </a:rPr>
                        <a:t>Suggest 3 steps to reduce chances of bacterial infection</a:t>
                      </a:r>
                    </a:p>
                  </a:txBody>
                  <a:tcPr marL="68580" marR="68580" marT="34286" marB="34286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3F9FA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2" name="Rectangle 1">
            <a:extLst>
              <a:ext uri="{FF2B5EF4-FFF2-40B4-BE49-F238E27FC236}">
                <a16:creationId xmlns:a16="http://schemas.microsoft.com/office/drawing/2014/main" id="{28FFB490-F49D-F843-866F-03F281D92E5A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7AB14C20-DF82-454C-A3EE-0D3B0E02DE05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503C4DE-8E50-4F40-8FC5-D57259FF5493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C0071FD5-2FF6-E946-9D7D-424BE66655F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1319140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1" name="Rectangle 10">
            <a:extLst>
              <a:ext uri="{FF2B5EF4-FFF2-40B4-BE49-F238E27FC236}">
                <a16:creationId xmlns:a16="http://schemas.microsoft.com/office/drawing/2014/main" id="{E5647151-AC91-2448-B2BA-05CE9ED10A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E40A1C7B-2F39-B746-8850-BA89830DC6EC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745EB130-DC4F-B141-9421-03D2B5A4B740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3A3ABB7-7EF4-2D44-822A-28FDD7049EA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2176389"/>
            <a:ext cx="1714500" cy="100152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1D542890-0EBC-254C-A4EA-216486AC1E6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2001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44BC0B18-7E5D-6144-AA27-7C81784893F8}"/>
              </a:ext>
            </a:extLst>
          </p:cNvPr>
          <p:cNvSpPr>
            <a:spLocks noChangeArrowheads="1"/>
          </p:cNvSpPr>
          <p:nvPr/>
        </p:nvSpPr>
        <p:spPr bwMode="auto">
          <a:xfrm>
            <a:off x="29146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60EB534-E0AC-CE4F-A7AA-33C4738E4441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291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7BD31B26-1B3E-F045-A270-745E4BEF3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343650" y="3177915"/>
            <a:ext cx="1714500" cy="857250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A2DFB9DA-3327-C84E-BA25-C8D6C4CD62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11430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57E5BB1B-8DB6-AC4C-A702-1FD85D65F1F1}"/>
              </a:ext>
            </a:extLst>
          </p:cNvPr>
          <p:cNvSpPr>
            <a:spLocks noChangeArrowheads="1"/>
          </p:cNvSpPr>
          <p:nvPr/>
        </p:nvSpPr>
        <p:spPr bwMode="auto">
          <a:xfrm>
            <a:off x="28575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1" name="Rectangle 20">
            <a:extLst>
              <a:ext uri="{FF2B5EF4-FFF2-40B4-BE49-F238E27FC236}">
                <a16:creationId xmlns:a16="http://schemas.microsoft.com/office/drawing/2014/main" id="{DCD2DCF2-2303-344D-9984-05AC0CEEBC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45720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C420015C-B2F1-8047-8369-FA1C5FFC3254}"/>
              </a:ext>
            </a:extLst>
          </p:cNvPr>
          <p:cNvSpPr>
            <a:spLocks noChangeArrowheads="1"/>
          </p:cNvSpPr>
          <p:nvPr/>
        </p:nvSpPr>
        <p:spPr bwMode="auto">
          <a:xfrm>
            <a:off x="6286500" y="4035165"/>
            <a:ext cx="1714500" cy="1173945"/>
          </a:xfrm>
          <a:prstGeom prst="rect">
            <a:avLst/>
          </a:prstGeom>
          <a:noFill/>
          <a:ln w="730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panose="020B0604020202020204" pitchFamily="34" charset="0"/>
                <a:ea typeface="Osaka" panose="020B0600000000000000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ea typeface="ＭＳ Ｐゴシック" panose="020B0600070205080204" pitchFamily="34" charset="-128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50749F19-917C-3750-BA46-49EBF0238943}"/>
              </a:ext>
            </a:extLst>
          </p:cNvPr>
          <p:cNvSpPr txBox="1"/>
          <p:nvPr/>
        </p:nvSpPr>
        <p:spPr>
          <a:xfrm>
            <a:off x="541647" y="189698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Product</a:t>
            </a:r>
            <a:r>
              <a:rPr lang="en-US" sz="2000" b="1" u="sng" dirty="0"/>
              <a:t>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7" grpId="0" animBg="1"/>
      <p:bldP spid="8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" name="Google Shape;70;p18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MN Teacher Standards:</a:t>
            </a:r>
            <a:endParaRPr/>
          </a:p>
        </p:txBody>
      </p:sp>
      <p:sp>
        <p:nvSpPr>
          <p:cNvPr id="71" name="Google Shape;71;p18"/>
          <p:cNvSpPr txBox="1">
            <a:spLocks noGrp="1"/>
          </p:cNvSpPr>
          <p:nvPr>
            <p:ph type="body" idx="2"/>
          </p:nvPr>
        </p:nvSpPr>
        <p:spPr>
          <a:xfrm>
            <a:off x="3761704" y="138549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1600" b="1" dirty="0"/>
              <a:t>4K: … teachers must: </a:t>
            </a:r>
            <a:r>
              <a:rPr lang="en" sz="1600" dirty="0"/>
              <a:t>use educational technology to broaden student knowledge about technology, </a:t>
            </a:r>
            <a:r>
              <a:rPr lang="en" sz="1600" b="1" dirty="0"/>
              <a:t>to deliver instruction to students at different levels and paces, and to stimulate advanced levels of learning</a:t>
            </a:r>
            <a:endParaRPr sz="1600" b="1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200" b="1" dirty="0"/>
          </a:p>
        </p:txBody>
      </p:sp>
      <p:sp>
        <p:nvSpPr>
          <p:cNvPr id="72" name="Google Shape;72;p18"/>
          <p:cNvSpPr txBox="1">
            <a:spLocks noGrp="1"/>
          </p:cNvSpPr>
          <p:nvPr>
            <p:ph type="body" idx="1"/>
          </p:nvPr>
        </p:nvSpPr>
        <p:spPr>
          <a:xfrm>
            <a:off x="866375" y="1385498"/>
            <a:ext cx="2730900" cy="2137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1600" b="1" dirty="0"/>
              <a:t>3R: ...teachers must: </a:t>
            </a:r>
            <a:r>
              <a:rPr lang="en" sz="1600" dirty="0"/>
              <a:t>identify and apply technology resources to enable and empower learners with diverse backgrounds, characteristics, and abilities.</a:t>
            </a:r>
            <a:endParaRPr sz="1600" dirty="0"/>
          </a:p>
        </p:txBody>
      </p:sp>
      <p:sp>
        <p:nvSpPr>
          <p:cNvPr id="74" name="Google Shape;74;p1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15</a:t>
            </a:fld>
            <a:endParaRPr/>
          </a:p>
        </p:txBody>
      </p:sp>
      <p:pic>
        <p:nvPicPr>
          <p:cNvPr id="75" name="Google Shape;75;p18" descr="Death_to_stock_communicate_hands_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1" grpId="0" build="p"/>
      <p:bldP spid="72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9"/>
          <p:cNvSpPr txBox="1">
            <a:spLocks noGrp="1"/>
          </p:cNvSpPr>
          <p:nvPr>
            <p:ph type="ctrTitle"/>
          </p:nvPr>
        </p:nvSpPr>
        <p:spPr>
          <a:xfrm>
            <a:off x="2703525" y="1445525"/>
            <a:ext cx="3486300" cy="45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Given all of this:</a:t>
            </a:r>
            <a:endParaRPr/>
          </a:p>
        </p:txBody>
      </p:sp>
      <p:sp>
        <p:nvSpPr>
          <p:cNvPr id="81" name="Google Shape;81;p19"/>
          <p:cNvSpPr txBox="1">
            <a:spLocks noGrp="1"/>
          </p:cNvSpPr>
          <p:nvPr>
            <p:ph type="subTitle" idx="1"/>
          </p:nvPr>
        </p:nvSpPr>
        <p:spPr>
          <a:xfrm>
            <a:off x="2518150" y="1824800"/>
            <a:ext cx="3909000" cy="1997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It’s your job to </a:t>
            </a:r>
            <a:r>
              <a:rPr lang="en" b="1"/>
              <a:t>ensure equitable access</a:t>
            </a:r>
            <a:r>
              <a:rPr lang="en"/>
              <a:t> for </a:t>
            </a:r>
            <a:r>
              <a:rPr lang="en" i="1"/>
              <a:t>all</a:t>
            </a:r>
            <a:r>
              <a:rPr lang="en"/>
              <a:t> students. So this week, you’ll find some high- or low-tech-based tools to help you accomplish this goal!</a:t>
            </a:r>
            <a:endParaRPr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" name="Google Shape;86;p20"/>
          <p:cNvSpPr txBox="1">
            <a:spLocks noGrp="1"/>
          </p:cNvSpPr>
          <p:nvPr>
            <p:ph type="body" idx="1"/>
          </p:nvPr>
        </p:nvSpPr>
        <p:spPr>
          <a:xfrm>
            <a:off x="962850" y="876850"/>
            <a:ext cx="5664600" cy="3484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Accessibility considerations:</a:t>
            </a:r>
            <a:endParaRPr b="1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✗"/>
            </a:pPr>
            <a:r>
              <a:rPr lang="en" sz="2100" dirty="0">
                <a:solidFill>
                  <a:schemeClr val="accent6"/>
                </a:solidFill>
              </a:rPr>
              <a:t>Device settings </a:t>
            </a:r>
            <a:r>
              <a:rPr lang="en" sz="1500" dirty="0"/>
              <a:t>(have you ever looked at all the options here? Quite amazing, actually!)</a:t>
            </a:r>
            <a:endParaRPr sz="1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✗"/>
            </a:pPr>
            <a:r>
              <a:rPr lang="en" sz="2100" dirty="0">
                <a:solidFill>
                  <a:schemeClr val="accent2"/>
                </a:solidFill>
              </a:rPr>
              <a:t>Access for specific dis/abilities </a:t>
            </a:r>
            <a:r>
              <a:rPr lang="en" sz="1500" dirty="0"/>
              <a:t>(i.e. captions, wireless connections to accessibility devices, reading and writing aids, etc.)  </a:t>
            </a:r>
            <a:endParaRPr sz="1500" dirty="0"/>
          </a:p>
          <a:p>
            <a:pPr marL="457200" lvl="0" indent="-361950" algn="l" rtl="0">
              <a:spcBef>
                <a:spcPts val="0"/>
              </a:spcBef>
              <a:spcAft>
                <a:spcPts val="0"/>
              </a:spcAft>
              <a:buSzPts val="2100"/>
              <a:buChar char="✗"/>
            </a:pPr>
            <a:r>
              <a:rPr lang="en" sz="2100" dirty="0">
                <a:solidFill>
                  <a:schemeClr val="accent3"/>
                </a:solidFill>
              </a:rPr>
              <a:t>Language supports </a:t>
            </a:r>
            <a:r>
              <a:rPr lang="en" sz="1500" dirty="0"/>
              <a:t>(i.e. translators, embedded dictionaries)</a:t>
            </a:r>
            <a:endParaRPr sz="1500" dirty="0"/>
          </a:p>
          <a:p>
            <a:pPr marL="45720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500"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20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17</a:t>
            </a:fld>
            <a:endParaRPr/>
          </a:p>
        </p:txBody>
      </p:sp>
      <p:sp>
        <p:nvSpPr>
          <p:cNvPr id="88" name="Google Shape;88;p20"/>
          <p:cNvSpPr/>
          <p:nvPr/>
        </p:nvSpPr>
        <p:spPr>
          <a:xfrm>
            <a:off x="7098300" y="1076881"/>
            <a:ext cx="1281591" cy="1294312"/>
          </a:xfrm>
          <a:custGeom>
            <a:avLst/>
            <a:gdLst/>
            <a:ahLst/>
            <a:cxnLst/>
            <a:rect l="l" t="t" r="r" b="b"/>
            <a:pathLst>
              <a:path w="17228" h="17399" extrusionOk="0">
                <a:moveTo>
                  <a:pt x="14162" y="439"/>
                </a:moveTo>
                <a:lnTo>
                  <a:pt x="14478" y="512"/>
                </a:lnTo>
                <a:lnTo>
                  <a:pt x="14794" y="609"/>
                </a:lnTo>
                <a:lnTo>
                  <a:pt x="15111" y="755"/>
                </a:lnTo>
                <a:lnTo>
                  <a:pt x="15403" y="925"/>
                </a:lnTo>
                <a:lnTo>
                  <a:pt x="15670" y="1120"/>
                </a:lnTo>
                <a:lnTo>
                  <a:pt x="15914" y="1315"/>
                </a:lnTo>
                <a:lnTo>
                  <a:pt x="16108" y="1534"/>
                </a:lnTo>
                <a:lnTo>
                  <a:pt x="15987" y="1558"/>
                </a:lnTo>
                <a:lnTo>
                  <a:pt x="15889" y="1607"/>
                </a:lnTo>
                <a:lnTo>
                  <a:pt x="15816" y="1655"/>
                </a:lnTo>
                <a:lnTo>
                  <a:pt x="15792" y="1680"/>
                </a:lnTo>
                <a:lnTo>
                  <a:pt x="15768" y="1728"/>
                </a:lnTo>
                <a:lnTo>
                  <a:pt x="15768" y="1777"/>
                </a:lnTo>
                <a:lnTo>
                  <a:pt x="15792" y="1826"/>
                </a:lnTo>
                <a:lnTo>
                  <a:pt x="15865" y="1850"/>
                </a:lnTo>
                <a:lnTo>
                  <a:pt x="15938" y="1874"/>
                </a:lnTo>
                <a:lnTo>
                  <a:pt x="16230" y="1874"/>
                </a:lnTo>
                <a:lnTo>
                  <a:pt x="16352" y="1850"/>
                </a:lnTo>
                <a:lnTo>
                  <a:pt x="16546" y="2166"/>
                </a:lnTo>
                <a:lnTo>
                  <a:pt x="16254" y="2142"/>
                </a:lnTo>
                <a:lnTo>
                  <a:pt x="16011" y="2142"/>
                </a:lnTo>
                <a:lnTo>
                  <a:pt x="15987" y="2166"/>
                </a:lnTo>
                <a:lnTo>
                  <a:pt x="15987" y="2191"/>
                </a:lnTo>
                <a:lnTo>
                  <a:pt x="16133" y="2312"/>
                </a:lnTo>
                <a:lnTo>
                  <a:pt x="16303" y="2410"/>
                </a:lnTo>
                <a:lnTo>
                  <a:pt x="16473" y="2458"/>
                </a:lnTo>
                <a:lnTo>
                  <a:pt x="16668" y="2507"/>
                </a:lnTo>
                <a:lnTo>
                  <a:pt x="16717" y="2750"/>
                </a:lnTo>
                <a:lnTo>
                  <a:pt x="16741" y="2994"/>
                </a:lnTo>
                <a:lnTo>
                  <a:pt x="16522" y="2872"/>
                </a:lnTo>
                <a:lnTo>
                  <a:pt x="16352" y="2799"/>
                </a:lnTo>
                <a:lnTo>
                  <a:pt x="16181" y="2702"/>
                </a:lnTo>
                <a:lnTo>
                  <a:pt x="16011" y="2653"/>
                </a:lnTo>
                <a:lnTo>
                  <a:pt x="15792" y="2653"/>
                </a:lnTo>
                <a:lnTo>
                  <a:pt x="15768" y="2677"/>
                </a:lnTo>
                <a:lnTo>
                  <a:pt x="15768" y="2702"/>
                </a:lnTo>
                <a:lnTo>
                  <a:pt x="15768" y="2726"/>
                </a:lnTo>
                <a:lnTo>
                  <a:pt x="15889" y="2872"/>
                </a:lnTo>
                <a:lnTo>
                  <a:pt x="16035" y="2994"/>
                </a:lnTo>
                <a:lnTo>
                  <a:pt x="16327" y="3213"/>
                </a:lnTo>
                <a:lnTo>
                  <a:pt x="16522" y="3334"/>
                </a:lnTo>
                <a:lnTo>
                  <a:pt x="16619" y="3407"/>
                </a:lnTo>
                <a:lnTo>
                  <a:pt x="16717" y="3456"/>
                </a:lnTo>
                <a:lnTo>
                  <a:pt x="16692" y="3651"/>
                </a:lnTo>
                <a:lnTo>
                  <a:pt x="16619" y="3845"/>
                </a:lnTo>
                <a:lnTo>
                  <a:pt x="16400" y="3602"/>
                </a:lnTo>
                <a:lnTo>
                  <a:pt x="16133" y="3407"/>
                </a:lnTo>
                <a:lnTo>
                  <a:pt x="15987" y="3310"/>
                </a:lnTo>
                <a:lnTo>
                  <a:pt x="15841" y="3237"/>
                </a:lnTo>
                <a:lnTo>
                  <a:pt x="15695" y="3188"/>
                </a:lnTo>
                <a:lnTo>
                  <a:pt x="15524" y="3164"/>
                </a:lnTo>
                <a:lnTo>
                  <a:pt x="15476" y="3188"/>
                </a:lnTo>
                <a:lnTo>
                  <a:pt x="15476" y="3213"/>
                </a:lnTo>
                <a:lnTo>
                  <a:pt x="15476" y="3237"/>
                </a:lnTo>
                <a:lnTo>
                  <a:pt x="15500" y="3261"/>
                </a:lnTo>
                <a:lnTo>
                  <a:pt x="15597" y="3359"/>
                </a:lnTo>
                <a:lnTo>
                  <a:pt x="15695" y="3432"/>
                </a:lnTo>
                <a:lnTo>
                  <a:pt x="15987" y="3699"/>
                </a:lnTo>
                <a:lnTo>
                  <a:pt x="16230" y="3918"/>
                </a:lnTo>
                <a:lnTo>
                  <a:pt x="16449" y="4162"/>
                </a:lnTo>
                <a:lnTo>
                  <a:pt x="16473" y="4186"/>
                </a:lnTo>
                <a:lnTo>
                  <a:pt x="16254" y="4526"/>
                </a:lnTo>
                <a:lnTo>
                  <a:pt x="16206" y="4453"/>
                </a:lnTo>
                <a:lnTo>
                  <a:pt x="16133" y="4380"/>
                </a:lnTo>
                <a:lnTo>
                  <a:pt x="15962" y="4259"/>
                </a:lnTo>
                <a:lnTo>
                  <a:pt x="15646" y="4040"/>
                </a:lnTo>
                <a:lnTo>
                  <a:pt x="15403" y="3821"/>
                </a:lnTo>
                <a:lnTo>
                  <a:pt x="15159" y="3626"/>
                </a:lnTo>
                <a:lnTo>
                  <a:pt x="15111" y="3626"/>
                </a:lnTo>
                <a:lnTo>
                  <a:pt x="15062" y="3651"/>
                </a:lnTo>
                <a:lnTo>
                  <a:pt x="15013" y="3724"/>
                </a:lnTo>
                <a:lnTo>
                  <a:pt x="15013" y="3821"/>
                </a:lnTo>
                <a:lnTo>
                  <a:pt x="15013" y="3894"/>
                </a:lnTo>
                <a:lnTo>
                  <a:pt x="15038" y="3991"/>
                </a:lnTo>
                <a:lnTo>
                  <a:pt x="15135" y="4137"/>
                </a:lnTo>
                <a:lnTo>
                  <a:pt x="15257" y="4283"/>
                </a:lnTo>
                <a:lnTo>
                  <a:pt x="15427" y="4453"/>
                </a:lnTo>
                <a:lnTo>
                  <a:pt x="15622" y="4599"/>
                </a:lnTo>
                <a:lnTo>
                  <a:pt x="15816" y="4745"/>
                </a:lnTo>
                <a:lnTo>
                  <a:pt x="15914" y="4818"/>
                </a:lnTo>
                <a:lnTo>
                  <a:pt x="16011" y="4843"/>
                </a:lnTo>
                <a:lnTo>
                  <a:pt x="15792" y="5135"/>
                </a:lnTo>
                <a:lnTo>
                  <a:pt x="14867" y="4162"/>
                </a:lnTo>
                <a:lnTo>
                  <a:pt x="13967" y="3213"/>
                </a:lnTo>
                <a:lnTo>
                  <a:pt x="13505" y="2750"/>
                </a:lnTo>
                <a:lnTo>
                  <a:pt x="13018" y="2288"/>
                </a:lnTo>
                <a:lnTo>
                  <a:pt x="12531" y="1850"/>
                </a:lnTo>
                <a:lnTo>
                  <a:pt x="12021" y="1461"/>
                </a:lnTo>
                <a:lnTo>
                  <a:pt x="12021" y="1388"/>
                </a:lnTo>
                <a:lnTo>
                  <a:pt x="12118" y="1315"/>
                </a:lnTo>
                <a:lnTo>
                  <a:pt x="12215" y="1242"/>
                </a:lnTo>
                <a:lnTo>
                  <a:pt x="12385" y="1047"/>
                </a:lnTo>
                <a:lnTo>
                  <a:pt x="12629" y="852"/>
                </a:lnTo>
                <a:lnTo>
                  <a:pt x="12921" y="682"/>
                </a:lnTo>
                <a:lnTo>
                  <a:pt x="13213" y="560"/>
                </a:lnTo>
                <a:lnTo>
                  <a:pt x="13505" y="463"/>
                </a:lnTo>
                <a:lnTo>
                  <a:pt x="13675" y="439"/>
                </a:lnTo>
                <a:close/>
                <a:moveTo>
                  <a:pt x="11753" y="1704"/>
                </a:moveTo>
                <a:lnTo>
                  <a:pt x="11826" y="1850"/>
                </a:lnTo>
                <a:lnTo>
                  <a:pt x="11948" y="1972"/>
                </a:lnTo>
                <a:lnTo>
                  <a:pt x="12093" y="2069"/>
                </a:lnTo>
                <a:lnTo>
                  <a:pt x="12385" y="2288"/>
                </a:lnTo>
                <a:lnTo>
                  <a:pt x="12677" y="2531"/>
                </a:lnTo>
                <a:lnTo>
                  <a:pt x="12945" y="2823"/>
                </a:lnTo>
                <a:lnTo>
                  <a:pt x="13480" y="3383"/>
                </a:lnTo>
                <a:lnTo>
                  <a:pt x="14478" y="4453"/>
                </a:lnTo>
                <a:lnTo>
                  <a:pt x="15500" y="5500"/>
                </a:lnTo>
                <a:lnTo>
                  <a:pt x="15111" y="5962"/>
                </a:lnTo>
                <a:lnTo>
                  <a:pt x="14600" y="5500"/>
                </a:lnTo>
                <a:lnTo>
                  <a:pt x="14113" y="5013"/>
                </a:lnTo>
                <a:lnTo>
                  <a:pt x="13213" y="4016"/>
                </a:lnTo>
                <a:lnTo>
                  <a:pt x="12750" y="3529"/>
                </a:lnTo>
                <a:lnTo>
                  <a:pt x="12264" y="3018"/>
                </a:lnTo>
                <a:lnTo>
                  <a:pt x="11777" y="2556"/>
                </a:lnTo>
                <a:lnTo>
                  <a:pt x="11266" y="2093"/>
                </a:lnTo>
                <a:lnTo>
                  <a:pt x="11753" y="1704"/>
                </a:lnTo>
                <a:close/>
                <a:moveTo>
                  <a:pt x="13724" y="5232"/>
                </a:moveTo>
                <a:lnTo>
                  <a:pt x="14235" y="5767"/>
                </a:lnTo>
                <a:lnTo>
                  <a:pt x="14794" y="6278"/>
                </a:lnTo>
                <a:lnTo>
                  <a:pt x="14575" y="6497"/>
                </a:lnTo>
                <a:lnTo>
                  <a:pt x="14259" y="6278"/>
                </a:lnTo>
                <a:lnTo>
                  <a:pt x="13967" y="6035"/>
                </a:lnTo>
                <a:lnTo>
                  <a:pt x="13699" y="5792"/>
                </a:lnTo>
                <a:lnTo>
                  <a:pt x="13432" y="5573"/>
                </a:lnTo>
                <a:lnTo>
                  <a:pt x="13724" y="5232"/>
                </a:lnTo>
                <a:close/>
                <a:moveTo>
                  <a:pt x="13261" y="5767"/>
                </a:moveTo>
                <a:lnTo>
                  <a:pt x="13359" y="5913"/>
                </a:lnTo>
                <a:lnTo>
                  <a:pt x="13456" y="6059"/>
                </a:lnTo>
                <a:lnTo>
                  <a:pt x="13724" y="6303"/>
                </a:lnTo>
                <a:lnTo>
                  <a:pt x="13991" y="6546"/>
                </a:lnTo>
                <a:lnTo>
                  <a:pt x="14137" y="6668"/>
                </a:lnTo>
                <a:lnTo>
                  <a:pt x="14308" y="6765"/>
                </a:lnTo>
                <a:lnTo>
                  <a:pt x="14235" y="6814"/>
                </a:lnTo>
                <a:lnTo>
                  <a:pt x="14137" y="6692"/>
                </a:lnTo>
                <a:lnTo>
                  <a:pt x="13991" y="6595"/>
                </a:lnTo>
                <a:lnTo>
                  <a:pt x="13699" y="6400"/>
                </a:lnTo>
                <a:lnTo>
                  <a:pt x="13359" y="6230"/>
                </a:lnTo>
                <a:lnTo>
                  <a:pt x="13188" y="6132"/>
                </a:lnTo>
                <a:lnTo>
                  <a:pt x="13042" y="6011"/>
                </a:lnTo>
                <a:lnTo>
                  <a:pt x="13261" y="5767"/>
                </a:lnTo>
                <a:close/>
                <a:moveTo>
                  <a:pt x="13018" y="6059"/>
                </a:moveTo>
                <a:lnTo>
                  <a:pt x="13188" y="6303"/>
                </a:lnTo>
                <a:lnTo>
                  <a:pt x="13286" y="6424"/>
                </a:lnTo>
                <a:lnTo>
                  <a:pt x="13407" y="6522"/>
                </a:lnTo>
                <a:lnTo>
                  <a:pt x="14040" y="7008"/>
                </a:lnTo>
                <a:lnTo>
                  <a:pt x="13699" y="7349"/>
                </a:lnTo>
                <a:lnTo>
                  <a:pt x="13675" y="7325"/>
                </a:lnTo>
                <a:lnTo>
                  <a:pt x="13505" y="7227"/>
                </a:lnTo>
                <a:lnTo>
                  <a:pt x="13334" y="7106"/>
                </a:lnTo>
                <a:lnTo>
                  <a:pt x="13018" y="6838"/>
                </a:lnTo>
                <a:lnTo>
                  <a:pt x="12799" y="6668"/>
                </a:lnTo>
                <a:lnTo>
                  <a:pt x="12702" y="6595"/>
                </a:lnTo>
                <a:lnTo>
                  <a:pt x="12580" y="6546"/>
                </a:lnTo>
                <a:lnTo>
                  <a:pt x="12799" y="6303"/>
                </a:lnTo>
                <a:lnTo>
                  <a:pt x="13018" y="6059"/>
                </a:lnTo>
                <a:close/>
                <a:moveTo>
                  <a:pt x="12385" y="6716"/>
                </a:moveTo>
                <a:lnTo>
                  <a:pt x="12483" y="6838"/>
                </a:lnTo>
                <a:lnTo>
                  <a:pt x="12580" y="6935"/>
                </a:lnTo>
                <a:lnTo>
                  <a:pt x="12799" y="7130"/>
                </a:lnTo>
                <a:lnTo>
                  <a:pt x="13091" y="7398"/>
                </a:lnTo>
                <a:lnTo>
                  <a:pt x="13407" y="7617"/>
                </a:lnTo>
                <a:lnTo>
                  <a:pt x="13018" y="8006"/>
                </a:lnTo>
                <a:lnTo>
                  <a:pt x="12921" y="8079"/>
                </a:lnTo>
                <a:lnTo>
                  <a:pt x="12823" y="7909"/>
                </a:lnTo>
                <a:lnTo>
                  <a:pt x="12653" y="7763"/>
                </a:lnTo>
                <a:lnTo>
                  <a:pt x="12312" y="7495"/>
                </a:lnTo>
                <a:lnTo>
                  <a:pt x="12093" y="7325"/>
                </a:lnTo>
                <a:lnTo>
                  <a:pt x="11972" y="7252"/>
                </a:lnTo>
                <a:lnTo>
                  <a:pt x="11850" y="7179"/>
                </a:lnTo>
                <a:lnTo>
                  <a:pt x="12385" y="6716"/>
                </a:lnTo>
                <a:close/>
                <a:moveTo>
                  <a:pt x="11631" y="7373"/>
                </a:moveTo>
                <a:lnTo>
                  <a:pt x="11729" y="7471"/>
                </a:lnTo>
                <a:lnTo>
                  <a:pt x="11850" y="7568"/>
                </a:lnTo>
                <a:lnTo>
                  <a:pt x="12093" y="7738"/>
                </a:lnTo>
                <a:lnTo>
                  <a:pt x="12434" y="8055"/>
                </a:lnTo>
                <a:lnTo>
                  <a:pt x="12556" y="8201"/>
                </a:lnTo>
                <a:lnTo>
                  <a:pt x="12702" y="8322"/>
                </a:lnTo>
                <a:lnTo>
                  <a:pt x="11948" y="9150"/>
                </a:lnTo>
                <a:lnTo>
                  <a:pt x="11680" y="8906"/>
                </a:lnTo>
                <a:lnTo>
                  <a:pt x="11364" y="8687"/>
                </a:lnTo>
                <a:lnTo>
                  <a:pt x="11072" y="8444"/>
                </a:lnTo>
                <a:lnTo>
                  <a:pt x="10780" y="8201"/>
                </a:lnTo>
                <a:lnTo>
                  <a:pt x="11096" y="7860"/>
                </a:lnTo>
                <a:lnTo>
                  <a:pt x="11193" y="7957"/>
                </a:lnTo>
                <a:lnTo>
                  <a:pt x="11291" y="8030"/>
                </a:lnTo>
                <a:lnTo>
                  <a:pt x="11461" y="8176"/>
                </a:lnTo>
                <a:lnTo>
                  <a:pt x="11777" y="8493"/>
                </a:lnTo>
                <a:lnTo>
                  <a:pt x="11972" y="8614"/>
                </a:lnTo>
                <a:lnTo>
                  <a:pt x="12166" y="8736"/>
                </a:lnTo>
                <a:lnTo>
                  <a:pt x="12288" y="8736"/>
                </a:lnTo>
                <a:lnTo>
                  <a:pt x="12337" y="8712"/>
                </a:lnTo>
                <a:lnTo>
                  <a:pt x="12361" y="8639"/>
                </a:lnTo>
                <a:lnTo>
                  <a:pt x="12361" y="8566"/>
                </a:lnTo>
                <a:lnTo>
                  <a:pt x="12337" y="8493"/>
                </a:lnTo>
                <a:lnTo>
                  <a:pt x="12118" y="8322"/>
                </a:lnTo>
                <a:lnTo>
                  <a:pt x="11899" y="8152"/>
                </a:lnTo>
                <a:lnTo>
                  <a:pt x="11461" y="7811"/>
                </a:lnTo>
                <a:lnTo>
                  <a:pt x="11291" y="7690"/>
                </a:lnTo>
                <a:lnTo>
                  <a:pt x="11631" y="7373"/>
                </a:lnTo>
                <a:close/>
                <a:moveTo>
                  <a:pt x="10634" y="8371"/>
                </a:moveTo>
                <a:lnTo>
                  <a:pt x="10731" y="8541"/>
                </a:lnTo>
                <a:lnTo>
                  <a:pt x="10853" y="8687"/>
                </a:lnTo>
                <a:lnTo>
                  <a:pt x="10974" y="8809"/>
                </a:lnTo>
                <a:lnTo>
                  <a:pt x="11145" y="8931"/>
                </a:lnTo>
                <a:lnTo>
                  <a:pt x="11461" y="9150"/>
                </a:lnTo>
                <a:lnTo>
                  <a:pt x="11753" y="9369"/>
                </a:lnTo>
                <a:lnTo>
                  <a:pt x="11461" y="9685"/>
                </a:lnTo>
                <a:lnTo>
                  <a:pt x="11145" y="9442"/>
                </a:lnTo>
                <a:lnTo>
                  <a:pt x="10828" y="9198"/>
                </a:lnTo>
                <a:lnTo>
                  <a:pt x="10585" y="8955"/>
                </a:lnTo>
                <a:lnTo>
                  <a:pt x="10463" y="8833"/>
                </a:lnTo>
                <a:lnTo>
                  <a:pt x="10317" y="8736"/>
                </a:lnTo>
                <a:lnTo>
                  <a:pt x="10634" y="8371"/>
                </a:lnTo>
                <a:close/>
                <a:moveTo>
                  <a:pt x="10196" y="8931"/>
                </a:moveTo>
                <a:lnTo>
                  <a:pt x="10269" y="9052"/>
                </a:lnTo>
                <a:lnTo>
                  <a:pt x="10366" y="9198"/>
                </a:lnTo>
                <a:lnTo>
                  <a:pt x="10609" y="9417"/>
                </a:lnTo>
                <a:lnTo>
                  <a:pt x="10901" y="9709"/>
                </a:lnTo>
                <a:lnTo>
                  <a:pt x="11072" y="9831"/>
                </a:lnTo>
                <a:lnTo>
                  <a:pt x="11242" y="9953"/>
                </a:lnTo>
                <a:lnTo>
                  <a:pt x="10415" y="10853"/>
                </a:lnTo>
                <a:lnTo>
                  <a:pt x="10317" y="10707"/>
                </a:lnTo>
                <a:lnTo>
                  <a:pt x="10196" y="10585"/>
                </a:lnTo>
                <a:lnTo>
                  <a:pt x="9904" y="10366"/>
                </a:lnTo>
                <a:lnTo>
                  <a:pt x="9636" y="10172"/>
                </a:lnTo>
                <a:lnTo>
                  <a:pt x="9466" y="10074"/>
                </a:lnTo>
                <a:lnTo>
                  <a:pt x="9320" y="10001"/>
                </a:lnTo>
                <a:lnTo>
                  <a:pt x="9563" y="9709"/>
                </a:lnTo>
                <a:lnTo>
                  <a:pt x="9782" y="9880"/>
                </a:lnTo>
                <a:lnTo>
                  <a:pt x="10001" y="10026"/>
                </a:lnTo>
                <a:lnTo>
                  <a:pt x="10244" y="10245"/>
                </a:lnTo>
                <a:lnTo>
                  <a:pt x="10390" y="10366"/>
                </a:lnTo>
                <a:lnTo>
                  <a:pt x="10536" y="10464"/>
                </a:lnTo>
                <a:lnTo>
                  <a:pt x="10609" y="10488"/>
                </a:lnTo>
                <a:lnTo>
                  <a:pt x="10658" y="10464"/>
                </a:lnTo>
                <a:lnTo>
                  <a:pt x="10731" y="10439"/>
                </a:lnTo>
                <a:lnTo>
                  <a:pt x="10780" y="10391"/>
                </a:lnTo>
                <a:lnTo>
                  <a:pt x="10804" y="10342"/>
                </a:lnTo>
                <a:lnTo>
                  <a:pt x="10828" y="10269"/>
                </a:lnTo>
                <a:lnTo>
                  <a:pt x="10804" y="10220"/>
                </a:lnTo>
                <a:lnTo>
                  <a:pt x="10755" y="10147"/>
                </a:lnTo>
                <a:lnTo>
                  <a:pt x="10220" y="9734"/>
                </a:lnTo>
                <a:lnTo>
                  <a:pt x="10001" y="9563"/>
                </a:lnTo>
                <a:lnTo>
                  <a:pt x="9904" y="9490"/>
                </a:lnTo>
                <a:lnTo>
                  <a:pt x="9782" y="9442"/>
                </a:lnTo>
                <a:lnTo>
                  <a:pt x="10196" y="8931"/>
                </a:lnTo>
                <a:close/>
                <a:moveTo>
                  <a:pt x="9125" y="10245"/>
                </a:moveTo>
                <a:lnTo>
                  <a:pt x="9247" y="10342"/>
                </a:lnTo>
                <a:lnTo>
                  <a:pt x="9368" y="10415"/>
                </a:lnTo>
                <a:lnTo>
                  <a:pt x="9612" y="10585"/>
                </a:lnTo>
                <a:lnTo>
                  <a:pt x="9904" y="10829"/>
                </a:lnTo>
                <a:lnTo>
                  <a:pt x="10050" y="10950"/>
                </a:lnTo>
                <a:lnTo>
                  <a:pt x="10220" y="11048"/>
                </a:lnTo>
                <a:lnTo>
                  <a:pt x="9685" y="11583"/>
                </a:lnTo>
                <a:lnTo>
                  <a:pt x="9685" y="11534"/>
                </a:lnTo>
                <a:lnTo>
                  <a:pt x="9660" y="11437"/>
                </a:lnTo>
                <a:lnTo>
                  <a:pt x="9587" y="11364"/>
                </a:lnTo>
                <a:lnTo>
                  <a:pt x="9417" y="11218"/>
                </a:lnTo>
                <a:lnTo>
                  <a:pt x="9222" y="11023"/>
                </a:lnTo>
                <a:lnTo>
                  <a:pt x="9028" y="10853"/>
                </a:lnTo>
                <a:lnTo>
                  <a:pt x="8906" y="10756"/>
                </a:lnTo>
                <a:lnTo>
                  <a:pt x="8736" y="10683"/>
                </a:lnTo>
                <a:lnTo>
                  <a:pt x="8833" y="10585"/>
                </a:lnTo>
                <a:lnTo>
                  <a:pt x="9125" y="10245"/>
                </a:lnTo>
                <a:close/>
                <a:moveTo>
                  <a:pt x="8468" y="10926"/>
                </a:moveTo>
                <a:lnTo>
                  <a:pt x="8687" y="11096"/>
                </a:lnTo>
                <a:lnTo>
                  <a:pt x="8930" y="11291"/>
                </a:lnTo>
                <a:lnTo>
                  <a:pt x="9052" y="11437"/>
                </a:lnTo>
                <a:lnTo>
                  <a:pt x="9198" y="11583"/>
                </a:lnTo>
                <a:lnTo>
                  <a:pt x="9271" y="11656"/>
                </a:lnTo>
                <a:lnTo>
                  <a:pt x="9344" y="11705"/>
                </a:lnTo>
                <a:lnTo>
                  <a:pt x="9441" y="11753"/>
                </a:lnTo>
                <a:lnTo>
                  <a:pt x="9539" y="11753"/>
                </a:lnTo>
                <a:lnTo>
                  <a:pt x="8468" y="12824"/>
                </a:lnTo>
                <a:lnTo>
                  <a:pt x="8152" y="12532"/>
                </a:lnTo>
                <a:lnTo>
                  <a:pt x="7811" y="12240"/>
                </a:lnTo>
                <a:lnTo>
                  <a:pt x="7470" y="11899"/>
                </a:lnTo>
                <a:lnTo>
                  <a:pt x="7349" y="11826"/>
                </a:lnTo>
                <a:lnTo>
                  <a:pt x="7738" y="11534"/>
                </a:lnTo>
                <a:lnTo>
                  <a:pt x="7860" y="11705"/>
                </a:lnTo>
                <a:lnTo>
                  <a:pt x="8006" y="11875"/>
                </a:lnTo>
                <a:lnTo>
                  <a:pt x="8371" y="12264"/>
                </a:lnTo>
                <a:lnTo>
                  <a:pt x="8517" y="12434"/>
                </a:lnTo>
                <a:lnTo>
                  <a:pt x="8590" y="12483"/>
                </a:lnTo>
                <a:lnTo>
                  <a:pt x="8687" y="12507"/>
                </a:lnTo>
                <a:lnTo>
                  <a:pt x="8736" y="12507"/>
                </a:lnTo>
                <a:lnTo>
                  <a:pt x="8809" y="12483"/>
                </a:lnTo>
                <a:lnTo>
                  <a:pt x="8833" y="12434"/>
                </a:lnTo>
                <a:lnTo>
                  <a:pt x="8857" y="12386"/>
                </a:lnTo>
                <a:lnTo>
                  <a:pt x="8857" y="12289"/>
                </a:lnTo>
                <a:lnTo>
                  <a:pt x="8809" y="12191"/>
                </a:lnTo>
                <a:lnTo>
                  <a:pt x="8760" y="12094"/>
                </a:lnTo>
                <a:lnTo>
                  <a:pt x="8663" y="11997"/>
                </a:lnTo>
                <a:lnTo>
                  <a:pt x="8492" y="11826"/>
                </a:lnTo>
                <a:lnTo>
                  <a:pt x="8322" y="11680"/>
                </a:lnTo>
                <a:lnTo>
                  <a:pt x="8152" y="11510"/>
                </a:lnTo>
                <a:lnTo>
                  <a:pt x="7957" y="11364"/>
                </a:lnTo>
                <a:lnTo>
                  <a:pt x="8468" y="10926"/>
                </a:lnTo>
                <a:close/>
                <a:moveTo>
                  <a:pt x="11047" y="2312"/>
                </a:moveTo>
                <a:lnTo>
                  <a:pt x="11120" y="2434"/>
                </a:lnTo>
                <a:lnTo>
                  <a:pt x="11218" y="2531"/>
                </a:lnTo>
                <a:lnTo>
                  <a:pt x="11437" y="2750"/>
                </a:lnTo>
                <a:lnTo>
                  <a:pt x="11850" y="3213"/>
                </a:lnTo>
                <a:lnTo>
                  <a:pt x="11826" y="3213"/>
                </a:lnTo>
                <a:lnTo>
                  <a:pt x="11193" y="3748"/>
                </a:lnTo>
                <a:lnTo>
                  <a:pt x="10609" y="4283"/>
                </a:lnTo>
                <a:lnTo>
                  <a:pt x="10025" y="4867"/>
                </a:lnTo>
                <a:lnTo>
                  <a:pt x="9490" y="5500"/>
                </a:lnTo>
                <a:lnTo>
                  <a:pt x="9174" y="5865"/>
                </a:lnTo>
                <a:lnTo>
                  <a:pt x="8857" y="6254"/>
                </a:lnTo>
                <a:lnTo>
                  <a:pt x="8517" y="6595"/>
                </a:lnTo>
                <a:lnTo>
                  <a:pt x="8176" y="6935"/>
                </a:lnTo>
                <a:lnTo>
                  <a:pt x="7373" y="7617"/>
                </a:lnTo>
                <a:lnTo>
                  <a:pt x="6984" y="7933"/>
                </a:lnTo>
                <a:lnTo>
                  <a:pt x="6594" y="8274"/>
                </a:lnTo>
                <a:lnTo>
                  <a:pt x="6229" y="8639"/>
                </a:lnTo>
                <a:lnTo>
                  <a:pt x="5864" y="9004"/>
                </a:lnTo>
                <a:lnTo>
                  <a:pt x="5183" y="9782"/>
                </a:lnTo>
                <a:lnTo>
                  <a:pt x="4502" y="10537"/>
                </a:lnTo>
                <a:lnTo>
                  <a:pt x="4137" y="10902"/>
                </a:lnTo>
                <a:lnTo>
                  <a:pt x="3772" y="11242"/>
                </a:lnTo>
                <a:lnTo>
                  <a:pt x="3115" y="11802"/>
                </a:lnTo>
                <a:lnTo>
                  <a:pt x="2799" y="12118"/>
                </a:lnTo>
                <a:lnTo>
                  <a:pt x="2507" y="12434"/>
                </a:lnTo>
                <a:lnTo>
                  <a:pt x="2263" y="12702"/>
                </a:lnTo>
                <a:lnTo>
                  <a:pt x="2166" y="12848"/>
                </a:lnTo>
                <a:lnTo>
                  <a:pt x="2069" y="13018"/>
                </a:lnTo>
                <a:lnTo>
                  <a:pt x="1850" y="12824"/>
                </a:lnTo>
                <a:lnTo>
                  <a:pt x="1460" y="12459"/>
                </a:lnTo>
                <a:lnTo>
                  <a:pt x="1266" y="12264"/>
                </a:lnTo>
                <a:lnTo>
                  <a:pt x="1047" y="12118"/>
                </a:lnTo>
                <a:lnTo>
                  <a:pt x="1047" y="12070"/>
                </a:lnTo>
                <a:lnTo>
                  <a:pt x="1193" y="11997"/>
                </a:lnTo>
                <a:lnTo>
                  <a:pt x="1339" y="11924"/>
                </a:lnTo>
                <a:lnTo>
                  <a:pt x="1460" y="11826"/>
                </a:lnTo>
                <a:lnTo>
                  <a:pt x="1582" y="11705"/>
                </a:lnTo>
                <a:lnTo>
                  <a:pt x="2020" y="11218"/>
                </a:lnTo>
                <a:lnTo>
                  <a:pt x="2385" y="10853"/>
                </a:lnTo>
                <a:lnTo>
                  <a:pt x="2774" y="10537"/>
                </a:lnTo>
                <a:lnTo>
                  <a:pt x="3577" y="9880"/>
                </a:lnTo>
                <a:lnTo>
                  <a:pt x="3942" y="9539"/>
                </a:lnTo>
                <a:lnTo>
                  <a:pt x="4307" y="9198"/>
                </a:lnTo>
                <a:lnTo>
                  <a:pt x="5037" y="8468"/>
                </a:lnTo>
                <a:lnTo>
                  <a:pt x="5718" y="7738"/>
                </a:lnTo>
                <a:lnTo>
                  <a:pt x="6400" y="7008"/>
                </a:lnTo>
                <a:lnTo>
                  <a:pt x="7081" y="6303"/>
                </a:lnTo>
                <a:lnTo>
                  <a:pt x="7787" y="5621"/>
                </a:lnTo>
                <a:lnTo>
                  <a:pt x="8468" y="4940"/>
                </a:lnTo>
                <a:lnTo>
                  <a:pt x="9149" y="4259"/>
                </a:lnTo>
                <a:lnTo>
                  <a:pt x="10074" y="3261"/>
                </a:lnTo>
                <a:lnTo>
                  <a:pt x="10561" y="2775"/>
                </a:lnTo>
                <a:lnTo>
                  <a:pt x="11047" y="2312"/>
                </a:lnTo>
                <a:close/>
                <a:moveTo>
                  <a:pt x="7154" y="11997"/>
                </a:moveTo>
                <a:lnTo>
                  <a:pt x="7203" y="12094"/>
                </a:lnTo>
                <a:lnTo>
                  <a:pt x="7251" y="12167"/>
                </a:lnTo>
                <a:lnTo>
                  <a:pt x="7422" y="12386"/>
                </a:lnTo>
                <a:lnTo>
                  <a:pt x="7592" y="12580"/>
                </a:lnTo>
                <a:lnTo>
                  <a:pt x="7884" y="12872"/>
                </a:lnTo>
                <a:lnTo>
                  <a:pt x="8030" y="12994"/>
                </a:lnTo>
                <a:lnTo>
                  <a:pt x="8200" y="13091"/>
                </a:lnTo>
                <a:lnTo>
                  <a:pt x="7835" y="13481"/>
                </a:lnTo>
                <a:lnTo>
                  <a:pt x="7811" y="13432"/>
                </a:lnTo>
                <a:lnTo>
                  <a:pt x="7787" y="13408"/>
                </a:lnTo>
                <a:lnTo>
                  <a:pt x="7616" y="13262"/>
                </a:lnTo>
                <a:lnTo>
                  <a:pt x="7446" y="13140"/>
                </a:lnTo>
                <a:lnTo>
                  <a:pt x="7251" y="13018"/>
                </a:lnTo>
                <a:lnTo>
                  <a:pt x="7057" y="12872"/>
                </a:lnTo>
                <a:lnTo>
                  <a:pt x="6716" y="12580"/>
                </a:lnTo>
                <a:lnTo>
                  <a:pt x="6643" y="12532"/>
                </a:lnTo>
                <a:lnTo>
                  <a:pt x="6594" y="12507"/>
                </a:lnTo>
                <a:lnTo>
                  <a:pt x="6862" y="12240"/>
                </a:lnTo>
                <a:lnTo>
                  <a:pt x="7154" y="11997"/>
                </a:lnTo>
                <a:close/>
                <a:moveTo>
                  <a:pt x="6424" y="12702"/>
                </a:moveTo>
                <a:lnTo>
                  <a:pt x="6448" y="12775"/>
                </a:lnTo>
                <a:lnTo>
                  <a:pt x="6473" y="12848"/>
                </a:lnTo>
                <a:lnTo>
                  <a:pt x="6667" y="13043"/>
                </a:lnTo>
                <a:lnTo>
                  <a:pt x="6862" y="13213"/>
                </a:lnTo>
                <a:lnTo>
                  <a:pt x="7032" y="13359"/>
                </a:lnTo>
                <a:lnTo>
                  <a:pt x="7227" y="13481"/>
                </a:lnTo>
                <a:lnTo>
                  <a:pt x="7446" y="13602"/>
                </a:lnTo>
                <a:lnTo>
                  <a:pt x="7568" y="13627"/>
                </a:lnTo>
                <a:lnTo>
                  <a:pt x="7689" y="13627"/>
                </a:lnTo>
                <a:lnTo>
                  <a:pt x="7470" y="13846"/>
                </a:lnTo>
                <a:lnTo>
                  <a:pt x="7300" y="14040"/>
                </a:lnTo>
                <a:lnTo>
                  <a:pt x="7276" y="14016"/>
                </a:lnTo>
                <a:lnTo>
                  <a:pt x="6911" y="13797"/>
                </a:lnTo>
                <a:lnTo>
                  <a:pt x="6570" y="13554"/>
                </a:lnTo>
                <a:lnTo>
                  <a:pt x="6302" y="13335"/>
                </a:lnTo>
                <a:lnTo>
                  <a:pt x="6035" y="13164"/>
                </a:lnTo>
                <a:lnTo>
                  <a:pt x="6108" y="13043"/>
                </a:lnTo>
                <a:lnTo>
                  <a:pt x="6424" y="12702"/>
                </a:lnTo>
                <a:close/>
                <a:moveTo>
                  <a:pt x="5889" y="13335"/>
                </a:moveTo>
                <a:lnTo>
                  <a:pt x="5962" y="13456"/>
                </a:lnTo>
                <a:lnTo>
                  <a:pt x="6059" y="13578"/>
                </a:lnTo>
                <a:lnTo>
                  <a:pt x="6278" y="13797"/>
                </a:lnTo>
                <a:lnTo>
                  <a:pt x="6643" y="14089"/>
                </a:lnTo>
                <a:lnTo>
                  <a:pt x="6813" y="14211"/>
                </a:lnTo>
                <a:lnTo>
                  <a:pt x="7032" y="14308"/>
                </a:lnTo>
                <a:lnTo>
                  <a:pt x="6692" y="14673"/>
                </a:lnTo>
                <a:lnTo>
                  <a:pt x="6619" y="14624"/>
                </a:lnTo>
                <a:lnTo>
                  <a:pt x="6497" y="14600"/>
                </a:lnTo>
                <a:lnTo>
                  <a:pt x="6375" y="14527"/>
                </a:lnTo>
                <a:lnTo>
                  <a:pt x="6254" y="14454"/>
                </a:lnTo>
                <a:lnTo>
                  <a:pt x="6132" y="14381"/>
                </a:lnTo>
                <a:lnTo>
                  <a:pt x="5913" y="14186"/>
                </a:lnTo>
                <a:lnTo>
                  <a:pt x="5718" y="14016"/>
                </a:lnTo>
                <a:lnTo>
                  <a:pt x="5597" y="13943"/>
                </a:lnTo>
                <a:lnTo>
                  <a:pt x="5451" y="13846"/>
                </a:lnTo>
                <a:lnTo>
                  <a:pt x="5889" y="13335"/>
                </a:lnTo>
                <a:close/>
                <a:moveTo>
                  <a:pt x="12191" y="3553"/>
                </a:moveTo>
                <a:lnTo>
                  <a:pt x="12653" y="4040"/>
                </a:lnTo>
                <a:lnTo>
                  <a:pt x="13432" y="4916"/>
                </a:lnTo>
                <a:lnTo>
                  <a:pt x="13164" y="5208"/>
                </a:lnTo>
                <a:lnTo>
                  <a:pt x="12896" y="5500"/>
                </a:lnTo>
                <a:lnTo>
                  <a:pt x="12361" y="6108"/>
                </a:lnTo>
                <a:lnTo>
                  <a:pt x="12045" y="6424"/>
                </a:lnTo>
                <a:lnTo>
                  <a:pt x="11729" y="6716"/>
                </a:lnTo>
                <a:lnTo>
                  <a:pt x="11388" y="7008"/>
                </a:lnTo>
                <a:lnTo>
                  <a:pt x="11047" y="7300"/>
                </a:lnTo>
                <a:lnTo>
                  <a:pt x="10731" y="7617"/>
                </a:lnTo>
                <a:lnTo>
                  <a:pt x="10415" y="7957"/>
                </a:lnTo>
                <a:lnTo>
                  <a:pt x="9806" y="8687"/>
                </a:lnTo>
                <a:lnTo>
                  <a:pt x="9247" y="9417"/>
                </a:lnTo>
                <a:lnTo>
                  <a:pt x="8638" y="10147"/>
                </a:lnTo>
                <a:lnTo>
                  <a:pt x="8346" y="10464"/>
                </a:lnTo>
                <a:lnTo>
                  <a:pt x="8006" y="10756"/>
                </a:lnTo>
                <a:lnTo>
                  <a:pt x="7324" y="11340"/>
                </a:lnTo>
                <a:lnTo>
                  <a:pt x="6643" y="11899"/>
                </a:lnTo>
                <a:lnTo>
                  <a:pt x="6302" y="12191"/>
                </a:lnTo>
                <a:lnTo>
                  <a:pt x="6010" y="12532"/>
                </a:lnTo>
                <a:lnTo>
                  <a:pt x="5475" y="13164"/>
                </a:lnTo>
                <a:lnTo>
                  <a:pt x="4940" y="13773"/>
                </a:lnTo>
                <a:lnTo>
                  <a:pt x="4672" y="14016"/>
                </a:lnTo>
                <a:lnTo>
                  <a:pt x="4404" y="14235"/>
                </a:lnTo>
                <a:lnTo>
                  <a:pt x="4137" y="14454"/>
                </a:lnTo>
                <a:lnTo>
                  <a:pt x="4015" y="14600"/>
                </a:lnTo>
                <a:lnTo>
                  <a:pt x="3918" y="14722"/>
                </a:lnTo>
                <a:lnTo>
                  <a:pt x="3480" y="14284"/>
                </a:lnTo>
                <a:lnTo>
                  <a:pt x="3042" y="13846"/>
                </a:lnTo>
                <a:lnTo>
                  <a:pt x="2361" y="13262"/>
                </a:lnTo>
                <a:lnTo>
                  <a:pt x="2482" y="13164"/>
                </a:lnTo>
                <a:lnTo>
                  <a:pt x="2604" y="13043"/>
                </a:lnTo>
                <a:lnTo>
                  <a:pt x="2774" y="12799"/>
                </a:lnTo>
                <a:lnTo>
                  <a:pt x="3066" y="12507"/>
                </a:lnTo>
                <a:lnTo>
                  <a:pt x="3358" y="12216"/>
                </a:lnTo>
                <a:lnTo>
                  <a:pt x="3967" y="11680"/>
                </a:lnTo>
                <a:lnTo>
                  <a:pt x="4380" y="11315"/>
                </a:lnTo>
                <a:lnTo>
                  <a:pt x="4745" y="10950"/>
                </a:lnTo>
                <a:lnTo>
                  <a:pt x="5475" y="10172"/>
                </a:lnTo>
                <a:lnTo>
                  <a:pt x="6181" y="9393"/>
                </a:lnTo>
                <a:lnTo>
                  <a:pt x="6546" y="9004"/>
                </a:lnTo>
                <a:lnTo>
                  <a:pt x="6935" y="8614"/>
                </a:lnTo>
                <a:lnTo>
                  <a:pt x="7324" y="8274"/>
                </a:lnTo>
                <a:lnTo>
                  <a:pt x="7714" y="7933"/>
                </a:lnTo>
                <a:lnTo>
                  <a:pt x="8517" y="7276"/>
                </a:lnTo>
                <a:lnTo>
                  <a:pt x="8857" y="6935"/>
                </a:lnTo>
                <a:lnTo>
                  <a:pt x="9198" y="6595"/>
                </a:lnTo>
                <a:lnTo>
                  <a:pt x="9514" y="6205"/>
                </a:lnTo>
                <a:lnTo>
                  <a:pt x="9831" y="5840"/>
                </a:lnTo>
                <a:lnTo>
                  <a:pt x="10171" y="5427"/>
                </a:lnTo>
                <a:lnTo>
                  <a:pt x="10488" y="5062"/>
                </a:lnTo>
                <a:lnTo>
                  <a:pt x="10853" y="4697"/>
                </a:lnTo>
                <a:lnTo>
                  <a:pt x="11242" y="4356"/>
                </a:lnTo>
                <a:lnTo>
                  <a:pt x="11729" y="3967"/>
                </a:lnTo>
                <a:lnTo>
                  <a:pt x="11972" y="3772"/>
                </a:lnTo>
                <a:lnTo>
                  <a:pt x="12191" y="3553"/>
                </a:lnTo>
                <a:close/>
                <a:moveTo>
                  <a:pt x="5232" y="14065"/>
                </a:moveTo>
                <a:lnTo>
                  <a:pt x="5353" y="14186"/>
                </a:lnTo>
                <a:lnTo>
                  <a:pt x="5451" y="14308"/>
                </a:lnTo>
                <a:lnTo>
                  <a:pt x="5645" y="14454"/>
                </a:lnTo>
                <a:lnTo>
                  <a:pt x="5816" y="14624"/>
                </a:lnTo>
                <a:lnTo>
                  <a:pt x="5986" y="14770"/>
                </a:lnTo>
                <a:lnTo>
                  <a:pt x="6181" y="14892"/>
                </a:lnTo>
                <a:lnTo>
                  <a:pt x="6375" y="14989"/>
                </a:lnTo>
                <a:lnTo>
                  <a:pt x="6108" y="15281"/>
                </a:lnTo>
                <a:lnTo>
                  <a:pt x="5937" y="15452"/>
                </a:lnTo>
                <a:lnTo>
                  <a:pt x="5937" y="15403"/>
                </a:lnTo>
                <a:lnTo>
                  <a:pt x="5889" y="15354"/>
                </a:lnTo>
                <a:lnTo>
                  <a:pt x="5597" y="15038"/>
                </a:lnTo>
                <a:lnTo>
                  <a:pt x="5280" y="14746"/>
                </a:lnTo>
                <a:lnTo>
                  <a:pt x="5086" y="14576"/>
                </a:lnTo>
                <a:lnTo>
                  <a:pt x="4964" y="14503"/>
                </a:lnTo>
                <a:lnTo>
                  <a:pt x="4867" y="14430"/>
                </a:lnTo>
                <a:lnTo>
                  <a:pt x="5037" y="14284"/>
                </a:lnTo>
                <a:lnTo>
                  <a:pt x="5232" y="14065"/>
                </a:lnTo>
                <a:close/>
                <a:moveTo>
                  <a:pt x="852" y="15476"/>
                </a:moveTo>
                <a:lnTo>
                  <a:pt x="974" y="15598"/>
                </a:lnTo>
                <a:lnTo>
                  <a:pt x="1412" y="16036"/>
                </a:lnTo>
                <a:lnTo>
                  <a:pt x="1363" y="16011"/>
                </a:lnTo>
                <a:lnTo>
                  <a:pt x="1290" y="15987"/>
                </a:lnTo>
                <a:lnTo>
                  <a:pt x="852" y="15476"/>
                </a:lnTo>
                <a:close/>
                <a:moveTo>
                  <a:pt x="4575" y="14673"/>
                </a:moveTo>
                <a:lnTo>
                  <a:pt x="4696" y="14795"/>
                </a:lnTo>
                <a:lnTo>
                  <a:pt x="4818" y="14892"/>
                </a:lnTo>
                <a:lnTo>
                  <a:pt x="5037" y="15087"/>
                </a:lnTo>
                <a:lnTo>
                  <a:pt x="5329" y="15354"/>
                </a:lnTo>
                <a:lnTo>
                  <a:pt x="5597" y="15622"/>
                </a:lnTo>
                <a:lnTo>
                  <a:pt x="5670" y="15671"/>
                </a:lnTo>
                <a:lnTo>
                  <a:pt x="5718" y="15671"/>
                </a:lnTo>
                <a:lnTo>
                  <a:pt x="5378" y="15987"/>
                </a:lnTo>
                <a:lnTo>
                  <a:pt x="5232" y="16109"/>
                </a:lnTo>
                <a:lnTo>
                  <a:pt x="5183" y="16060"/>
                </a:lnTo>
                <a:lnTo>
                  <a:pt x="5110" y="16036"/>
                </a:lnTo>
                <a:lnTo>
                  <a:pt x="4088" y="14916"/>
                </a:lnTo>
                <a:lnTo>
                  <a:pt x="4210" y="14868"/>
                </a:lnTo>
                <a:lnTo>
                  <a:pt x="4331" y="14819"/>
                </a:lnTo>
                <a:lnTo>
                  <a:pt x="4453" y="14746"/>
                </a:lnTo>
                <a:lnTo>
                  <a:pt x="4575" y="14673"/>
                </a:lnTo>
                <a:close/>
                <a:moveTo>
                  <a:pt x="755" y="16230"/>
                </a:moveTo>
                <a:lnTo>
                  <a:pt x="1071" y="16498"/>
                </a:lnTo>
                <a:lnTo>
                  <a:pt x="1071" y="16522"/>
                </a:lnTo>
                <a:lnTo>
                  <a:pt x="998" y="16474"/>
                </a:lnTo>
                <a:lnTo>
                  <a:pt x="925" y="16449"/>
                </a:lnTo>
                <a:lnTo>
                  <a:pt x="852" y="16376"/>
                </a:lnTo>
                <a:lnTo>
                  <a:pt x="755" y="16230"/>
                </a:lnTo>
                <a:close/>
                <a:moveTo>
                  <a:pt x="1047" y="12532"/>
                </a:moveTo>
                <a:lnTo>
                  <a:pt x="1168" y="12678"/>
                </a:lnTo>
                <a:lnTo>
                  <a:pt x="1314" y="12824"/>
                </a:lnTo>
                <a:lnTo>
                  <a:pt x="1582" y="13067"/>
                </a:lnTo>
                <a:lnTo>
                  <a:pt x="2166" y="13602"/>
                </a:lnTo>
                <a:lnTo>
                  <a:pt x="2750" y="14113"/>
                </a:lnTo>
                <a:lnTo>
                  <a:pt x="3018" y="14357"/>
                </a:lnTo>
                <a:lnTo>
                  <a:pt x="3261" y="14600"/>
                </a:lnTo>
                <a:lnTo>
                  <a:pt x="3723" y="15135"/>
                </a:lnTo>
                <a:lnTo>
                  <a:pt x="4185" y="15646"/>
                </a:lnTo>
                <a:lnTo>
                  <a:pt x="4672" y="16157"/>
                </a:lnTo>
                <a:lnTo>
                  <a:pt x="4404" y="16230"/>
                </a:lnTo>
                <a:lnTo>
                  <a:pt x="4112" y="16303"/>
                </a:lnTo>
                <a:lnTo>
                  <a:pt x="3553" y="16376"/>
                </a:lnTo>
                <a:lnTo>
                  <a:pt x="2969" y="16425"/>
                </a:lnTo>
                <a:lnTo>
                  <a:pt x="2409" y="16498"/>
                </a:lnTo>
                <a:lnTo>
                  <a:pt x="2288" y="16522"/>
                </a:lnTo>
                <a:lnTo>
                  <a:pt x="2263" y="16474"/>
                </a:lnTo>
                <a:lnTo>
                  <a:pt x="2142" y="16230"/>
                </a:lnTo>
                <a:lnTo>
                  <a:pt x="1996" y="16011"/>
                </a:lnTo>
                <a:lnTo>
                  <a:pt x="1801" y="15792"/>
                </a:lnTo>
                <a:lnTo>
                  <a:pt x="1606" y="15598"/>
                </a:lnTo>
                <a:lnTo>
                  <a:pt x="1168" y="15233"/>
                </a:lnTo>
                <a:lnTo>
                  <a:pt x="730" y="14892"/>
                </a:lnTo>
                <a:lnTo>
                  <a:pt x="779" y="14600"/>
                </a:lnTo>
                <a:lnTo>
                  <a:pt x="925" y="13262"/>
                </a:lnTo>
                <a:lnTo>
                  <a:pt x="1047" y="12532"/>
                </a:lnTo>
                <a:close/>
                <a:moveTo>
                  <a:pt x="1436" y="16644"/>
                </a:moveTo>
                <a:lnTo>
                  <a:pt x="1533" y="16717"/>
                </a:lnTo>
                <a:lnTo>
                  <a:pt x="1387" y="16741"/>
                </a:lnTo>
                <a:lnTo>
                  <a:pt x="1436" y="16644"/>
                </a:lnTo>
                <a:close/>
                <a:moveTo>
                  <a:pt x="536" y="16741"/>
                </a:moveTo>
                <a:lnTo>
                  <a:pt x="584" y="16766"/>
                </a:lnTo>
                <a:lnTo>
                  <a:pt x="609" y="16766"/>
                </a:lnTo>
                <a:lnTo>
                  <a:pt x="682" y="16814"/>
                </a:lnTo>
                <a:lnTo>
                  <a:pt x="779" y="16839"/>
                </a:lnTo>
                <a:lnTo>
                  <a:pt x="876" y="16839"/>
                </a:lnTo>
                <a:lnTo>
                  <a:pt x="974" y="16814"/>
                </a:lnTo>
                <a:lnTo>
                  <a:pt x="974" y="16839"/>
                </a:lnTo>
                <a:lnTo>
                  <a:pt x="755" y="16887"/>
                </a:lnTo>
                <a:lnTo>
                  <a:pt x="511" y="16936"/>
                </a:lnTo>
                <a:lnTo>
                  <a:pt x="536" y="16741"/>
                </a:lnTo>
                <a:close/>
                <a:moveTo>
                  <a:pt x="13967" y="1"/>
                </a:moveTo>
                <a:lnTo>
                  <a:pt x="13602" y="25"/>
                </a:lnTo>
                <a:lnTo>
                  <a:pt x="13261" y="74"/>
                </a:lnTo>
                <a:lnTo>
                  <a:pt x="12945" y="195"/>
                </a:lnTo>
                <a:lnTo>
                  <a:pt x="12629" y="341"/>
                </a:lnTo>
                <a:lnTo>
                  <a:pt x="12337" y="560"/>
                </a:lnTo>
                <a:lnTo>
                  <a:pt x="12021" y="828"/>
                </a:lnTo>
                <a:lnTo>
                  <a:pt x="11875" y="974"/>
                </a:lnTo>
                <a:lnTo>
                  <a:pt x="11826" y="1071"/>
                </a:lnTo>
                <a:lnTo>
                  <a:pt x="11777" y="1169"/>
                </a:lnTo>
                <a:lnTo>
                  <a:pt x="11704" y="1193"/>
                </a:lnTo>
                <a:lnTo>
                  <a:pt x="11339" y="1485"/>
                </a:lnTo>
                <a:lnTo>
                  <a:pt x="10999" y="1777"/>
                </a:lnTo>
                <a:lnTo>
                  <a:pt x="10317" y="2385"/>
                </a:lnTo>
                <a:lnTo>
                  <a:pt x="9685" y="3042"/>
                </a:lnTo>
                <a:lnTo>
                  <a:pt x="9052" y="3699"/>
                </a:lnTo>
                <a:lnTo>
                  <a:pt x="8395" y="4405"/>
                </a:lnTo>
                <a:lnTo>
                  <a:pt x="7714" y="5086"/>
                </a:lnTo>
                <a:lnTo>
                  <a:pt x="7032" y="5743"/>
                </a:lnTo>
                <a:lnTo>
                  <a:pt x="6351" y="6449"/>
                </a:lnTo>
                <a:lnTo>
                  <a:pt x="4964" y="7933"/>
                </a:lnTo>
                <a:lnTo>
                  <a:pt x="4258" y="8663"/>
                </a:lnTo>
                <a:lnTo>
                  <a:pt x="3894" y="9004"/>
                </a:lnTo>
                <a:lnTo>
                  <a:pt x="3529" y="9344"/>
                </a:lnTo>
                <a:lnTo>
                  <a:pt x="2190" y="10537"/>
                </a:lnTo>
                <a:lnTo>
                  <a:pt x="1558" y="11145"/>
                </a:lnTo>
                <a:lnTo>
                  <a:pt x="925" y="11778"/>
                </a:lnTo>
                <a:lnTo>
                  <a:pt x="876" y="11753"/>
                </a:lnTo>
                <a:lnTo>
                  <a:pt x="803" y="11778"/>
                </a:lnTo>
                <a:lnTo>
                  <a:pt x="755" y="11802"/>
                </a:lnTo>
                <a:lnTo>
                  <a:pt x="706" y="11851"/>
                </a:lnTo>
                <a:lnTo>
                  <a:pt x="609" y="12118"/>
                </a:lnTo>
                <a:lnTo>
                  <a:pt x="511" y="12386"/>
                </a:lnTo>
                <a:lnTo>
                  <a:pt x="463" y="12702"/>
                </a:lnTo>
                <a:lnTo>
                  <a:pt x="414" y="12994"/>
                </a:lnTo>
                <a:lnTo>
                  <a:pt x="365" y="13627"/>
                </a:lnTo>
                <a:lnTo>
                  <a:pt x="292" y="14211"/>
                </a:lnTo>
                <a:lnTo>
                  <a:pt x="98" y="15646"/>
                </a:lnTo>
                <a:lnTo>
                  <a:pt x="25" y="16376"/>
                </a:lnTo>
                <a:lnTo>
                  <a:pt x="0" y="16717"/>
                </a:lnTo>
                <a:lnTo>
                  <a:pt x="0" y="17082"/>
                </a:lnTo>
                <a:lnTo>
                  <a:pt x="0" y="17155"/>
                </a:lnTo>
                <a:lnTo>
                  <a:pt x="25" y="17204"/>
                </a:lnTo>
                <a:lnTo>
                  <a:pt x="122" y="17277"/>
                </a:lnTo>
                <a:lnTo>
                  <a:pt x="219" y="17325"/>
                </a:lnTo>
                <a:lnTo>
                  <a:pt x="341" y="17325"/>
                </a:lnTo>
                <a:lnTo>
                  <a:pt x="438" y="17350"/>
                </a:lnTo>
                <a:lnTo>
                  <a:pt x="560" y="17374"/>
                </a:lnTo>
                <a:lnTo>
                  <a:pt x="803" y="17398"/>
                </a:lnTo>
                <a:lnTo>
                  <a:pt x="1047" y="17350"/>
                </a:lnTo>
                <a:lnTo>
                  <a:pt x="1339" y="17301"/>
                </a:lnTo>
                <a:lnTo>
                  <a:pt x="1874" y="17131"/>
                </a:lnTo>
                <a:lnTo>
                  <a:pt x="2312" y="17009"/>
                </a:lnTo>
                <a:lnTo>
                  <a:pt x="2677" y="16936"/>
                </a:lnTo>
                <a:lnTo>
                  <a:pt x="3018" y="16887"/>
                </a:lnTo>
                <a:lnTo>
                  <a:pt x="3723" y="16839"/>
                </a:lnTo>
                <a:lnTo>
                  <a:pt x="4088" y="16790"/>
                </a:lnTo>
                <a:lnTo>
                  <a:pt x="4429" y="16741"/>
                </a:lnTo>
                <a:lnTo>
                  <a:pt x="4769" y="16644"/>
                </a:lnTo>
                <a:lnTo>
                  <a:pt x="5110" y="16522"/>
                </a:lnTo>
                <a:lnTo>
                  <a:pt x="5159" y="16498"/>
                </a:lnTo>
                <a:lnTo>
                  <a:pt x="5207" y="16449"/>
                </a:lnTo>
                <a:lnTo>
                  <a:pt x="5353" y="16401"/>
                </a:lnTo>
                <a:lnTo>
                  <a:pt x="5499" y="16328"/>
                </a:lnTo>
                <a:lnTo>
                  <a:pt x="5645" y="16255"/>
                </a:lnTo>
                <a:lnTo>
                  <a:pt x="5791" y="16133"/>
                </a:lnTo>
                <a:lnTo>
                  <a:pt x="6035" y="15890"/>
                </a:lnTo>
                <a:lnTo>
                  <a:pt x="6254" y="15671"/>
                </a:lnTo>
                <a:lnTo>
                  <a:pt x="6959" y="14965"/>
                </a:lnTo>
                <a:lnTo>
                  <a:pt x="7641" y="14284"/>
                </a:lnTo>
                <a:lnTo>
                  <a:pt x="9101" y="12824"/>
                </a:lnTo>
                <a:lnTo>
                  <a:pt x="10536" y="11364"/>
                </a:lnTo>
                <a:lnTo>
                  <a:pt x="11218" y="10658"/>
                </a:lnTo>
                <a:lnTo>
                  <a:pt x="11875" y="9904"/>
                </a:lnTo>
                <a:lnTo>
                  <a:pt x="12531" y="9174"/>
                </a:lnTo>
                <a:lnTo>
                  <a:pt x="13213" y="8444"/>
                </a:lnTo>
                <a:lnTo>
                  <a:pt x="13870" y="7811"/>
                </a:lnTo>
                <a:lnTo>
                  <a:pt x="14527" y="7179"/>
                </a:lnTo>
                <a:lnTo>
                  <a:pt x="15184" y="6522"/>
                </a:lnTo>
                <a:lnTo>
                  <a:pt x="15500" y="6205"/>
                </a:lnTo>
                <a:lnTo>
                  <a:pt x="15816" y="5840"/>
                </a:lnTo>
                <a:lnTo>
                  <a:pt x="15889" y="5792"/>
                </a:lnTo>
                <a:lnTo>
                  <a:pt x="15987" y="5767"/>
                </a:lnTo>
                <a:lnTo>
                  <a:pt x="16060" y="5694"/>
                </a:lnTo>
                <a:lnTo>
                  <a:pt x="16108" y="5621"/>
                </a:lnTo>
                <a:lnTo>
                  <a:pt x="16133" y="5524"/>
                </a:lnTo>
                <a:lnTo>
                  <a:pt x="16376" y="5208"/>
                </a:lnTo>
                <a:lnTo>
                  <a:pt x="16595" y="4891"/>
                </a:lnTo>
                <a:lnTo>
                  <a:pt x="16814" y="4551"/>
                </a:lnTo>
                <a:lnTo>
                  <a:pt x="16984" y="4210"/>
                </a:lnTo>
                <a:lnTo>
                  <a:pt x="17106" y="3845"/>
                </a:lnTo>
                <a:lnTo>
                  <a:pt x="17203" y="3480"/>
                </a:lnTo>
                <a:lnTo>
                  <a:pt x="17228" y="3140"/>
                </a:lnTo>
                <a:lnTo>
                  <a:pt x="17203" y="2799"/>
                </a:lnTo>
                <a:lnTo>
                  <a:pt x="17130" y="2458"/>
                </a:lnTo>
                <a:lnTo>
                  <a:pt x="17009" y="2142"/>
                </a:lnTo>
                <a:lnTo>
                  <a:pt x="16863" y="1826"/>
                </a:lnTo>
                <a:lnTo>
                  <a:pt x="16668" y="1534"/>
                </a:lnTo>
                <a:lnTo>
                  <a:pt x="16449" y="1266"/>
                </a:lnTo>
                <a:lnTo>
                  <a:pt x="16230" y="998"/>
                </a:lnTo>
                <a:lnTo>
                  <a:pt x="15962" y="779"/>
                </a:lnTo>
                <a:lnTo>
                  <a:pt x="15670" y="560"/>
                </a:lnTo>
                <a:lnTo>
                  <a:pt x="15354" y="390"/>
                </a:lnTo>
                <a:lnTo>
                  <a:pt x="15013" y="244"/>
                </a:lnTo>
                <a:lnTo>
                  <a:pt x="14673" y="122"/>
                </a:lnTo>
                <a:lnTo>
                  <a:pt x="14332" y="49"/>
                </a:lnTo>
                <a:lnTo>
                  <a:pt x="13967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p21"/>
          <p:cNvSpPr txBox="1">
            <a:spLocks noGrp="1"/>
          </p:cNvSpPr>
          <p:nvPr>
            <p:ph type="title"/>
          </p:nvPr>
        </p:nvSpPr>
        <p:spPr>
          <a:xfrm>
            <a:off x="866375" y="358385"/>
            <a:ext cx="5626200" cy="857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Assistive Technology (AT)</a:t>
            </a:r>
            <a:endParaRPr b="1"/>
          </a:p>
        </p:txBody>
      </p:sp>
      <p:sp>
        <p:nvSpPr>
          <p:cNvPr id="94" name="Google Shape;94;p21"/>
          <p:cNvSpPr txBox="1">
            <a:spLocks noGrp="1"/>
          </p:cNvSpPr>
          <p:nvPr>
            <p:ph type="body" idx="1"/>
          </p:nvPr>
        </p:nvSpPr>
        <p:spPr>
          <a:xfrm>
            <a:off x="936575" y="1274443"/>
            <a:ext cx="5626200" cy="3063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 dirty="0"/>
              <a:t>Considerations</a:t>
            </a:r>
            <a:r>
              <a:rPr lang="en" dirty="0"/>
              <a:t>:</a:t>
            </a: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>
                <a:solidFill>
                  <a:schemeClr val="accent4"/>
                </a:solidFill>
              </a:rPr>
              <a:t>AT replaces something or fills in gaps </a:t>
            </a:r>
            <a:r>
              <a:rPr lang="en" dirty="0"/>
              <a:t> </a:t>
            </a:r>
            <a:r>
              <a:rPr lang="en" sz="1500" dirty="0"/>
              <a:t>(i.e. voice to text, speech readers, speech simulators)</a:t>
            </a:r>
            <a:endParaRPr sz="15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Other gaps to fill may include </a:t>
            </a:r>
            <a:r>
              <a:rPr lang="en" dirty="0">
                <a:solidFill>
                  <a:schemeClr val="accent6"/>
                </a:solidFill>
              </a:rPr>
              <a:t>resources or materials</a:t>
            </a:r>
            <a:r>
              <a:rPr lang="en" dirty="0"/>
              <a:t> </a:t>
            </a:r>
            <a:r>
              <a:rPr lang="en" sz="1500" dirty="0"/>
              <a:t>(i.e. no internet at home, not enough textbooks for every student in the class) </a:t>
            </a:r>
            <a:endParaRPr sz="1500"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Again, </a:t>
            </a:r>
            <a:r>
              <a:rPr lang="en" dirty="0">
                <a:solidFill>
                  <a:schemeClr val="accent3"/>
                </a:solidFill>
              </a:rPr>
              <a:t>can be high-, medium-, or low-tech</a:t>
            </a:r>
            <a:r>
              <a:rPr lang="en" dirty="0"/>
              <a:t>, and should be chosen based on individual students plus the demands of your classroom or content area </a:t>
            </a:r>
            <a:r>
              <a:rPr lang="en" sz="1500" dirty="0"/>
              <a:t>(i.e. tools to assist students with writing tasks, mobility needs, vision or hearing needs, etc.)</a:t>
            </a:r>
            <a:r>
              <a:rPr lang="en" dirty="0"/>
              <a:t> </a:t>
            </a: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95;p21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18</a:t>
            </a:fld>
            <a:endParaRPr/>
          </a:p>
        </p:txBody>
      </p:sp>
      <p:pic>
        <p:nvPicPr>
          <p:cNvPr id="96" name="Google Shape;96;p21" descr="Death_to_stock_communicate_hands_2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 rot="123228">
            <a:off x="6804238" y="514461"/>
            <a:ext cx="1607232" cy="1607232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6" name="Google Shape;126;p25"/>
          <p:cNvSpPr txBox="1">
            <a:spLocks noGrp="1"/>
          </p:cNvSpPr>
          <p:nvPr>
            <p:ph type="title"/>
          </p:nvPr>
        </p:nvSpPr>
        <p:spPr>
          <a:xfrm>
            <a:off x="866375" y="642305"/>
            <a:ext cx="3966600" cy="430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b="1"/>
              <a:t>Assistive Technology ideas:</a:t>
            </a:r>
            <a:endParaRPr b="1"/>
          </a:p>
        </p:txBody>
      </p:sp>
      <p:sp>
        <p:nvSpPr>
          <p:cNvPr id="127" name="Google Shape;127;p25"/>
          <p:cNvSpPr txBox="1">
            <a:spLocks noGrp="1"/>
          </p:cNvSpPr>
          <p:nvPr>
            <p:ph type="body" idx="1"/>
          </p:nvPr>
        </p:nvSpPr>
        <p:spPr>
          <a:xfrm>
            <a:off x="827525" y="1155000"/>
            <a:ext cx="3966600" cy="341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139700" lvl="0" indent="0" algn="l" rtl="0"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 dirty="0"/>
          </a:p>
          <a:p>
            <a:pPr marL="457200" lvl="0" indent="-317500" algn="l" rtl="0">
              <a:spcBef>
                <a:spcPts val="0"/>
              </a:spcBef>
              <a:spcAft>
                <a:spcPts val="0"/>
              </a:spcAft>
              <a:buSzPts val="1400"/>
              <a:buChar char="✗"/>
            </a:pPr>
            <a:r>
              <a:rPr lang="en" dirty="0"/>
              <a:t>Consider tools that put something there that otherwise isn’t (i.e. </a:t>
            </a:r>
            <a:r>
              <a:rPr lang="en" b="1" dirty="0"/>
              <a:t>captioning</a:t>
            </a:r>
            <a:r>
              <a:rPr lang="en" dirty="0"/>
              <a:t>, </a:t>
            </a:r>
            <a:r>
              <a:rPr lang="en" b="1" dirty="0"/>
              <a:t>voice-to-text</a:t>
            </a:r>
            <a:r>
              <a:rPr lang="en" dirty="0"/>
              <a:t> or </a:t>
            </a:r>
            <a:r>
              <a:rPr lang="en" b="1" dirty="0"/>
              <a:t>text-to-voice</a:t>
            </a:r>
            <a:r>
              <a:rPr lang="en" dirty="0"/>
              <a:t> (or communication devices that create speech by the user touching buttons), </a:t>
            </a:r>
            <a:r>
              <a:rPr lang="en" b="1" dirty="0"/>
              <a:t>translators, </a:t>
            </a:r>
            <a:r>
              <a:rPr lang="en" dirty="0"/>
              <a:t>etc.</a:t>
            </a:r>
            <a:endParaRPr dirty="0"/>
          </a:p>
        </p:txBody>
      </p:sp>
      <p:sp>
        <p:nvSpPr>
          <p:cNvPr id="128" name="Google Shape;128;p25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19</a:t>
            </a:fld>
            <a:endParaRPr/>
          </a:p>
        </p:txBody>
      </p:sp>
      <p:pic>
        <p:nvPicPr>
          <p:cNvPr id="129" name="Google Shape;129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50257">
            <a:off x="5327803" y="494226"/>
            <a:ext cx="3190542" cy="3188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2B9AF85-3668-FB46-BD33-7443849AF32D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2703525" y="1220229"/>
            <a:ext cx="3486300" cy="1159800"/>
          </a:xfrm>
        </p:spPr>
        <p:txBody>
          <a:bodyPr/>
          <a:lstStyle/>
          <a:p>
            <a:r>
              <a:rPr lang="en-US" sz="2600" dirty="0"/>
              <a:t>What does a “fair” or “equitable” education system mean to you?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395524F-33C7-6D42-90D8-858778EC2B9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703525" y="2179350"/>
            <a:ext cx="3486300" cy="1862072"/>
          </a:xfrm>
        </p:spPr>
        <p:txBody>
          <a:bodyPr/>
          <a:lstStyle/>
          <a:p>
            <a:r>
              <a:rPr lang="en-US" i="1" dirty="0"/>
              <a:t>Think of a teacher whom you would describe as “fair” or “equitable”…</a:t>
            </a:r>
          </a:p>
          <a:p>
            <a:r>
              <a:rPr lang="en-US" i="1" dirty="0"/>
              <a:t> What characteristics define this teacher?</a:t>
            </a:r>
          </a:p>
        </p:txBody>
      </p:sp>
    </p:spTree>
    <p:extLst>
      <p:ext uri="{BB962C8B-B14F-4D97-AF65-F5344CB8AC3E}">
        <p14:creationId xmlns:p14="http://schemas.microsoft.com/office/powerpoint/2010/main" val="1571077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20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0AD7C639-9585-6B44-A943-5B6D1E7F66F8}"/>
              </a:ext>
            </a:extLst>
          </p:cNvPr>
          <p:cNvSpPr txBox="1"/>
          <p:nvPr/>
        </p:nvSpPr>
        <p:spPr>
          <a:xfrm>
            <a:off x="792480" y="594360"/>
            <a:ext cx="755904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Some resources for you….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A64000B9-01F5-0B4E-B3D7-6E83F2141F4A}"/>
              </a:ext>
            </a:extLst>
          </p:cNvPr>
          <p:cNvSpPr txBox="1"/>
          <p:nvPr/>
        </p:nvSpPr>
        <p:spPr>
          <a:xfrm>
            <a:off x="695204" y="1056025"/>
            <a:ext cx="7559040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3"/>
              </a:rPr>
              <a:t>Differentiatiated Instruction: Resource Roundup</a:t>
            </a:r>
            <a:endParaRPr lang="en-US" sz="2000" dirty="0"/>
          </a:p>
          <a:p>
            <a:endParaRPr lang="en-US" sz="2000" dirty="0">
              <a:hlinkClick r:id="rId4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4"/>
              </a:rPr>
              <a:t>How to use technology to differentiate instruction in the classroom</a:t>
            </a:r>
            <a:r>
              <a:rPr lang="en-US" sz="2000" dirty="0"/>
              <a:t> </a:t>
            </a:r>
          </a:p>
          <a:p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5"/>
              </a:rPr>
              <a:t>Enhancing Learning Through Differentiated Technology (with specific technology platforms)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6"/>
              </a:rPr>
              <a:t>IXL</a:t>
            </a: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hlinkClick r:id="rId7"/>
              </a:rPr>
              <a:t>9 Tips for Using Technology to Differentiate Instruction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81375802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21</a:t>
            </a:fld>
            <a:endParaRPr/>
          </a:p>
        </p:txBody>
      </p:sp>
      <p:pic>
        <p:nvPicPr>
          <p:cNvPr id="135" name="Google Shape;135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501850" y="531200"/>
            <a:ext cx="4397399" cy="4006624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Google Shape;140;p27"/>
          <p:cNvSpPr txBox="1">
            <a:spLocks noGrp="1"/>
          </p:cNvSpPr>
          <p:nvPr>
            <p:ph type="body" idx="1"/>
          </p:nvPr>
        </p:nvSpPr>
        <p:spPr>
          <a:xfrm>
            <a:off x="426719" y="469535"/>
            <a:ext cx="8289305" cy="3374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0" algn="ctr" rtl="0">
              <a:spcBef>
                <a:spcPts val="360"/>
              </a:spcBef>
              <a:spcAft>
                <a:spcPts val="0"/>
              </a:spcAft>
              <a:buNone/>
            </a:pPr>
            <a:r>
              <a:rPr lang="en" sz="3000" b="1" dirty="0"/>
              <a:t>Same as always: </a:t>
            </a:r>
            <a:endParaRPr sz="3000" b="1" dirty="0"/>
          </a:p>
          <a:p>
            <a:pPr marL="457200" lvl="0" indent="-342900" algn="l" rtl="0">
              <a:spcBef>
                <a:spcPts val="36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Find an app/tool</a:t>
            </a:r>
            <a:r>
              <a:rPr lang="en" dirty="0"/>
              <a:t> to support a specific learning need </a:t>
            </a:r>
            <a:r>
              <a:rPr lang="en" b="1" dirty="0"/>
              <a:t>or </a:t>
            </a:r>
            <a:r>
              <a:rPr lang="en" dirty="0"/>
              <a:t>a specific </a:t>
            </a:r>
            <a:r>
              <a:rPr lang="en" b="1" dirty="0"/>
              <a:t>app/tool </a:t>
            </a:r>
            <a:r>
              <a:rPr lang="en" dirty="0"/>
              <a:t>that allows you to differentiate content, process or product</a:t>
            </a:r>
          </a:p>
          <a:p>
            <a:pPr marL="114300" lvl="0" indent="0" algn="l" rtl="0">
              <a:spcBef>
                <a:spcPts val="360"/>
              </a:spcBef>
              <a:spcAft>
                <a:spcPts val="0"/>
              </a:spcAft>
              <a:buSzPts val="1800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b="1" dirty="0"/>
              <a:t>Tell me about</a:t>
            </a:r>
            <a:r>
              <a:rPr lang="en" dirty="0"/>
              <a:t> the app/tool; use screen shots: </a:t>
            </a:r>
            <a:r>
              <a:rPr lang="en" b="1" dirty="0"/>
              <a:t>Who does it serve</a:t>
            </a:r>
            <a:r>
              <a:rPr lang="en" dirty="0"/>
              <a:t>, </a:t>
            </a:r>
            <a:r>
              <a:rPr lang="en" b="1" dirty="0"/>
              <a:t>how does it work</a:t>
            </a:r>
            <a:r>
              <a:rPr lang="en" dirty="0"/>
              <a:t>, what are the </a:t>
            </a:r>
            <a:r>
              <a:rPr lang="en" b="1" dirty="0"/>
              <a:t>pros/cons</a:t>
            </a:r>
            <a:r>
              <a:rPr lang="en" dirty="0"/>
              <a:t> of that app/tool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Tell me </a:t>
            </a:r>
            <a:r>
              <a:rPr lang="en" b="1" dirty="0"/>
              <a:t>how you as the teacher would use it, particularly highlighting your content area/grade level you plan to teach and why your app would work in that context</a:t>
            </a:r>
          </a:p>
          <a:p>
            <a:pPr marL="114300" lvl="0" indent="0" algn="l" rtl="0">
              <a:spcBef>
                <a:spcPts val="0"/>
              </a:spcBef>
              <a:spcAft>
                <a:spcPts val="0"/>
              </a:spcAft>
              <a:buSzPts val="1800"/>
            </a:pPr>
            <a:endParaRPr b="1" dirty="0"/>
          </a:p>
          <a:p>
            <a:pPr marL="457200" lvl="0" indent="-342900" algn="l" rtl="0">
              <a:spcBef>
                <a:spcPts val="0"/>
              </a:spcBef>
              <a:spcAft>
                <a:spcPts val="0"/>
              </a:spcAft>
              <a:buSzPts val="1800"/>
              <a:buChar char="●"/>
            </a:pPr>
            <a:r>
              <a:rPr lang="en" dirty="0"/>
              <a:t>Add to your website!</a:t>
            </a:r>
            <a:endParaRPr dirty="0"/>
          </a:p>
        </p:txBody>
      </p:sp>
      <p:sp>
        <p:nvSpPr>
          <p:cNvPr id="141" name="Google Shape;141;p27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22</a:t>
            </a:fld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Google Shape;146;p28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23</a:t>
            </a:fld>
            <a:endParaRPr/>
          </a:p>
        </p:txBody>
      </p:sp>
      <p:sp>
        <p:nvSpPr>
          <p:cNvPr id="147" name="Google Shape;147;p28"/>
          <p:cNvSpPr txBox="1">
            <a:spLocks noGrp="1"/>
          </p:cNvSpPr>
          <p:nvPr>
            <p:ph type="body" idx="4294967295"/>
          </p:nvPr>
        </p:nvSpPr>
        <p:spPr>
          <a:xfrm>
            <a:off x="866375" y="1955748"/>
            <a:ext cx="3966600" cy="210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3600"/>
              <a:t>Questions?</a:t>
            </a:r>
            <a:endParaRPr/>
          </a:p>
          <a:p>
            <a:pPr marL="457200" lvl="0" indent="0" algn="l" rtl="0">
              <a:spcBef>
                <a:spcPts val="1000"/>
              </a:spcBef>
              <a:spcAft>
                <a:spcPts val="1000"/>
              </a:spcAft>
              <a:buNone/>
            </a:pPr>
            <a:endParaRPr/>
          </a:p>
        </p:txBody>
      </p:sp>
      <p:sp>
        <p:nvSpPr>
          <p:cNvPr id="148" name="Google Shape;148;p28"/>
          <p:cNvSpPr/>
          <p:nvPr/>
        </p:nvSpPr>
        <p:spPr>
          <a:xfrm>
            <a:off x="5875463" y="1578259"/>
            <a:ext cx="1934246" cy="1786513"/>
          </a:xfrm>
          <a:custGeom>
            <a:avLst/>
            <a:gdLst/>
            <a:ahLst/>
            <a:cxnLst/>
            <a:rect l="l" t="t" r="r" b="b"/>
            <a:pathLst>
              <a:path w="17204" h="15890" extrusionOk="0">
                <a:moveTo>
                  <a:pt x="1241" y="6108"/>
                </a:moveTo>
                <a:lnTo>
                  <a:pt x="1022" y="6376"/>
                </a:lnTo>
                <a:lnTo>
                  <a:pt x="852" y="6644"/>
                </a:lnTo>
                <a:lnTo>
                  <a:pt x="755" y="6765"/>
                </a:lnTo>
                <a:lnTo>
                  <a:pt x="730" y="6425"/>
                </a:lnTo>
                <a:lnTo>
                  <a:pt x="682" y="6108"/>
                </a:lnTo>
                <a:close/>
                <a:moveTo>
                  <a:pt x="3188" y="6181"/>
                </a:moveTo>
                <a:lnTo>
                  <a:pt x="3918" y="6206"/>
                </a:lnTo>
                <a:lnTo>
                  <a:pt x="3772" y="6327"/>
                </a:lnTo>
                <a:lnTo>
                  <a:pt x="3626" y="6498"/>
                </a:lnTo>
                <a:lnTo>
                  <a:pt x="3382" y="6814"/>
                </a:lnTo>
                <a:lnTo>
                  <a:pt x="3236" y="7009"/>
                </a:lnTo>
                <a:lnTo>
                  <a:pt x="3115" y="6936"/>
                </a:lnTo>
                <a:lnTo>
                  <a:pt x="2969" y="6911"/>
                </a:lnTo>
                <a:lnTo>
                  <a:pt x="2896" y="6887"/>
                </a:lnTo>
                <a:lnTo>
                  <a:pt x="2798" y="6863"/>
                </a:lnTo>
                <a:lnTo>
                  <a:pt x="2725" y="6863"/>
                </a:lnTo>
                <a:lnTo>
                  <a:pt x="2969" y="6546"/>
                </a:lnTo>
                <a:lnTo>
                  <a:pt x="3188" y="6230"/>
                </a:lnTo>
                <a:lnTo>
                  <a:pt x="3188" y="6181"/>
                </a:lnTo>
                <a:close/>
                <a:moveTo>
                  <a:pt x="4112" y="6206"/>
                </a:moveTo>
                <a:lnTo>
                  <a:pt x="4064" y="6376"/>
                </a:lnTo>
                <a:lnTo>
                  <a:pt x="4039" y="6546"/>
                </a:lnTo>
                <a:lnTo>
                  <a:pt x="4039" y="6863"/>
                </a:lnTo>
                <a:lnTo>
                  <a:pt x="3991" y="7398"/>
                </a:lnTo>
                <a:lnTo>
                  <a:pt x="3796" y="7617"/>
                </a:lnTo>
                <a:lnTo>
                  <a:pt x="3626" y="7860"/>
                </a:lnTo>
                <a:lnTo>
                  <a:pt x="3650" y="7714"/>
                </a:lnTo>
                <a:lnTo>
                  <a:pt x="3650" y="7568"/>
                </a:lnTo>
                <a:lnTo>
                  <a:pt x="3626" y="7447"/>
                </a:lnTo>
                <a:lnTo>
                  <a:pt x="3577" y="7325"/>
                </a:lnTo>
                <a:lnTo>
                  <a:pt x="3504" y="7203"/>
                </a:lnTo>
                <a:lnTo>
                  <a:pt x="3820" y="6717"/>
                </a:lnTo>
                <a:lnTo>
                  <a:pt x="3966" y="6473"/>
                </a:lnTo>
                <a:lnTo>
                  <a:pt x="4088" y="6206"/>
                </a:lnTo>
                <a:close/>
                <a:moveTo>
                  <a:pt x="2701" y="7301"/>
                </a:moveTo>
                <a:lnTo>
                  <a:pt x="2750" y="7325"/>
                </a:lnTo>
                <a:lnTo>
                  <a:pt x="2823" y="7325"/>
                </a:lnTo>
                <a:lnTo>
                  <a:pt x="2969" y="7374"/>
                </a:lnTo>
                <a:lnTo>
                  <a:pt x="3090" y="7447"/>
                </a:lnTo>
                <a:lnTo>
                  <a:pt x="3163" y="7568"/>
                </a:lnTo>
                <a:lnTo>
                  <a:pt x="3188" y="7690"/>
                </a:lnTo>
                <a:lnTo>
                  <a:pt x="3188" y="7836"/>
                </a:lnTo>
                <a:lnTo>
                  <a:pt x="3139" y="7982"/>
                </a:lnTo>
                <a:lnTo>
                  <a:pt x="3042" y="8104"/>
                </a:lnTo>
                <a:lnTo>
                  <a:pt x="2920" y="8201"/>
                </a:lnTo>
                <a:lnTo>
                  <a:pt x="2847" y="8225"/>
                </a:lnTo>
                <a:lnTo>
                  <a:pt x="2774" y="8250"/>
                </a:lnTo>
                <a:lnTo>
                  <a:pt x="2677" y="8225"/>
                </a:lnTo>
                <a:lnTo>
                  <a:pt x="2604" y="8201"/>
                </a:lnTo>
                <a:lnTo>
                  <a:pt x="2531" y="8152"/>
                </a:lnTo>
                <a:lnTo>
                  <a:pt x="2482" y="8079"/>
                </a:lnTo>
                <a:lnTo>
                  <a:pt x="2433" y="8031"/>
                </a:lnTo>
                <a:lnTo>
                  <a:pt x="2409" y="7958"/>
                </a:lnTo>
                <a:lnTo>
                  <a:pt x="2385" y="7836"/>
                </a:lnTo>
                <a:lnTo>
                  <a:pt x="2385" y="7714"/>
                </a:lnTo>
                <a:lnTo>
                  <a:pt x="2433" y="7593"/>
                </a:lnTo>
                <a:lnTo>
                  <a:pt x="2482" y="7495"/>
                </a:lnTo>
                <a:lnTo>
                  <a:pt x="2579" y="7374"/>
                </a:lnTo>
                <a:lnTo>
                  <a:pt x="2701" y="7301"/>
                </a:lnTo>
                <a:close/>
                <a:moveTo>
                  <a:pt x="1582" y="6133"/>
                </a:moveTo>
                <a:lnTo>
                  <a:pt x="1898" y="6157"/>
                </a:lnTo>
                <a:lnTo>
                  <a:pt x="2239" y="6157"/>
                </a:lnTo>
                <a:lnTo>
                  <a:pt x="3042" y="6181"/>
                </a:lnTo>
                <a:lnTo>
                  <a:pt x="2823" y="6303"/>
                </a:lnTo>
                <a:lnTo>
                  <a:pt x="2628" y="6473"/>
                </a:lnTo>
                <a:lnTo>
                  <a:pt x="2458" y="6692"/>
                </a:lnTo>
                <a:lnTo>
                  <a:pt x="2287" y="6911"/>
                </a:lnTo>
                <a:lnTo>
                  <a:pt x="1995" y="7398"/>
                </a:lnTo>
                <a:lnTo>
                  <a:pt x="1728" y="7836"/>
                </a:lnTo>
                <a:lnTo>
                  <a:pt x="1485" y="8225"/>
                </a:lnTo>
                <a:lnTo>
                  <a:pt x="1193" y="8639"/>
                </a:lnTo>
                <a:lnTo>
                  <a:pt x="925" y="9053"/>
                </a:lnTo>
                <a:lnTo>
                  <a:pt x="657" y="9466"/>
                </a:lnTo>
                <a:lnTo>
                  <a:pt x="633" y="8639"/>
                </a:lnTo>
                <a:lnTo>
                  <a:pt x="755" y="8566"/>
                </a:lnTo>
                <a:lnTo>
                  <a:pt x="852" y="8469"/>
                </a:lnTo>
                <a:lnTo>
                  <a:pt x="1047" y="8225"/>
                </a:lnTo>
                <a:lnTo>
                  <a:pt x="1193" y="7982"/>
                </a:lnTo>
                <a:lnTo>
                  <a:pt x="1314" y="7714"/>
                </a:lnTo>
                <a:lnTo>
                  <a:pt x="1436" y="7544"/>
                </a:lnTo>
                <a:lnTo>
                  <a:pt x="1582" y="7349"/>
                </a:lnTo>
                <a:lnTo>
                  <a:pt x="1874" y="6984"/>
                </a:lnTo>
                <a:lnTo>
                  <a:pt x="1995" y="6790"/>
                </a:lnTo>
                <a:lnTo>
                  <a:pt x="2141" y="6619"/>
                </a:lnTo>
                <a:lnTo>
                  <a:pt x="2239" y="6425"/>
                </a:lnTo>
                <a:lnTo>
                  <a:pt x="2312" y="6206"/>
                </a:lnTo>
                <a:lnTo>
                  <a:pt x="2312" y="6181"/>
                </a:lnTo>
                <a:lnTo>
                  <a:pt x="2287" y="6181"/>
                </a:lnTo>
                <a:lnTo>
                  <a:pt x="2117" y="6279"/>
                </a:lnTo>
                <a:lnTo>
                  <a:pt x="1971" y="6400"/>
                </a:lnTo>
                <a:lnTo>
                  <a:pt x="1825" y="6546"/>
                </a:lnTo>
                <a:lnTo>
                  <a:pt x="1703" y="6692"/>
                </a:lnTo>
                <a:lnTo>
                  <a:pt x="1460" y="7009"/>
                </a:lnTo>
                <a:lnTo>
                  <a:pt x="1217" y="7325"/>
                </a:lnTo>
                <a:lnTo>
                  <a:pt x="925" y="7714"/>
                </a:lnTo>
                <a:lnTo>
                  <a:pt x="657" y="8152"/>
                </a:lnTo>
                <a:lnTo>
                  <a:pt x="657" y="8128"/>
                </a:lnTo>
                <a:lnTo>
                  <a:pt x="730" y="7398"/>
                </a:lnTo>
                <a:lnTo>
                  <a:pt x="828" y="7276"/>
                </a:lnTo>
                <a:lnTo>
                  <a:pt x="901" y="7130"/>
                </a:lnTo>
                <a:lnTo>
                  <a:pt x="1047" y="6887"/>
                </a:lnTo>
                <a:lnTo>
                  <a:pt x="1339" y="6522"/>
                </a:lnTo>
                <a:lnTo>
                  <a:pt x="1460" y="6327"/>
                </a:lnTo>
                <a:lnTo>
                  <a:pt x="1582" y="6133"/>
                </a:lnTo>
                <a:close/>
                <a:moveTo>
                  <a:pt x="1971" y="7982"/>
                </a:moveTo>
                <a:lnTo>
                  <a:pt x="1995" y="8104"/>
                </a:lnTo>
                <a:lnTo>
                  <a:pt x="2044" y="8225"/>
                </a:lnTo>
                <a:lnTo>
                  <a:pt x="2117" y="8323"/>
                </a:lnTo>
                <a:lnTo>
                  <a:pt x="2190" y="8396"/>
                </a:lnTo>
                <a:lnTo>
                  <a:pt x="1533" y="9369"/>
                </a:lnTo>
                <a:lnTo>
                  <a:pt x="682" y="10658"/>
                </a:lnTo>
                <a:lnTo>
                  <a:pt x="682" y="10512"/>
                </a:lnTo>
                <a:lnTo>
                  <a:pt x="657" y="10123"/>
                </a:lnTo>
                <a:lnTo>
                  <a:pt x="1241" y="9150"/>
                </a:lnTo>
                <a:lnTo>
                  <a:pt x="1849" y="8201"/>
                </a:lnTo>
                <a:lnTo>
                  <a:pt x="1971" y="7982"/>
                </a:lnTo>
                <a:close/>
                <a:moveTo>
                  <a:pt x="3188" y="8566"/>
                </a:moveTo>
                <a:lnTo>
                  <a:pt x="2312" y="9928"/>
                </a:lnTo>
                <a:lnTo>
                  <a:pt x="1436" y="11242"/>
                </a:lnTo>
                <a:lnTo>
                  <a:pt x="1047" y="11753"/>
                </a:lnTo>
                <a:lnTo>
                  <a:pt x="828" y="11997"/>
                </a:lnTo>
                <a:lnTo>
                  <a:pt x="657" y="12264"/>
                </a:lnTo>
                <a:lnTo>
                  <a:pt x="657" y="11242"/>
                </a:lnTo>
                <a:lnTo>
                  <a:pt x="974" y="10780"/>
                </a:lnTo>
                <a:lnTo>
                  <a:pt x="1922" y="9369"/>
                </a:lnTo>
                <a:lnTo>
                  <a:pt x="2458" y="8590"/>
                </a:lnTo>
                <a:lnTo>
                  <a:pt x="2579" y="8639"/>
                </a:lnTo>
                <a:lnTo>
                  <a:pt x="2725" y="8663"/>
                </a:lnTo>
                <a:lnTo>
                  <a:pt x="2871" y="8663"/>
                </a:lnTo>
                <a:lnTo>
                  <a:pt x="2993" y="8639"/>
                </a:lnTo>
                <a:lnTo>
                  <a:pt x="3090" y="8615"/>
                </a:lnTo>
                <a:lnTo>
                  <a:pt x="3188" y="8566"/>
                </a:lnTo>
                <a:close/>
                <a:moveTo>
                  <a:pt x="3991" y="7787"/>
                </a:moveTo>
                <a:lnTo>
                  <a:pt x="3991" y="8834"/>
                </a:lnTo>
                <a:lnTo>
                  <a:pt x="3820" y="8980"/>
                </a:lnTo>
                <a:lnTo>
                  <a:pt x="3650" y="9174"/>
                </a:lnTo>
                <a:lnTo>
                  <a:pt x="3358" y="9588"/>
                </a:lnTo>
                <a:lnTo>
                  <a:pt x="2823" y="10342"/>
                </a:lnTo>
                <a:lnTo>
                  <a:pt x="2555" y="10707"/>
                </a:lnTo>
                <a:lnTo>
                  <a:pt x="2287" y="11096"/>
                </a:lnTo>
                <a:lnTo>
                  <a:pt x="1436" y="12143"/>
                </a:lnTo>
                <a:lnTo>
                  <a:pt x="1022" y="12654"/>
                </a:lnTo>
                <a:lnTo>
                  <a:pt x="633" y="13189"/>
                </a:lnTo>
                <a:lnTo>
                  <a:pt x="633" y="12946"/>
                </a:lnTo>
                <a:lnTo>
                  <a:pt x="633" y="12775"/>
                </a:lnTo>
                <a:lnTo>
                  <a:pt x="755" y="12654"/>
                </a:lnTo>
                <a:lnTo>
                  <a:pt x="876" y="12532"/>
                </a:lnTo>
                <a:lnTo>
                  <a:pt x="1120" y="12264"/>
                </a:lnTo>
                <a:lnTo>
                  <a:pt x="1509" y="11680"/>
                </a:lnTo>
                <a:lnTo>
                  <a:pt x="2020" y="10975"/>
                </a:lnTo>
                <a:lnTo>
                  <a:pt x="2506" y="10245"/>
                </a:lnTo>
                <a:lnTo>
                  <a:pt x="2993" y="9490"/>
                </a:lnTo>
                <a:lnTo>
                  <a:pt x="3455" y="8736"/>
                </a:lnTo>
                <a:lnTo>
                  <a:pt x="3723" y="8274"/>
                </a:lnTo>
                <a:lnTo>
                  <a:pt x="3869" y="8031"/>
                </a:lnTo>
                <a:lnTo>
                  <a:pt x="3991" y="7787"/>
                </a:lnTo>
                <a:close/>
                <a:moveTo>
                  <a:pt x="4039" y="14065"/>
                </a:moveTo>
                <a:lnTo>
                  <a:pt x="4039" y="14430"/>
                </a:lnTo>
                <a:lnTo>
                  <a:pt x="3820" y="14430"/>
                </a:lnTo>
                <a:lnTo>
                  <a:pt x="4015" y="14089"/>
                </a:lnTo>
                <a:lnTo>
                  <a:pt x="4039" y="14065"/>
                </a:lnTo>
                <a:close/>
                <a:moveTo>
                  <a:pt x="4039" y="12921"/>
                </a:moveTo>
                <a:lnTo>
                  <a:pt x="4039" y="13140"/>
                </a:lnTo>
                <a:lnTo>
                  <a:pt x="4039" y="13554"/>
                </a:lnTo>
                <a:lnTo>
                  <a:pt x="3918" y="13724"/>
                </a:lnTo>
                <a:lnTo>
                  <a:pt x="3820" y="13870"/>
                </a:lnTo>
                <a:lnTo>
                  <a:pt x="3577" y="14235"/>
                </a:lnTo>
                <a:lnTo>
                  <a:pt x="3431" y="14454"/>
                </a:lnTo>
                <a:lnTo>
                  <a:pt x="2993" y="14454"/>
                </a:lnTo>
                <a:lnTo>
                  <a:pt x="3431" y="13797"/>
                </a:lnTo>
                <a:lnTo>
                  <a:pt x="3747" y="13359"/>
                </a:lnTo>
                <a:lnTo>
                  <a:pt x="4039" y="12921"/>
                </a:lnTo>
                <a:close/>
                <a:moveTo>
                  <a:pt x="4039" y="11826"/>
                </a:moveTo>
                <a:lnTo>
                  <a:pt x="4039" y="12483"/>
                </a:lnTo>
                <a:lnTo>
                  <a:pt x="3845" y="12678"/>
                </a:lnTo>
                <a:lnTo>
                  <a:pt x="3650" y="12873"/>
                </a:lnTo>
                <a:lnTo>
                  <a:pt x="3334" y="13311"/>
                </a:lnTo>
                <a:lnTo>
                  <a:pt x="2896" y="13895"/>
                </a:lnTo>
                <a:lnTo>
                  <a:pt x="2677" y="14187"/>
                </a:lnTo>
                <a:lnTo>
                  <a:pt x="2482" y="14503"/>
                </a:lnTo>
                <a:lnTo>
                  <a:pt x="2312" y="14503"/>
                </a:lnTo>
                <a:lnTo>
                  <a:pt x="2433" y="14333"/>
                </a:lnTo>
                <a:lnTo>
                  <a:pt x="2555" y="14162"/>
                </a:lnTo>
                <a:lnTo>
                  <a:pt x="2871" y="13651"/>
                </a:lnTo>
                <a:lnTo>
                  <a:pt x="3188" y="13116"/>
                </a:lnTo>
                <a:lnTo>
                  <a:pt x="3504" y="12581"/>
                </a:lnTo>
                <a:lnTo>
                  <a:pt x="3845" y="12070"/>
                </a:lnTo>
                <a:lnTo>
                  <a:pt x="4039" y="11826"/>
                </a:lnTo>
                <a:close/>
                <a:moveTo>
                  <a:pt x="4015" y="10391"/>
                </a:moveTo>
                <a:lnTo>
                  <a:pt x="4015" y="11218"/>
                </a:lnTo>
                <a:lnTo>
                  <a:pt x="4039" y="11364"/>
                </a:lnTo>
                <a:lnTo>
                  <a:pt x="3869" y="11486"/>
                </a:lnTo>
                <a:lnTo>
                  <a:pt x="3723" y="11656"/>
                </a:lnTo>
                <a:lnTo>
                  <a:pt x="3577" y="11826"/>
                </a:lnTo>
                <a:lnTo>
                  <a:pt x="3455" y="12021"/>
                </a:lnTo>
                <a:lnTo>
                  <a:pt x="3236" y="12386"/>
                </a:lnTo>
                <a:lnTo>
                  <a:pt x="3042" y="12702"/>
                </a:lnTo>
                <a:lnTo>
                  <a:pt x="2725" y="13238"/>
                </a:lnTo>
                <a:lnTo>
                  <a:pt x="2409" y="13773"/>
                </a:lnTo>
                <a:lnTo>
                  <a:pt x="2263" y="13968"/>
                </a:lnTo>
                <a:lnTo>
                  <a:pt x="2117" y="14138"/>
                </a:lnTo>
                <a:lnTo>
                  <a:pt x="1971" y="14333"/>
                </a:lnTo>
                <a:lnTo>
                  <a:pt x="1849" y="14527"/>
                </a:lnTo>
                <a:lnTo>
                  <a:pt x="1047" y="14600"/>
                </a:lnTo>
                <a:lnTo>
                  <a:pt x="1460" y="14089"/>
                </a:lnTo>
                <a:lnTo>
                  <a:pt x="1825" y="13554"/>
                </a:lnTo>
                <a:lnTo>
                  <a:pt x="2214" y="13019"/>
                </a:lnTo>
                <a:lnTo>
                  <a:pt x="2604" y="12508"/>
                </a:lnTo>
                <a:lnTo>
                  <a:pt x="2823" y="12240"/>
                </a:lnTo>
                <a:lnTo>
                  <a:pt x="3017" y="11972"/>
                </a:lnTo>
                <a:lnTo>
                  <a:pt x="3382" y="11388"/>
                </a:lnTo>
                <a:lnTo>
                  <a:pt x="3723" y="10902"/>
                </a:lnTo>
                <a:lnTo>
                  <a:pt x="3869" y="10634"/>
                </a:lnTo>
                <a:lnTo>
                  <a:pt x="4015" y="10391"/>
                </a:lnTo>
                <a:close/>
                <a:moveTo>
                  <a:pt x="4015" y="9271"/>
                </a:moveTo>
                <a:lnTo>
                  <a:pt x="4015" y="10147"/>
                </a:lnTo>
                <a:lnTo>
                  <a:pt x="3893" y="10220"/>
                </a:lnTo>
                <a:lnTo>
                  <a:pt x="3796" y="10318"/>
                </a:lnTo>
                <a:lnTo>
                  <a:pt x="3626" y="10512"/>
                </a:lnTo>
                <a:lnTo>
                  <a:pt x="3455" y="10731"/>
                </a:lnTo>
                <a:lnTo>
                  <a:pt x="3285" y="10975"/>
                </a:lnTo>
                <a:lnTo>
                  <a:pt x="2847" y="11632"/>
                </a:lnTo>
                <a:lnTo>
                  <a:pt x="2628" y="11972"/>
                </a:lnTo>
                <a:lnTo>
                  <a:pt x="2385" y="12289"/>
                </a:lnTo>
                <a:lnTo>
                  <a:pt x="1947" y="12873"/>
                </a:lnTo>
                <a:lnTo>
                  <a:pt x="1509" y="13481"/>
                </a:lnTo>
                <a:lnTo>
                  <a:pt x="1071" y="14065"/>
                </a:lnTo>
                <a:lnTo>
                  <a:pt x="828" y="14333"/>
                </a:lnTo>
                <a:lnTo>
                  <a:pt x="584" y="14625"/>
                </a:lnTo>
                <a:lnTo>
                  <a:pt x="609" y="14430"/>
                </a:lnTo>
                <a:lnTo>
                  <a:pt x="609" y="14235"/>
                </a:lnTo>
                <a:lnTo>
                  <a:pt x="609" y="13895"/>
                </a:lnTo>
                <a:lnTo>
                  <a:pt x="1120" y="13213"/>
                </a:lnTo>
                <a:lnTo>
                  <a:pt x="1631" y="12556"/>
                </a:lnTo>
                <a:lnTo>
                  <a:pt x="2677" y="11242"/>
                </a:lnTo>
                <a:lnTo>
                  <a:pt x="3090" y="10658"/>
                </a:lnTo>
                <a:lnTo>
                  <a:pt x="3480" y="10050"/>
                </a:lnTo>
                <a:lnTo>
                  <a:pt x="3747" y="9661"/>
                </a:lnTo>
                <a:lnTo>
                  <a:pt x="4015" y="9271"/>
                </a:lnTo>
                <a:close/>
                <a:moveTo>
                  <a:pt x="10341" y="488"/>
                </a:moveTo>
                <a:lnTo>
                  <a:pt x="10536" y="512"/>
                </a:lnTo>
                <a:lnTo>
                  <a:pt x="10755" y="536"/>
                </a:lnTo>
                <a:lnTo>
                  <a:pt x="10950" y="585"/>
                </a:lnTo>
                <a:lnTo>
                  <a:pt x="11071" y="609"/>
                </a:lnTo>
                <a:lnTo>
                  <a:pt x="11169" y="658"/>
                </a:lnTo>
                <a:lnTo>
                  <a:pt x="11266" y="731"/>
                </a:lnTo>
                <a:lnTo>
                  <a:pt x="11339" y="828"/>
                </a:lnTo>
                <a:lnTo>
                  <a:pt x="11485" y="999"/>
                </a:lnTo>
                <a:lnTo>
                  <a:pt x="11582" y="1217"/>
                </a:lnTo>
                <a:lnTo>
                  <a:pt x="11655" y="1436"/>
                </a:lnTo>
                <a:lnTo>
                  <a:pt x="11704" y="1680"/>
                </a:lnTo>
                <a:lnTo>
                  <a:pt x="11728" y="1923"/>
                </a:lnTo>
                <a:lnTo>
                  <a:pt x="11728" y="2385"/>
                </a:lnTo>
                <a:lnTo>
                  <a:pt x="11680" y="2848"/>
                </a:lnTo>
                <a:lnTo>
                  <a:pt x="11582" y="3310"/>
                </a:lnTo>
                <a:lnTo>
                  <a:pt x="11461" y="3772"/>
                </a:lnTo>
                <a:lnTo>
                  <a:pt x="11315" y="4210"/>
                </a:lnTo>
                <a:lnTo>
                  <a:pt x="10974" y="5111"/>
                </a:lnTo>
                <a:lnTo>
                  <a:pt x="10804" y="5549"/>
                </a:lnTo>
                <a:lnTo>
                  <a:pt x="10658" y="5987"/>
                </a:lnTo>
                <a:lnTo>
                  <a:pt x="10658" y="6084"/>
                </a:lnTo>
                <a:lnTo>
                  <a:pt x="10658" y="6181"/>
                </a:lnTo>
                <a:lnTo>
                  <a:pt x="10731" y="6254"/>
                </a:lnTo>
                <a:lnTo>
                  <a:pt x="10779" y="6303"/>
                </a:lnTo>
                <a:lnTo>
                  <a:pt x="10877" y="6327"/>
                </a:lnTo>
                <a:lnTo>
                  <a:pt x="10950" y="6327"/>
                </a:lnTo>
                <a:lnTo>
                  <a:pt x="11047" y="6303"/>
                </a:lnTo>
                <a:lnTo>
                  <a:pt x="11120" y="6279"/>
                </a:lnTo>
                <a:lnTo>
                  <a:pt x="11388" y="6303"/>
                </a:lnTo>
                <a:lnTo>
                  <a:pt x="11655" y="6327"/>
                </a:lnTo>
                <a:lnTo>
                  <a:pt x="12215" y="6352"/>
                </a:lnTo>
                <a:lnTo>
                  <a:pt x="12775" y="6327"/>
                </a:lnTo>
                <a:lnTo>
                  <a:pt x="13310" y="6327"/>
                </a:lnTo>
                <a:lnTo>
                  <a:pt x="13748" y="6352"/>
                </a:lnTo>
                <a:lnTo>
                  <a:pt x="14210" y="6425"/>
                </a:lnTo>
                <a:lnTo>
                  <a:pt x="14673" y="6498"/>
                </a:lnTo>
                <a:lnTo>
                  <a:pt x="15111" y="6595"/>
                </a:lnTo>
                <a:lnTo>
                  <a:pt x="15476" y="6668"/>
                </a:lnTo>
                <a:lnTo>
                  <a:pt x="15841" y="6790"/>
                </a:lnTo>
                <a:lnTo>
                  <a:pt x="16011" y="6887"/>
                </a:lnTo>
                <a:lnTo>
                  <a:pt x="16157" y="6960"/>
                </a:lnTo>
                <a:lnTo>
                  <a:pt x="16327" y="7082"/>
                </a:lnTo>
                <a:lnTo>
                  <a:pt x="16449" y="7203"/>
                </a:lnTo>
                <a:lnTo>
                  <a:pt x="16546" y="7301"/>
                </a:lnTo>
                <a:lnTo>
                  <a:pt x="16619" y="7398"/>
                </a:lnTo>
                <a:lnTo>
                  <a:pt x="16644" y="7520"/>
                </a:lnTo>
                <a:lnTo>
                  <a:pt x="16668" y="7641"/>
                </a:lnTo>
                <a:lnTo>
                  <a:pt x="16692" y="7763"/>
                </a:lnTo>
                <a:lnTo>
                  <a:pt x="16668" y="7885"/>
                </a:lnTo>
                <a:lnTo>
                  <a:pt x="16644" y="8031"/>
                </a:lnTo>
                <a:lnTo>
                  <a:pt x="16595" y="8152"/>
                </a:lnTo>
                <a:lnTo>
                  <a:pt x="16473" y="8371"/>
                </a:lnTo>
                <a:lnTo>
                  <a:pt x="16303" y="8566"/>
                </a:lnTo>
                <a:lnTo>
                  <a:pt x="16206" y="8663"/>
                </a:lnTo>
                <a:lnTo>
                  <a:pt x="16108" y="8736"/>
                </a:lnTo>
                <a:lnTo>
                  <a:pt x="15987" y="8785"/>
                </a:lnTo>
                <a:lnTo>
                  <a:pt x="15889" y="8834"/>
                </a:lnTo>
                <a:lnTo>
                  <a:pt x="15792" y="8882"/>
                </a:lnTo>
                <a:lnTo>
                  <a:pt x="15719" y="8955"/>
                </a:lnTo>
                <a:lnTo>
                  <a:pt x="15695" y="9053"/>
                </a:lnTo>
                <a:lnTo>
                  <a:pt x="15719" y="9150"/>
                </a:lnTo>
                <a:lnTo>
                  <a:pt x="15743" y="9247"/>
                </a:lnTo>
                <a:lnTo>
                  <a:pt x="15816" y="9296"/>
                </a:lnTo>
                <a:lnTo>
                  <a:pt x="15914" y="9344"/>
                </a:lnTo>
                <a:lnTo>
                  <a:pt x="16035" y="9344"/>
                </a:lnTo>
                <a:lnTo>
                  <a:pt x="16157" y="9296"/>
                </a:lnTo>
                <a:lnTo>
                  <a:pt x="16279" y="9393"/>
                </a:lnTo>
                <a:lnTo>
                  <a:pt x="16376" y="9490"/>
                </a:lnTo>
                <a:lnTo>
                  <a:pt x="16425" y="9636"/>
                </a:lnTo>
                <a:lnTo>
                  <a:pt x="16473" y="9782"/>
                </a:lnTo>
                <a:lnTo>
                  <a:pt x="16473" y="9953"/>
                </a:lnTo>
                <a:lnTo>
                  <a:pt x="16449" y="10123"/>
                </a:lnTo>
                <a:lnTo>
                  <a:pt x="16376" y="10415"/>
                </a:lnTo>
                <a:lnTo>
                  <a:pt x="16303" y="10610"/>
                </a:lnTo>
                <a:lnTo>
                  <a:pt x="16206" y="10756"/>
                </a:lnTo>
                <a:lnTo>
                  <a:pt x="16084" y="10902"/>
                </a:lnTo>
                <a:lnTo>
                  <a:pt x="15938" y="11023"/>
                </a:lnTo>
                <a:lnTo>
                  <a:pt x="15743" y="11145"/>
                </a:lnTo>
                <a:lnTo>
                  <a:pt x="15670" y="11194"/>
                </a:lnTo>
                <a:lnTo>
                  <a:pt x="15622" y="11315"/>
                </a:lnTo>
                <a:lnTo>
                  <a:pt x="15622" y="11388"/>
                </a:lnTo>
                <a:lnTo>
                  <a:pt x="15646" y="11437"/>
                </a:lnTo>
                <a:lnTo>
                  <a:pt x="15670" y="11486"/>
                </a:lnTo>
                <a:lnTo>
                  <a:pt x="15719" y="11510"/>
                </a:lnTo>
                <a:lnTo>
                  <a:pt x="15792" y="11559"/>
                </a:lnTo>
                <a:lnTo>
                  <a:pt x="15889" y="11583"/>
                </a:lnTo>
                <a:lnTo>
                  <a:pt x="15962" y="11753"/>
                </a:lnTo>
                <a:lnTo>
                  <a:pt x="15987" y="11924"/>
                </a:lnTo>
                <a:lnTo>
                  <a:pt x="16011" y="12070"/>
                </a:lnTo>
                <a:lnTo>
                  <a:pt x="15987" y="12410"/>
                </a:lnTo>
                <a:lnTo>
                  <a:pt x="15962" y="12678"/>
                </a:lnTo>
                <a:lnTo>
                  <a:pt x="15914" y="12824"/>
                </a:lnTo>
                <a:lnTo>
                  <a:pt x="15865" y="12994"/>
                </a:lnTo>
                <a:lnTo>
                  <a:pt x="15792" y="13140"/>
                </a:lnTo>
                <a:lnTo>
                  <a:pt x="15719" y="13262"/>
                </a:lnTo>
                <a:lnTo>
                  <a:pt x="15622" y="13335"/>
                </a:lnTo>
                <a:lnTo>
                  <a:pt x="15549" y="13359"/>
                </a:lnTo>
                <a:lnTo>
                  <a:pt x="15500" y="13359"/>
                </a:lnTo>
                <a:lnTo>
                  <a:pt x="15403" y="13384"/>
                </a:lnTo>
                <a:lnTo>
                  <a:pt x="15330" y="13432"/>
                </a:lnTo>
                <a:lnTo>
                  <a:pt x="15281" y="13505"/>
                </a:lnTo>
                <a:lnTo>
                  <a:pt x="15257" y="13578"/>
                </a:lnTo>
                <a:lnTo>
                  <a:pt x="15257" y="13676"/>
                </a:lnTo>
                <a:lnTo>
                  <a:pt x="15281" y="13749"/>
                </a:lnTo>
                <a:lnTo>
                  <a:pt x="15354" y="13797"/>
                </a:lnTo>
                <a:lnTo>
                  <a:pt x="15427" y="13846"/>
                </a:lnTo>
                <a:lnTo>
                  <a:pt x="15524" y="13846"/>
                </a:lnTo>
                <a:lnTo>
                  <a:pt x="15573" y="14089"/>
                </a:lnTo>
                <a:lnTo>
                  <a:pt x="15622" y="14357"/>
                </a:lnTo>
                <a:lnTo>
                  <a:pt x="15622" y="14479"/>
                </a:lnTo>
                <a:lnTo>
                  <a:pt x="15622" y="14600"/>
                </a:lnTo>
                <a:lnTo>
                  <a:pt x="15597" y="14722"/>
                </a:lnTo>
                <a:lnTo>
                  <a:pt x="15549" y="14868"/>
                </a:lnTo>
                <a:lnTo>
                  <a:pt x="15476" y="14965"/>
                </a:lnTo>
                <a:lnTo>
                  <a:pt x="15403" y="15063"/>
                </a:lnTo>
                <a:lnTo>
                  <a:pt x="15305" y="15136"/>
                </a:lnTo>
                <a:lnTo>
                  <a:pt x="15208" y="15184"/>
                </a:lnTo>
                <a:lnTo>
                  <a:pt x="15208" y="15184"/>
                </a:lnTo>
                <a:lnTo>
                  <a:pt x="15257" y="14917"/>
                </a:lnTo>
                <a:lnTo>
                  <a:pt x="15330" y="14625"/>
                </a:lnTo>
                <a:lnTo>
                  <a:pt x="15330" y="14600"/>
                </a:lnTo>
                <a:lnTo>
                  <a:pt x="15330" y="14552"/>
                </a:lnTo>
                <a:lnTo>
                  <a:pt x="15281" y="14527"/>
                </a:lnTo>
                <a:lnTo>
                  <a:pt x="15208" y="14503"/>
                </a:lnTo>
                <a:lnTo>
                  <a:pt x="15184" y="14527"/>
                </a:lnTo>
                <a:lnTo>
                  <a:pt x="15159" y="14552"/>
                </a:lnTo>
                <a:lnTo>
                  <a:pt x="15013" y="14917"/>
                </a:lnTo>
                <a:lnTo>
                  <a:pt x="14965" y="15087"/>
                </a:lnTo>
                <a:lnTo>
                  <a:pt x="14965" y="15282"/>
                </a:lnTo>
                <a:lnTo>
                  <a:pt x="14648" y="15355"/>
                </a:lnTo>
                <a:lnTo>
                  <a:pt x="14721" y="15038"/>
                </a:lnTo>
                <a:lnTo>
                  <a:pt x="14819" y="14673"/>
                </a:lnTo>
                <a:lnTo>
                  <a:pt x="14867" y="14308"/>
                </a:lnTo>
                <a:lnTo>
                  <a:pt x="14867" y="14284"/>
                </a:lnTo>
                <a:lnTo>
                  <a:pt x="14843" y="14235"/>
                </a:lnTo>
                <a:lnTo>
                  <a:pt x="14794" y="14211"/>
                </a:lnTo>
                <a:lnTo>
                  <a:pt x="14721" y="14235"/>
                </a:lnTo>
                <a:lnTo>
                  <a:pt x="14673" y="14260"/>
                </a:lnTo>
                <a:lnTo>
                  <a:pt x="14673" y="14284"/>
                </a:lnTo>
                <a:lnTo>
                  <a:pt x="14551" y="14625"/>
                </a:lnTo>
                <a:lnTo>
                  <a:pt x="14454" y="14965"/>
                </a:lnTo>
                <a:lnTo>
                  <a:pt x="14356" y="15184"/>
                </a:lnTo>
                <a:lnTo>
                  <a:pt x="14332" y="15306"/>
                </a:lnTo>
                <a:lnTo>
                  <a:pt x="14332" y="15403"/>
                </a:lnTo>
                <a:lnTo>
                  <a:pt x="14064" y="15428"/>
                </a:lnTo>
                <a:lnTo>
                  <a:pt x="14064" y="15428"/>
                </a:lnTo>
                <a:lnTo>
                  <a:pt x="14089" y="15379"/>
                </a:lnTo>
                <a:lnTo>
                  <a:pt x="14089" y="15330"/>
                </a:lnTo>
                <a:lnTo>
                  <a:pt x="14113" y="15063"/>
                </a:lnTo>
                <a:lnTo>
                  <a:pt x="14162" y="14771"/>
                </a:lnTo>
                <a:lnTo>
                  <a:pt x="14235" y="14503"/>
                </a:lnTo>
                <a:lnTo>
                  <a:pt x="14356" y="14260"/>
                </a:lnTo>
                <a:lnTo>
                  <a:pt x="14356" y="14211"/>
                </a:lnTo>
                <a:lnTo>
                  <a:pt x="14332" y="14162"/>
                </a:lnTo>
                <a:lnTo>
                  <a:pt x="14283" y="14138"/>
                </a:lnTo>
                <a:lnTo>
                  <a:pt x="14235" y="14162"/>
                </a:lnTo>
                <a:lnTo>
                  <a:pt x="14064" y="14430"/>
                </a:lnTo>
                <a:lnTo>
                  <a:pt x="13918" y="14722"/>
                </a:lnTo>
                <a:lnTo>
                  <a:pt x="13845" y="14868"/>
                </a:lnTo>
                <a:lnTo>
                  <a:pt x="13821" y="15014"/>
                </a:lnTo>
                <a:lnTo>
                  <a:pt x="13797" y="15160"/>
                </a:lnTo>
                <a:lnTo>
                  <a:pt x="13797" y="15330"/>
                </a:lnTo>
                <a:lnTo>
                  <a:pt x="13821" y="15379"/>
                </a:lnTo>
                <a:lnTo>
                  <a:pt x="13845" y="15428"/>
                </a:lnTo>
                <a:lnTo>
                  <a:pt x="13383" y="15428"/>
                </a:lnTo>
                <a:lnTo>
                  <a:pt x="13432" y="15209"/>
                </a:lnTo>
                <a:lnTo>
                  <a:pt x="13456" y="14990"/>
                </a:lnTo>
                <a:lnTo>
                  <a:pt x="13505" y="14771"/>
                </a:lnTo>
                <a:lnTo>
                  <a:pt x="13578" y="14552"/>
                </a:lnTo>
                <a:lnTo>
                  <a:pt x="13748" y="14114"/>
                </a:lnTo>
                <a:lnTo>
                  <a:pt x="13748" y="14089"/>
                </a:lnTo>
                <a:lnTo>
                  <a:pt x="13748" y="14065"/>
                </a:lnTo>
                <a:lnTo>
                  <a:pt x="13699" y="14016"/>
                </a:lnTo>
                <a:lnTo>
                  <a:pt x="13651" y="14016"/>
                </a:lnTo>
                <a:lnTo>
                  <a:pt x="13602" y="14065"/>
                </a:lnTo>
                <a:lnTo>
                  <a:pt x="13456" y="14260"/>
                </a:lnTo>
                <a:lnTo>
                  <a:pt x="13334" y="14454"/>
                </a:lnTo>
                <a:lnTo>
                  <a:pt x="13237" y="14673"/>
                </a:lnTo>
                <a:lnTo>
                  <a:pt x="13140" y="14917"/>
                </a:lnTo>
                <a:lnTo>
                  <a:pt x="13067" y="15136"/>
                </a:lnTo>
                <a:lnTo>
                  <a:pt x="13042" y="15282"/>
                </a:lnTo>
                <a:lnTo>
                  <a:pt x="13042" y="15403"/>
                </a:lnTo>
                <a:lnTo>
                  <a:pt x="12556" y="15330"/>
                </a:lnTo>
                <a:lnTo>
                  <a:pt x="12604" y="15038"/>
                </a:lnTo>
                <a:lnTo>
                  <a:pt x="12677" y="14746"/>
                </a:lnTo>
                <a:lnTo>
                  <a:pt x="12775" y="14479"/>
                </a:lnTo>
                <a:lnTo>
                  <a:pt x="12921" y="14211"/>
                </a:lnTo>
                <a:lnTo>
                  <a:pt x="12921" y="14162"/>
                </a:lnTo>
                <a:lnTo>
                  <a:pt x="12896" y="14114"/>
                </a:lnTo>
                <a:lnTo>
                  <a:pt x="12799" y="14114"/>
                </a:lnTo>
                <a:lnTo>
                  <a:pt x="12702" y="14235"/>
                </a:lnTo>
                <a:lnTo>
                  <a:pt x="12604" y="14357"/>
                </a:lnTo>
                <a:lnTo>
                  <a:pt x="12507" y="14479"/>
                </a:lnTo>
                <a:lnTo>
                  <a:pt x="12410" y="14649"/>
                </a:lnTo>
                <a:lnTo>
                  <a:pt x="12337" y="14795"/>
                </a:lnTo>
                <a:lnTo>
                  <a:pt x="12288" y="14965"/>
                </a:lnTo>
                <a:lnTo>
                  <a:pt x="12239" y="15136"/>
                </a:lnTo>
                <a:lnTo>
                  <a:pt x="12239" y="15282"/>
                </a:lnTo>
                <a:lnTo>
                  <a:pt x="11801" y="15233"/>
                </a:lnTo>
                <a:lnTo>
                  <a:pt x="11753" y="15209"/>
                </a:lnTo>
                <a:lnTo>
                  <a:pt x="11874" y="14941"/>
                </a:lnTo>
                <a:lnTo>
                  <a:pt x="11947" y="14673"/>
                </a:lnTo>
                <a:lnTo>
                  <a:pt x="12118" y="14114"/>
                </a:lnTo>
                <a:lnTo>
                  <a:pt x="12118" y="14089"/>
                </a:lnTo>
                <a:lnTo>
                  <a:pt x="12118" y="14065"/>
                </a:lnTo>
                <a:lnTo>
                  <a:pt x="12093" y="14065"/>
                </a:lnTo>
                <a:lnTo>
                  <a:pt x="12069" y="14089"/>
                </a:lnTo>
                <a:lnTo>
                  <a:pt x="11874" y="14357"/>
                </a:lnTo>
                <a:lnTo>
                  <a:pt x="11680" y="14600"/>
                </a:lnTo>
                <a:lnTo>
                  <a:pt x="11509" y="14868"/>
                </a:lnTo>
                <a:lnTo>
                  <a:pt x="11363" y="15136"/>
                </a:lnTo>
                <a:lnTo>
                  <a:pt x="11363" y="15160"/>
                </a:lnTo>
                <a:lnTo>
                  <a:pt x="10974" y="15087"/>
                </a:lnTo>
                <a:lnTo>
                  <a:pt x="11096" y="14990"/>
                </a:lnTo>
                <a:lnTo>
                  <a:pt x="11169" y="14868"/>
                </a:lnTo>
                <a:lnTo>
                  <a:pt x="11290" y="14600"/>
                </a:lnTo>
                <a:lnTo>
                  <a:pt x="11655" y="13870"/>
                </a:lnTo>
                <a:lnTo>
                  <a:pt x="11680" y="13846"/>
                </a:lnTo>
                <a:lnTo>
                  <a:pt x="11680" y="13822"/>
                </a:lnTo>
                <a:lnTo>
                  <a:pt x="11631" y="13773"/>
                </a:lnTo>
                <a:lnTo>
                  <a:pt x="11558" y="13773"/>
                </a:lnTo>
                <a:lnTo>
                  <a:pt x="11534" y="13797"/>
                </a:lnTo>
                <a:lnTo>
                  <a:pt x="11144" y="14406"/>
                </a:lnTo>
                <a:lnTo>
                  <a:pt x="10974" y="14722"/>
                </a:lnTo>
                <a:lnTo>
                  <a:pt x="10901" y="14868"/>
                </a:lnTo>
                <a:lnTo>
                  <a:pt x="10877" y="14941"/>
                </a:lnTo>
                <a:lnTo>
                  <a:pt x="10877" y="15038"/>
                </a:lnTo>
                <a:lnTo>
                  <a:pt x="10901" y="15063"/>
                </a:lnTo>
                <a:lnTo>
                  <a:pt x="10341" y="14941"/>
                </a:lnTo>
                <a:lnTo>
                  <a:pt x="10487" y="14625"/>
                </a:lnTo>
                <a:lnTo>
                  <a:pt x="10633" y="14333"/>
                </a:lnTo>
                <a:lnTo>
                  <a:pt x="10804" y="14041"/>
                </a:lnTo>
                <a:lnTo>
                  <a:pt x="10998" y="13773"/>
                </a:lnTo>
                <a:lnTo>
                  <a:pt x="11023" y="13724"/>
                </a:lnTo>
                <a:lnTo>
                  <a:pt x="10998" y="13700"/>
                </a:lnTo>
                <a:lnTo>
                  <a:pt x="10950" y="13676"/>
                </a:lnTo>
                <a:lnTo>
                  <a:pt x="10901" y="13700"/>
                </a:lnTo>
                <a:lnTo>
                  <a:pt x="10658" y="13943"/>
                </a:lnTo>
                <a:lnTo>
                  <a:pt x="10414" y="14211"/>
                </a:lnTo>
                <a:lnTo>
                  <a:pt x="10317" y="14357"/>
                </a:lnTo>
                <a:lnTo>
                  <a:pt x="10220" y="14503"/>
                </a:lnTo>
                <a:lnTo>
                  <a:pt x="10147" y="14673"/>
                </a:lnTo>
                <a:lnTo>
                  <a:pt x="10098" y="14844"/>
                </a:lnTo>
                <a:lnTo>
                  <a:pt x="10098" y="14892"/>
                </a:lnTo>
                <a:lnTo>
                  <a:pt x="9709" y="14771"/>
                </a:lnTo>
                <a:lnTo>
                  <a:pt x="9757" y="14576"/>
                </a:lnTo>
                <a:lnTo>
                  <a:pt x="9830" y="14381"/>
                </a:lnTo>
                <a:lnTo>
                  <a:pt x="10001" y="13968"/>
                </a:lnTo>
                <a:lnTo>
                  <a:pt x="10147" y="13530"/>
                </a:lnTo>
                <a:lnTo>
                  <a:pt x="10147" y="13505"/>
                </a:lnTo>
                <a:lnTo>
                  <a:pt x="10122" y="13530"/>
                </a:lnTo>
                <a:lnTo>
                  <a:pt x="9879" y="13919"/>
                </a:lnTo>
                <a:lnTo>
                  <a:pt x="9636" y="14308"/>
                </a:lnTo>
                <a:lnTo>
                  <a:pt x="9539" y="14503"/>
                </a:lnTo>
                <a:lnTo>
                  <a:pt x="9466" y="14698"/>
                </a:lnTo>
                <a:lnTo>
                  <a:pt x="8906" y="14527"/>
                </a:lnTo>
                <a:lnTo>
                  <a:pt x="8979" y="14430"/>
                </a:lnTo>
                <a:lnTo>
                  <a:pt x="9028" y="14308"/>
                </a:lnTo>
                <a:lnTo>
                  <a:pt x="9149" y="14089"/>
                </a:lnTo>
                <a:lnTo>
                  <a:pt x="9344" y="13724"/>
                </a:lnTo>
                <a:lnTo>
                  <a:pt x="9417" y="13554"/>
                </a:lnTo>
                <a:lnTo>
                  <a:pt x="9490" y="13359"/>
                </a:lnTo>
                <a:lnTo>
                  <a:pt x="9490" y="13311"/>
                </a:lnTo>
                <a:lnTo>
                  <a:pt x="9441" y="13286"/>
                </a:lnTo>
                <a:lnTo>
                  <a:pt x="9393" y="13262"/>
                </a:lnTo>
                <a:lnTo>
                  <a:pt x="9368" y="13311"/>
                </a:lnTo>
                <a:lnTo>
                  <a:pt x="9247" y="13481"/>
                </a:lnTo>
                <a:lnTo>
                  <a:pt x="9149" y="13627"/>
                </a:lnTo>
                <a:lnTo>
                  <a:pt x="8906" y="13943"/>
                </a:lnTo>
                <a:lnTo>
                  <a:pt x="8736" y="14162"/>
                </a:lnTo>
                <a:lnTo>
                  <a:pt x="8663" y="14284"/>
                </a:lnTo>
                <a:lnTo>
                  <a:pt x="8638" y="14430"/>
                </a:lnTo>
                <a:lnTo>
                  <a:pt x="8419" y="14333"/>
                </a:lnTo>
                <a:lnTo>
                  <a:pt x="8492" y="14065"/>
                </a:lnTo>
                <a:lnTo>
                  <a:pt x="8541" y="13846"/>
                </a:lnTo>
                <a:lnTo>
                  <a:pt x="8711" y="13384"/>
                </a:lnTo>
                <a:lnTo>
                  <a:pt x="8833" y="13165"/>
                </a:lnTo>
                <a:lnTo>
                  <a:pt x="8955" y="12946"/>
                </a:lnTo>
                <a:lnTo>
                  <a:pt x="8955" y="12897"/>
                </a:lnTo>
                <a:lnTo>
                  <a:pt x="8930" y="12848"/>
                </a:lnTo>
                <a:lnTo>
                  <a:pt x="8882" y="12848"/>
                </a:lnTo>
                <a:lnTo>
                  <a:pt x="8833" y="12873"/>
                </a:lnTo>
                <a:lnTo>
                  <a:pt x="8687" y="13092"/>
                </a:lnTo>
                <a:lnTo>
                  <a:pt x="8565" y="13286"/>
                </a:lnTo>
                <a:lnTo>
                  <a:pt x="8444" y="13505"/>
                </a:lnTo>
                <a:lnTo>
                  <a:pt x="8322" y="13749"/>
                </a:lnTo>
                <a:lnTo>
                  <a:pt x="8225" y="13968"/>
                </a:lnTo>
                <a:lnTo>
                  <a:pt x="8176" y="14089"/>
                </a:lnTo>
                <a:lnTo>
                  <a:pt x="8152" y="14211"/>
                </a:lnTo>
                <a:lnTo>
                  <a:pt x="7762" y="14041"/>
                </a:lnTo>
                <a:lnTo>
                  <a:pt x="7908" y="13627"/>
                </a:lnTo>
                <a:lnTo>
                  <a:pt x="8103" y="13213"/>
                </a:lnTo>
                <a:lnTo>
                  <a:pt x="8322" y="12800"/>
                </a:lnTo>
                <a:lnTo>
                  <a:pt x="8322" y="12751"/>
                </a:lnTo>
                <a:lnTo>
                  <a:pt x="8298" y="12727"/>
                </a:lnTo>
                <a:lnTo>
                  <a:pt x="8249" y="12727"/>
                </a:lnTo>
                <a:lnTo>
                  <a:pt x="7908" y="13140"/>
                </a:lnTo>
                <a:lnTo>
                  <a:pt x="7762" y="13335"/>
                </a:lnTo>
                <a:lnTo>
                  <a:pt x="7616" y="13578"/>
                </a:lnTo>
                <a:lnTo>
                  <a:pt x="7543" y="13700"/>
                </a:lnTo>
                <a:lnTo>
                  <a:pt x="7470" y="13870"/>
                </a:lnTo>
                <a:lnTo>
                  <a:pt x="7130" y="13700"/>
                </a:lnTo>
                <a:lnTo>
                  <a:pt x="7154" y="13554"/>
                </a:lnTo>
                <a:lnTo>
                  <a:pt x="7178" y="13408"/>
                </a:lnTo>
                <a:lnTo>
                  <a:pt x="7300" y="13165"/>
                </a:lnTo>
                <a:lnTo>
                  <a:pt x="7495" y="12751"/>
                </a:lnTo>
                <a:lnTo>
                  <a:pt x="7689" y="12313"/>
                </a:lnTo>
                <a:lnTo>
                  <a:pt x="7689" y="12289"/>
                </a:lnTo>
                <a:lnTo>
                  <a:pt x="7665" y="12264"/>
                </a:lnTo>
                <a:lnTo>
                  <a:pt x="7641" y="12264"/>
                </a:lnTo>
                <a:lnTo>
                  <a:pt x="7616" y="12289"/>
                </a:lnTo>
                <a:lnTo>
                  <a:pt x="7397" y="12581"/>
                </a:lnTo>
                <a:lnTo>
                  <a:pt x="7178" y="12873"/>
                </a:lnTo>
                <a:lnTo>
                  <a:pt x="7081" y="13043"/>
                </a:lnTo>
                <a:lnTo>
                  <a:pt x="7008" y="13189"/>
                </a:lnTo>
                <a:lnTo>
                  <a:pt x="6935" y="13359"/>
                </a:lnTo>
                <a:lnTo>
                  <a:pt x="6886" y="13530"/>
                </a:lnTo>
                <a:lnTo>
                  <a:pt x="6570" y="13335"/>
                </a:lnTo>
                <a:lnTo>
                  <a:pt x="6692" y="13043"/>
                </a:lnTo>
                <a:lnTo>
                  <a:pt x="6813" y="12751"/>
                </a:lnTo>
                <a:lnTo>
                  <a:pt x="7105" y="12216"/>
                </a:lnTo>
                <a:lnTo>
                  <a:pt x="7130" y="12191"/>
                </a:lnTo>
                <a:lnTo>
                  <a:pt x="7105" y="12167"/>
                </a:lnTo>
                <a:lnTo>
                  <a:pt x="7057" y="12167"/>
                </a:lnTo>
                <a:lnTo>
                  <a:pt x="6838" y="12386"/>
                </a:lnTo>
                <a:lnTo>
                  <a:pt x="6619" y="12629"/>
                </a:lnTo>
                <a:lnTo>
                  <a:pt x="6448" y="12897"/>
                </a:lnTo>
                <a:lnTo>
                  <a:pt x="6327" y="13165"/>
                </a:lnTo>
                <a:lnTo>
                  <a:pt x="6254" y="13165"/>
                </a:lnTo>
                <a:lnTo>
                  <a:pt x="6181" y="13189"/>
                </a:lnTo>
                <a:lnTo>
                  <a:pt x="6132" y="13238"/>
                </a:lnTo>
                <a:lnTo>
                  <a:pt x="6083" y="13286"/>
                </a:lnTo>
                <a:lnTo>
                  <a:pt x="5937" y="13238"/>
                </a:lnTo>
                <a:lnTo>
                  <a:pt x="5791" y="13213"/>
                </a:lnTo>
                <a:lnTo>
                  <a:pt x="5816" y="13140"/>
                </a:lnTo>
                <a:lnTo>
                  <a:pt x="6059" y="12654"/>
                </a:lnTo>
                <a:lnTo>
                  <a:pt x="6254" y="12264"/>
                </a:lnTo>
                <a:lnTo>
                  <a:pt x="6351" y="12045"/>
                </a:lnTo>
                <a:lnTo>
                  <a:pt x="6424" y="11851"/>
                </a:lnTo>
                <a:lnTo>
                  <a:pt x="6424" y="11826"/>
                </a:lnTo>
                <a:lnTo>
                  <a:pt x="6400" y="11802"/>
                </a:lnTo>
                <a:lnTo>
                  <a:pt x="6375" y="11802"/>
                </a:lnTo>
                <a:lnTo>
                  <a:pt x="6351" y="11826"/>
                </a:lnTo>
                <a:lnTo>
                  <a:pt x="6108" y="12143"/>
                </a:lnTo>
                <a:lnTo>
                  <a:pt x="5864" y="12459"/>
                </a:lnTo>
                <a:lnTo>
                  <a:pt x="5743" y="12654"/>
                </a:lnTo>
                <a:lnTo>
                  <a:pt x="5621" y="12824"/>
                </a:lnTo>
                <a:lnTo>
                  <a:pt x="5548" y="13019"/>
                </a:lnTo>
                <a:lnTo>
                  <a:pt x="5475" y="13213"/>
                </a:lnTo>
                <a:lnTo>
                  <a:pt x="5451" y="13213"/>
                </a:lnTo>
                <a:lnTo>
                  <a:pt x="5183" y="13189"/>
                </a:lnTo>
                <a:lnTo>
                  <a:pt x="4891" y="13213"/>
                </a:lnTo>
                <a:lnTo>
                  <a:pt x="5037" y="12921"/>
                </a:lnTo>
                <a:lnTo>
                  <a:pt x="5353" y="12410"/>
                </a:lnTo>
                <a:lnTo>
                  <a:pt x="5451" y="12240"/>
                </a:lnTo>
                <a:lnTo>
                  <a:pt x="5524" y="12070"/>
                </a:lnTo>
                <a:lnTo>
                  <a:pt x="5548" y="11972"/>
                </a:lnTo>
                <a:lnTo>
                  <a:pt x="5548" y="11899"/>
                </a:lnTo>
                <a:lnTo>
                  <a:pt x="5524" y="11802"/>
                </a:lnTo>
                <a:lnTo>
                  <a:pt x="5475" y="11729"/>
                </a:lnTo>
                <a:lnTo>
                  <a:pt x="5451" y="11729"/>
                </a:lnTo>
                <a:lnTo>
                  <a:pt x="5451" y="11753"/>
                </a:lnTo>
                <a:lnTo>
                  <a:pt x="5426" y="11802"/>
                </a:lnTo>
                <a:lnTo>
                  <a:pt x="5378" y="11875"/>
                </a:lnTo>
                <a:lnTo>
                  <a:pt x="5280" y="11997"/>
                </a:lnTo>
                <a:lnTo>
                  <a:pt x="4988" y="12435"/>
                </a:lnTo>
                <a:lnTo>
                  <a:pt x="4745" y="12800"/>
                </a:lnTo>
                <a:lnTo>
                  <a:pt x="4623" y="13019"/>
                </a:lnTo>
                <a:lnTo>
                  <a:pt x="4599" y="13140"/>
                </a:lnTo>
                <a:lnTo>
                  <a:pt x="4599" y="13238"/>
                </a:lnTo>
                <a:lnTo>
                  <a:pt x="4599" y="13262"/>
                </a:lnTo>
                <a:lnTo>
                  <a:pt x="4575" y="13262"/>
                </a:lnTo>
                <a:lnTo>
                  <a:pt x="4550" y="11802"/>
                </a:lnTo>
                <a:lnTo>
                  <a:pt x="4550" y="10537"/>
                </a:lnTo>
                <a:lnTo>
                  <a:pt x="4526" y="9271"/>
                </a:lnTo>
                <a:lnTo>
                  <a:pt x="4477" y="8396"/>
                </a:lnTo>
                <a:lnTo>
                  <a:pt x="4477" y="7520"/>
                </a:lnTo>
                <a:lnTo>
                  <a:pt x="4453" y="7130"/>
                </a:lnTo>
                <a:lnTo>
                  <a:pt x="4453" y="6863"/>
                </a:lnTo>
                <a:lnTo>
                  <a:pt x="4453" y="6595"/>
                </a:lnTo>
                <a:lnTo>
                  <a:pt x="4648" y="6619"/>
                </a:lnTo>
                <a:lnTo>
                  <a:pt x="4818" y="6619"/>
                </a:lnTo>
                <a:lnTo>
                  <a:pt x="5183" y="6595"/>
                </a:lnTo>
                <a:lnTo>
                  <a:pt x="5791" y="6595"/>
                </a:lnTo>
                <a:lnTo>
                  <a:pt x="6010" y="6571"/>
                </a:lnTo>
                <a:lnTo>
                  <a:pt x="6108" y="6522"/>
                </a:lnTo>
                <a:lnTo>
                  <a:pt x="6156" y="6449"/>
                </a:lnTo>
                <a:lnTo>
                  <a:pt x="6546" y="6230"/>
                </a:lnTo>
                <a:lnTo>
                  <a:pt x="6935" y="5962"/>
                </a:lnTo>
                <a:lnTo>
                  <a:pt x="7300" y="5646"/>
                </a:lnTo>
                <a:lnTo>
                  <a:pt x="7665" y="5330"/>
                </a:lnTo>
                <a:lnTo>
                  <a:pt x="8006" y="4989"/>
                </a:lnTo>
                <a:lnTo>
                  <a:pt x="8322" y="4648"/>
                </a:lnTo>
                <a:lnTo>
                  <a:pt x="8930" y="3943"/>
                </a:lnTo>
                <a:lnTo>
                  <a:pt x="9003" y="3870"/>
                </a:lnTo>
                <a:lnTo>
                  <a:pt x="9003" y="3797"/>
                </a:lnTo>
                <a:lnTo>
                  <a:pt x="9003" y="3699"/>
                </a:lnTo>
                <a:lnTo>
                  <a:pt x="8979" y="3626"/>
                </a:lnTo>
                <a:lnTo>
                  <a:pt x="9125" y="3456"/>
                </a:lnTo>
                <a:lnTo>
                  <a:pt x="9247" y="3286"/>
                </a:lnTo>
                <a:lnTo>
                  <a:pt x="9514" y="2872"/>
                </a:lnTo>
                <a:lnTo>
                  <a:pt x="9709" y="2434"/>
                </a:lnTo>
                <a:lnTo>
                  <a:pt x="9855" y="2020"/>
                </a:lnTo>
                <a:lnTo>
                  <a:pt x="10074" y="1266"/>
                </a:lnTo>
                <a:lnTo>
                  <a:pt x="10195" y="877"/>
                </a:lnTo>
                <a:lnTo>
                  <a:pt x="10341" y="512"/>
                </a:lnTo>
                <a:lnTo>
                  <a:pt x="10341" y="488"/>
                </a:lnTo>
                <a:close/>
                <a:moveTo>
                  <a:pt x="10536" y="1"/>
                </a:moveTo>
                <a:lnTo>
                  <a:pt x="10366" y="25"/>
                </a:lnTo>
                <a:lnTo>
                  <a:pt x="10195" y="74"/>
                </a:lnTo>
                <a:lnTo>
                  <a:pt x="10049" y="171"/>
                </a:lnTo>
                <a:lnTo>
                  <a:pt x="10025" y="196"/>
                </a:lnTo>
                <a:lnTo>
                  <a:pt x="9952" y="244"/>
                </a:lnTo>
                <a:lnTo>
                  <a:pt x="9903" y="293"/>
                </a:lnTo>
                <a:lnTo>
                  <a:pt x="9782" y="415"/>
                </a:lnTo>
                <a:lnTo>
                  <a:pt x="9709" y="585"/>
                </a:lnTo>
                <a:lnTo>
                  <a:pt x="9636" y="780"/>
                </a:lnTo>
                <a:lnTo>
                  <a:pt x="9539" y="1169"/>
                </a:lnTo>
                <a:lnTo>
                  <a:pt x="9466" y="1509"/>
                </a:lnTo>
                <a:lnTo>
                  <a:pt x="9320" y="1972"/>
                </a:lnTo>
                <a:lnTo>
                  <a:pt x="9247" y="2215"/>
                </a:lnTo>
                <a:lnTo>
                  <a:pt x="9149" y="2458"/>
                </a:lnTo>
                <a:lnTo>
                  <a:pt x="9003" y="2726"/>
                </a:lnTo>
                <a:lnTo>
                  <a:pt x="8833" y="2994"/>
                </a:lnTo>
                <a:lnTo>
                  <a:pt x="8663" y="3286"/>
                </a:lnTo>
                <a:lnTo>
                  <a:pt x="8614" y="3407"/>
                </a:lnTo>
                <a:lnTo>
                  <a:pt x="8565" y="3578"/>
                </a:lnTo>
                <a:lnTo>
                  <a:pt x="7324" y="4867"/>
                </a:lnTo>
                <a:lnTo>
                  <a:pt x="6692" y="5500"/>
                </a:lnTo>
                <a:lnTo>
                  <a:pt x="6035" y="6108"/>
                </a:lnTo>
                <a:lnTo>
                  <a:pt x="5937" y="6084"/>
                </a:lnTo>
                <a:lnTo>
                  <a:pt x="5524" y="6084"/>
                </a:lnTo>
                <a:lnTo>
                  <a:pt x="5110" y="6133"/>
                </a:lnTo>
                <a:lnTo>
                  <a:pt x="4867" y="6133"/>
                </a:lnTo>
                <a:lnTo>
                  <a:pt x="4599" y="6157"/>
                </a:lnTo>
                <a:lnTo>
                  <a:pt x="4599" y="6157"/>
                </a:lnTo>
                <a:lnTo>
                  <a:pt x="4623" y="6133"/>
                </a:lnTo>
                <a:lnTo>
                  <a:pt x="4623" y="6084"/>
                </a:lnTo>
                <a:lnTo>
                  <a:pt x="4599" y="5987"/>
                </a:lnTo>
                <a:lnTo>
                  <a:pt x="4526" y="5914"/>
                </a:lnTo>
                <a:lnTo>
                  <a:pt x="4453" y="5889"/>
                </a:lnTo>
                <a:lnTo>
                  <a:pt x="4404" y="5816"/>
                </a:lnTo>
                <a:lnTo>
                  <a:pt x="4331" y="5768"/>
                </a:lnTo>
                <a:lnTo>
                  <a:pt x="4112" y="5670"/>
                </a:lnTo>
                <a:lnTo>
                  <a:pt x="3869" y="5622"/>
                </a:lnTo>
                <a:lnTo>
                  <a:pt x="3626" y="5597"/>
                </a:lnTo>
                <a:lnTo>
                  <a:pt x="2871" y="5597"/>
                </a:lnTo>
                <a:lnTo>
                  <a:pt x="2385" y="5646"/>
                </a:lnTo>
                <a:lnTo>
                  <a:pt x="2166" y="5646"/>
                </a:lnTo>
                <a:lnTo>
                  <a:pt x="1922" y="5622"/>
                </a:lnTo>
                <a:lnTo>
                  <a:pt x="1412" y="5597"/>
                </a:lnTo>
                <a:lnTo>
                  <a:pt x="1144" y="5597"/>
                </a:lnTo>
                <a:lnTo>
                  <a:pt x="901" y="5622"/>
                </a:lnTo>
                <a:lnTo>
                  <a:pt x="682" y="5670"/>
                </a:lnTo>
                <a:lnTo>
                  <a:pt x="463" y="5792"/>
                </a:lnTo>
                <a:lnTo>
                  <a:pt x="365" y="5792"/>
                </a:lnTo>
                <a:lnTo>
                  <a:pt x="317" y="5841"/>
                </a:lnTo>
                <a:lnTo>
                  <a:pt x="292" y="5889"/>
                </a:lnTo>
                <a:lnTo>
                  <a:pt x="244" y="6133"/>
                </a:lnTo>
                <a:lnTo>
                  <a:pt x="219" y="6400"/>
                </a:lnTo>
                <a:lnTo>
                  <a:pt x="219" y="6911"/>
                </a:lnTo>
                <a:lnTo>
                  <a:pt x="195" y="7422"/>
                </a:lnTo>
                <a:lnTo>
                  <a:pt x="171" y="7933"/>
                </a:lnTo>
                <a:lnTo>
                  <a:pt x="146" y="8493"/>
                </a:lnTo>
                <a:lnTo>
                  <a:pt x="146" y="9028"/>
                </a:lnTo>
                <a:lnTo>
                  <a:pt x="146" y="10123"/>
                </a:lnTo>
                <a:lnTo>
                  <a:pt x="171" y="10707"/>
                </a:lnTo>
                <a:lnTo>
                  <a:pt x="171" y="11267"/>
                </a:lnTo>
                <a:lnTo>
                  <a:pt x="122" y="12386"/>
                </a:lnTo>
                <a:lnTo>
                  <a:pt x="98" y="13530"/>
                </a:lnTo>
                <a:lnTo>
                  <a:pt x="98" y="14162"/>
                </a:lnTo>
                <a:lnTo>
                  <a:pt x="73" y="14479"/>
                </a:lnTo>
                <a:lnTo>
                  <a:pt x="25" y="14795"/>
                </a:lnTo>
                <a:lnTo>
                  <a:pt x="0" y="14868"/>
                </a:lnTo>
                <a:lnTo>
                  <a:pt x="25" y="14965"/>
                </a:lnTo>
                <a:lnTo>
                  <a:pt x="73" y="15014"/>
                </a:lnTo>
                <a:lnTo>
                  <a:pt x="122" y="15063"/>
                </a:lnTo>
                <a:lnTo>
                  <a:pt x="195" y="15087"/>
                </a:lnTo>
                <a:lnTo>
                  <a:pt x="268" y="15111"/>
                </a:lnTo>
                <a:lnTo>
                  <a:pt x="341" y="15087"/>
                </a:lnTo>
                <a:lnTo>
                  <a:pt x="414" y="15038"/>
                </a:lnTo>
                <a:lnTo>
                  <a:pt x="463" y="15087"/>
                </a:lnTo>
                <a:lnTo>
                  <a:pt x="536" y="15111"/>
                </a:lnTo>
                <a:lnTo>
                  <a:pt x="998" y="15136"/>
                </a:lnTo>
                <a:lnTo>
                  <a:pt x="1460" y="15136"/>
                </a:lnTo>
                <a:lnTo>
                  <a:pt x="1922" y="15111"/>
                </a:lnTo>
                <a:lnTo>
                  <a:pt x="2385" y="15087"/>
                </a:lnTo>
                <a:lnTo>
                  <a:pt x="2482" y="15087"/>
                </a:lnTo>
                <a:lnTo>
                  <a:pt x="3309" y="15014"/>
                </a:lnTo>
                <a:lnTo>
                  <a:pt x="3723" y="14990"/>
                </a:lnTo>
                <a:lnTo>
                  <a:pt x="4112" y="14965"/>
                </a:lnTo>
                <a:lnTo>
                  <a:pt x="4137" y="14965"/>
                </a:lnTo>
                <a:lnTo>
                  <a:pt x="4185" y="14990"/>
                </a:lnTo>
                <a:lnTo>
                  <a:pt x="4234" y="15014"/>
                </a:lnTo>
                <a:lnTo>
                  <a:pt x="4356" y="15014"/>
                </a:lnTo>
                <a:lnTo>
                  <a:pt x="4453" y="14941"/>
                </a:lnTo>
                <a:lnTo>
                  <a:pt x="4502" y="14917"/>
                </a:lnTo>
                <a:lnTo>
                  <a:pt x="4526" y="14868"/>
                </a:lnTo>
                <a:lnTo>
                  <a:pt x="4575" y="14746"/>
                </a:lnTo>
                <a:lnTo>
                  <a:pt x="4599" y="14600"/>
                </a:lnTo>
                <a:lnTo>
                  <a:pt x="4599" y="14333"/>
                </a:lnTo>
                <a:lnTo>
                  <a:pt x="4599" y="14065"/>
                </a:lnTo>
                <a:lnTo>
                  <a:pt x="4575" y="13797"/>
                </a:lnTo>
                <a:lnTo>
                  <a:pt x="4599" y="13773"/>
                </a:lnTo>
                <a:lnTo>
                  <a:pt x="5037" y="13724"/>
                </a:lnTo>
                <a:lnTo>
                  <a:pt x="5451" y="13676"/>
                </a:lnTo>
                <a:lnTo>
                  <a:pt x="5791" y="13700"/>
                </a:lnTo>
                <a:lnTo>
                  <a:pt x="5986" y="13676"/>
                </a:lnTo>
                <a:lnTo>
                  <a:pt x="6132" y="13627"/>
                </a:lnTo>
                <a:lnTo>
                  <a:pt x="6156" y="13651"/>
                </a:lnTo>
                <a:lnTo>
                  <a:pt x="6521" y="13895"/>
                </a:lnTo>
                <a:lnTo>
                  <a:pt x="6886" y="14138"/>
                </a:lnTo>
                <a:lnTo>
                  <a:pt x="7276" y="14357"/>
                </a:lnTo>
                <a:lnTo>
                  <a:pt x="7665" y="14552"/>
                </a:lnTo>
                <a:lnTo>
                  <a:pt x="8054" y="14722"/>
                </a:lnTo>
                <a:lnTo>
                  <a:pt x="8444" y="14892"/>
                </a:lnTo>
                <a:lnTo>
                  <a:pt x="8833" y="15038"/>
                </a:lnTo>
                <a:lnTo>
                  <a:pt x="9247" y="15160"/>
                </a:lnTo>
                <a:lnTo>
                  <a:pt x="10074" y="15403"/>
                </a:lnTo>
                <a:lnTo>
                  <a:pt x="10925" y="15574"/>
                </a:lnTo>
                <a:lnTo>
                  <a:pt x="11777" y="15695"/>
                </a:lnTo>
                <a:lnTo>
                  <a:pt x="12653" y="15817"/>
                </a:lnTo>
                <a:lnTo>
                  <a:pt x="13310" y="15866"/>
                </a:lnTo>
                <a:lnTo>
                  <a:pt x="13651" y="15890"/>
                </a:lnTo>
                <a:lnTo>
                  <a:pt x="14016" y="15866"/>
                </a:lnTo>
                <a:lnTo>
                  <a:pt x="14356" y="15866"/>
                </a:lnTo>
                <a:lnTo>
                  <a:pt x="14697" y="15793"/>
                </a:lnTo>
                <a:lnTo>
                  <a:pt x="15013" y="15720"/>
                </a:lnTo>
                <a:lnTo>
                  <a:pt x="15330" y="15598"/>
                </a:lnTo>
                <a:lnTo>
                  <a:pt x="15476" y="15525"/>
                </a:lnTo>
                <a:lnTo>
                  <a:pt x="15597" y="15452"/>
                </a:lnTo>
                <a:lnTo>
                  <a:pt x="15719" y="15355"/>
                </a:lnTo>
                <a:lnTo>
                  <a:pt x="15792" y="15257"/>
                </a:lnTo>
                <a:lnTo>
                  <a:pt x="15865" y="15160"/>
                </a:lnTo>
                <a:lnTo>
                  <a:pt x="15914" y="15038"/>
                </a:lnTo>
                <a:lnTo>
                  <a:pt x="15962" y="14941"/>
                </a:lnTo>
                <a:lnTo>
                  <a:pt x="15987" y="14819"/>
                </a:lnTo>
                <a:lnTo>
                  <a:pt x="16011" y="14552"/>
                </a:lnTo>
                <a:lnTo>
                  <a:pt x="15987" y="14284"/>
                </a:lnTo>
                <a:lnTo>
                  <a:pt x="15938" y="14016"/>
                </a:lnTo>
                <a:lnTo>
                  <a:pt x="15865" y="13749"/>
                </a:lnTo>
                <a:lnTo>
                  <a:pt x="15987" y="13651"/>
                </a:lnTo>
                <a:lnTo>
                  <a:pt x="16084" y="13530"/>
                </a:lnTo>
                <a:lnTo>
                  <a:pt x="16181" y="13408"/>
                </a:lnTo>
                <a:lnTo>
                  <a:pt x="16254" y="13262"/>
                </a:lnTo>
                <a:lnTo>
                  <a:pt x="16376" y="12946"/>
                </a:lnTo>
                <a:lnTo>
                  <a:pt x="16425" y="12654"/>
                </a:lnTo>
                <a:lnTo>
                  <a:pt x="16449" y="12410"/>
                </a:lnTo>
                <a:lnTo>
                  <a:pt x="16449" y="12070"/>
                </a:lnTo>
                <a:lnTo>
                  <a:pt x="16425" y="11875"/>
                </a:lnTo>
                <a:lnTo>
                  <a:pt x="16400" y="11680"/>
                </a:lnTo>
                <a:lnTo>
                  <a:pt x="16352" y="11534"/>
                </a:lnTo>
                <a:lnTo>
                  <a:pt x="16279" y="11388"/>
                </a:lnTo>
                <a:lnTo>
                  <a:pt x="16425" y="11267"/>
                </a:lnTo>
                <a:lnTo>
                  <a:pt x="16546" y="11096"/>
                </a:lnTo>
                <a:lnTo>
                  <a:pt x="16668" y="10926"/>
                </a:lnTo>
                <a:lnTo>
                  <a:pt x="16765" y="10756"/>
                </a:lnTo>
                <a:lnTo>
                  <a:pt x="16838" y="10561"/>
                </a:lnTo>
                <a:lnTo>
                  <a:pt x="16887" y="10342"/>
                </a:lnTo>
                <a:lnTo>
                  <a:pt x="16911" y="10147"/>
                </a:lnTo>
                <a:lnTo>
                  <a:pt x="16936" y="9953"/>
                </a:lnTo>
                <a:lnTo>
                  <a:pt x="16911" y="9758"/>
                </a:lnTo>
                <a:lnTo>
                  <a:pt x="16838" y="9515"/>
                </a:lnTo>
                <a:lnTo>
                  <a:pt x="16717" y="9271"/>
                </a:lnTo>
                <a:lnTo>
                  <a:pt x="16571" y="9053"/>
                </a:lnTo>
                <a:lnTo>
                  <a:pt x="16717" y="8931"/>
                </a:lnTo>
                <a:lnTo>
                  <a:pt x="16838" y="8785"/>
                </a:lnTo>
                <a:lnTo>
                  <a:pt x="16936" y="8615"/>
                </a:lnTo>
                <a:lnTo>
                  <a:pt x="17033" y="8444"/>
                </a:lnTo>
                <a:lnTo>
                  <a:pt x="17106" y="8274"/>
                </a:lnTo>
                <a:lnTo>
                  <a:pt x="17155" y="8079"/>
                </a:lnTo>
                <a:lnTo>
                  <a:pt x="17179" y="7885"/>
                </a:lnTo>
                <a:lnTo>
                  <a:pt x="17203" y="7690"/>
                </a:lnTo>
                <a:lnTo>
                  <a:pt x="17179" y="7447"/>
                </a:lnTo>
                <a:lnTo>
                  <a:pt x="17106" y="7252"/>
                </a:lnTo>
                <a:lnTo>
                  <a:pt x="17009" y="7057"/>
                </a:lnTo>
                <a:lnTo>
                  <a:pt x="16887" y="6887"/>
                </a:lnTo>
                <a:lnTo>
                  <a:pt x="16717" y="6741"/>
                </a:lnTo>
                <a:lnTo>
                  <a:pt x="16546" y="6619"/>
                </a:lnTo>
                <a:lnTo>
                  <a:pt x="16352" y="6498"/>
                </a:lnTo>
                <a:lnTo>
                  <a:pt x="16157" y="6400"/>
                </a:lnTo>
                <a:lnTo>
                  <a:pt x="15938" y="6303"/>
                </a:lnTo>
                <a:lnTo>
                  <a:pt x="15719" y="6206"/>
                </a:lnTo>
                <a:lnTo>
                  <a:pt x="15232" y="6084"/>
                </a:lnTo>
                <a:lnTo>
                  <a:pt x="14746" y="5987"/>
                </a:lnTo>
                <a:lnTo>
                  <a:pt x="14259" y="5938"/>
                </a:lnTo>
                <a:lnTo>
                  <a:pt x="13845" y="5889"/>
                </a:lnTo>
                <a:lnTo>
                  <a:pt x="13432" y="5865"/>
                </a:lnTo>
                <a:lnTo>
                  <a:pt x="12604" y="5841"/>
                </a:lnTo>
                <a:lnTo>
                  <a:pt x="11607" y="5841"/>
                </a:lnTo>
                <a:lnTo>
                  <a:pt x="11266" y="5865"/>
                </a:lnTo>
                <a:lnTo>
                  <a:pt x="11461" y="5354"/>
                </a:lnTo>
                <a:lnTo>
                  <a:pt x="11655" y="4843"/>
                </a:lnTo>
                <a:lnTo>
                  <a:pt x="11826" y="4308"/>
                </a:lnTo>
                <a:lnTo>
                  <a:pt x="11996" y="3797"/>
                </a:lnTo>
                <a:lnTo>
                  <a:pt x="12142" y="3261"/>
                </a:lnTo>
                <a:lnTo>
                  <a:pt x="12239" y="2726"/>
                </a:lnTo>
                <a:lnTo>
                  <a:pt x="12264" y="2458"/>
                </a:lnTo>
                <a:lnTo>
                  <a:pt x="12264" y="2191"/>
                </a:lnTo>
                <a:lnTo>
                  <a:pt x="12239" y="1899"/>
                </a:lnTo>
                <a:lnTo>
                  <a:pt x="12215" y="1631"/>
                </a:lnTo>
                <a:lnTo>
                  <a:pt x="12166" y="1412"/>
                </a:lnTo>
                <a:lnTo>
                  <a:pt x="12118" y="1217"/>
                </a:lnTo>
                <a:lnTo>
                  <a:pt x="12045" y="1023"/>
                </a:lnTo>
                <a:lnTo>
                  <a:pt x="11972" y="853"/>
                </a:lnTo>
                <a:lnTo>
                  <a:pt x="11850" y="682"/>
                </a:lnTo>
                <a:lnTo>
                  <a:pt x="11728" y="512"/>
                </a:lnTo>
                <a:lnTo>
                  <a:pt x="11582" y="366"/>
                </a:lnTo>
                <a:lnTo>
                  <a:pt x="11412" y="220"/>
                </a:lnTo>
                <a:lnTo>
                  <a:pt x="11266" y="147"/>
                </a:lnTo>
                <a:lnTo>
                  <a:pt x="11120" y="74"/>
                </a:lnTo>
                <a:lnTo>
                  <a:pt x="10925" y="25"/>
                </a:lnTo>
                <a:lnTo>
                  <a:pt x="10731" y="1"/>
                </a:lnTo>
                <a:close/>
              </a:path>
            </a:pathLst>
          </a:custGeom>
          <a:solidFill>
            <a:srgbClr val="0B539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3</a:t>
            </a:fld>
            <a:endParaRPr/>
          </a:p>
        </p:txBody>
      </p:sp>
      <p:pic>
        <p:nvPicPr>
          <p:cNvPr id="7" name="Picture 6" descr="A cartoon of a person and a child looking at a baseball game&#10;&#10;Description automatically generated">
            <a:extLst>
              <a:ext uri="{FF2B5EF4-FFF2-40B4-BE49-F238E27FC236}">
                <a16:creationId xmlns:a16="http://schemas.microsoft.com/office/drawing/2014/main" id="{997B4FA2-3D07-DC4B-863D-CF351C75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0" y="535255"/>
            <a:ext cx="3405560" cy="2571750"/>
          </a:xfrm>
          <a:prstGeom prst="rect">
            <a:avLst/>
          </a:prstGeom>
        </p:spPr>
      </p:pic>
      <p:sp>
        <p:nvSpPr>
          <p:cNvPr id="9" name="Google Shape;57;p16">
            <a:extLst>
              <a:ext uri="{FF2B5EF4-FFF2-40B4-BE49-F238E27FC236}">
                <a16:creationId xmlns:a16="http://schemas.microsoft.com/office/drawing/2014/main" id="{AB405E76-C27D-9747-9311-5EC69A4D6062}"/>
              </a:ext>
            </a:extLst>
          </p:cNvPr>
          <p:cNvSpPr txBox="1">
            <a:spLocks/>
          </p:cNvSpPr>
          <p:nvPr/>
        </p:nvSpPr>
        <p:spPr>
          <a:xfrm>
            <a:off x="4972950" y="3361005"/>
            <a:ext cx="3434100" cy="1063597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000" dirty="0"/>
              <a:t>What do you think the difference is between</a:t>
            </a:r>
            <a:r>
              <a:rPr lang="en-US" sz="2000" b="1" dirty="0"/>
              <a:t> “equality” </a:t>
            </a:r>
            <a:r>
              <a:rPr lang="en-US" sz="2000" dirty="0"/>
              <a:t>and</a:t>
            </a:r>
            <a:r>
              <a:rPr lang="en-US" sz="2000" b="1" dirty="0"/>
              <a:t> “equity”?</a:t>
            </a:r>
            <a:endParaRPr lang="en-US" sz="2000" dirty="0"/>
          </a:p>
        </p:txBody>
      </p:sp>
      <p:sp>
        <p:nvSpPr>
          <p:cNvPr id="10" name="Title 1">
            <a:extLst>
              <a:ext uri="{FF2B5EF4-FFF2-40B4-BE49-F238E27FC236}">
                <a16:creationId xmlns:a16="http://schemas.microsoft.com/office/drawing/2014/main" id="{0FC52A98-EC8E-6D41-BB11-EAF5DCAA5D1F}"/>
              </a:ext>
            </a:extLst>
          </p:cNvPr>
          <p:cNvSpPr txBox="1">
            <a:spLocks/>
          </p:cNvSpPr>
          <p:nvPr/>
        </p:nvSpPr>
        <p:spPr>
          <a:xfrm>
            <a:off x="839115" y="1521630"/>
            <a:ext cx="4023830" cy="2438907"/>
          </a:xfrm>
          <a:prstGeom prst="rect">
            <a:avLst/>
          </a:prstGeom>
        </p:spPr>
        <p:txBody>
          <a:bodyPr/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2400" i="1" dirty="0"/>
              <a:t>"Fair doesn't mean giving every child the same thing, it means giving every child what they need."</a:t>
            </a:r>
            <a:br>
              <a:rPr lang="en-US" sz="2000" dirty="0"/>
            </a:br>
            <a:r>
              <a:rPr lang="en-US" sz="2000" i="1" dirty="0"/>
              <a:t>Rick Lavoie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82598578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4</a:t>
            </a:fld>
            <a:endParaRPr/>
          </a:p>
        </p:txBody>
      </p:sp>
      <p:sp>
        <p:nvSpPr>
          <p:cNvPr id="6" name="Google Shape;57;p16">
            <a:extLst>
              <a:ext uri="{FF2B5EF4-FFF2-40B4-BE49-F238E27FC236}">
                <a16:creationId xmlns:a16="http://schemas.microsoft.com/office/drawing/2014/main" id="{95D3D2AB-371D-4B42-866C-2152EDF631E7}"/>
              </a:ext>
            </a:extLst>
          </p:cNvPr>
          <p:cNvSpPr txBox="1">
            <a:spLocks/>
          </p:cNvSpPr>
          <p:nvPr/>
        </p:nvSpPr>
        <p:spPr>
          <a:xfrm>
            <a:off x="1137900" y="535255"/>
            <a:ext cx="3434100" cy="274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pPr algn="ctr"/>
            <a:r>
              <a:rPr lang="en-US" sz="3000" b="1" dirty="0"/>
              <a:t>Differentiation in the Classroom</a:t>
            </a:r>
            <a:r>
              <a:rPr lang="en-US" sz="3000" dirty="0"/>
              <a:t>: </a:t>
            </a:r>
          </a:p>
          <a:p>
            <a:pPr algn="ctr"/>
            <a:r>
              <a:rPr lang="en-US" sz="3000" dirty="0"/>
              <a:t>Increasing access for </a:t>
            </a:r>
            <a:r>
              <a:rPr lang="en-US" sz="3000" i="1" dirty="0"/>
              <a:t>all </a:t>
            </a:r>
            <a:r>
              <a:rPr lang="en-US" sz="3000" dirty="0"/>
              <a:t>learners; equitable access for </a:t>
            </a:r>
            <a:r>
              <a:rPr lang="en-US" sz="3000" i="1" dirty="0"/>
              <a:t>all </a:t>
            </a:r>
            <a:r>
              <a:rPr lang="en-US" sz="3000" dirty="0"/>
              <a:t>learners</a:t>
            </a:r>
          </a:p>
        </p:txBody>
      </p:sp>
      <p:pic>
        <p:nvPicPr>
          <p:cNvPr id="7" name="Picture 6" descr="A cartoon of a person and a child looking at a baseball game&#10;&#10;Description automatically generated">
            <a:extLst>
              <a:ext uri="{FF2B5EF4-FFF2-40B4-BE49-F238E27FC236}">
                <a16:creationId xmlns:a16="http://schemas.microsoft.com/office/drawing/2014/main" id="{997B4FA2-3D07-DC4B-863D-CF351C750CB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1490" y="535255"/>
            <a:ext cx="3405560" cy="25717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52478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5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Content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What Students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7" y="1445551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Lesson plans should cover standards set by school, district or state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61B52-CCD2-4D48-ACE9-15CA2121BC4B}"/>
              </a:ext>
            </a:extLst>
          </p:cNvPr>
          <p:cNvSpPr txBox="1"/>
          <p:nvPr/>
        </p:nvSpPr>
        <p:spPr>
          <a:xfrm>
            <a:off x="655318" y="2349289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every student come in with the same proficiency related to the standard (or standards)?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D4870-BB35-CF48-B3E6-81619E132BE2}"/>
              </a:ext>
            </a:extLst>
          </p:cNvPr>
          <p:cNvSpPr txBox="1"/>
          <p:nvPr/>
        </p:nvSpPr>
        <p:spPr>
          <a:xfrm>
            <a:off x="541647" y="3595866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you differentiate the </a:t>
            </a:r>
            <a:r>
              <a:rPr lang="en-US" sz="2000" u="sng" dirty="0"/>
              <a:t>content</a:t>
            </a:r>
            <a:r>
              <a:rPr lang="en-US" sz="2000" dirty="0"/>
              <a:t>? How do you provide equitable access to content?</a:t>
            </a:r>
          </a:p>
        </p:txBody>
      </p:sp>
    </p:spTree>
    <p:extLst>
      <p:ext uri="{BB962C8B-B14F-4D97-AF65-F5344CB8AC3E}">
        <p14:creationId xmlns:p14="http://schemas.microsoft.com/office/powerpoint/2010/main" val="9165562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6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Content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What Students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4572000" y="1445551"/>
            <a:ext cx="4144022" cy="2923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/>
              <a:t>Leveled reading: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Uses assessment tools to determine reading diagnostics (comprehension, fluency, </a:t>
            </a:r>
            <a:r>
              <a:rPr lang="en-US" sz="2000" dirty="0" err="1"/>
              <a:t>etc</a:t>
            </a:r>
            <a:r>
              <a:rPr lang="en-US" sz="2000" dirty="0"/>
              <a:t>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Matches students to books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Books categorized into levels of difficulty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000" dirty="0"/>
              <a:t>Students can also self-regulate difficulty </a:t>
            </a:r>
          </a:p>
        </p:txBody>
      </p:sp>
      <p:pic>
        <p:nvPicPr>
          <p:cNvPr id="4" name="Picture 3" descr="A picture containing text, colorful, full, different&#10;&#10;Description automatically generated">
            <a:extLst>
              <a:ext uri="{FF2B5EF4-FFF2-40B4-BE49-F238E27FC236}">
                <a16:creationId xmlns:a16="http://schemas.microsoft.com/office/drawing/2014/main" id="{D46B4202-612C-AF4C-AAF5-904FED46E91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18920" y="1587500"/>
            <a:ext cx="3416300" cy="1968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002289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7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Process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6" y="1609525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The process of learning: How are you asking the students to learn?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8961B52-CCD2-4D48-ACE9-15CA2121BC4B}"/>
              </a:ext>
            </a:extLst>
          </p:cNvPr>
          <p:cNvSpPr txBox="1"/>
          <p:nvPr/>
        </p:nvSpPr>
        <p:spPr>
          <a:xfrm>
            <a:off x="655316" y="2571750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Does every student learn the same way?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5D4870-BB35-CF48-B3E6-81619E132BE2}"/>
              </a:ext>
            </a:extLst>
          </p:cNvPr>
          <p:cNvSpPr txBox="1"/>
          <p:nvPr/>
        </p:nvSpPr>
        <p:spPr>
          <a:xfrm>
            <a:off x="655316" y="3624062"/>
            <a:ext cx="806070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/>
              <a:t>How do you differentiate the </a:t>
            </a:r>
            <a:r>
              <a:rPr lang="en-US" sz="2000" u="sng" dirty="0"/>
              <a:t>process</a:t>
            </a:r>
            <a:r>
              <a:rPr lang="en-US" sz="2000" dirty="0"/>
              <a:t>?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14CC8F99-E5CD-1940-B83C-1E4562EAF332}"/>
              </a:ext>
            </a:extLst>
          </p:cNvPr>
          <p:cNvSpPr txBox="1"/>
          <p:nvPr/>
        </p:nvSpPr>
        <p:spPr>
          <a:xfrm>
            <a:off x="3519055" y="3380509"/>
            <a:ext cx="18473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7108795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8</a:t>
            </a:fld>
            <a:endParaRPr/>
          </a:p>
        </p:txBody>
      </p:sp>
      <p:pic>
        <p:nvPicPr>
          <p:cNvPr id="4" name="Picture 3" descr="Diagram&#10;&#10;Description automatically generated">
            <a:extLst>
              <a:ext uri="{FF2B5EF4-FFF2-40B4-BE49-F238E27FC236}">
                <a16:creationId xmlns:a16="http://schemas.microsoft.com/office/drawing/2014/main" id="{10A1DBE9-E999-AC47-962E-C5AA0408CE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6957" y="1483740"/>
            <a:ext cx="8219068" cy="3437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935A4BE3-763A-3BB8-FFE7-4303F60932A8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Process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Learn</a:t>
            </a:r>
          </a:p>
        </p:txBody>
      </p:sp>
    </p:spTree>
    <p:extLst>
      <p:ext uri="{BB962C8B-B14F-4D97-AF65-F5344CB8AC3E}">
        <p14:creationId xmlns:p14="http://schemas.microsoft.com/office/powerpoint/2010/main" val="236123042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Google Shape;134;p26"/>
          <p:cNvSpPr txBox="1">
            <a:spLocks noGrp="1"/>
          </p:cNvSpPr>
          <p:nvPr>
            <p:ph type="sldNum" idx="12"/>
          </p:nvPr>
        </p:nvSpPr>
        <p:spPr>
          <a:xfrm>
            <a:off x="8716025" y="4676375"/>
            <a:ext cx="428100" cy="467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"/>
              <a:t>9</a:t>
            </a:fld>
            <a:endParaRPr/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14851AC-920A-8145-9D9C-B45C1752568C}"/>
              </a:ext>
            </a:extLst>
          </p:cNvPr>
          <p:cNvSpPr txBox="1"/>
          <p:nvPr/>
        </p:nvSpPr>
        <p:spPr>
          <a:xfrm>
            <a:off x="655320" y="775855"/>
            <a:ext cx="8060705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/>
              <a:t>Differentiation: </a:t>
            </a:r>
            <a:r>
              <a:rPr lang="en-US" sz="2000" b="1" i="1" u="sng" dirty="0"/>
              <a:t>Process</a:t>
            </a:r>
            <a:r>
              <a:rPr lang="en-US" sz="2000" b="1" u="sng" dirty="0"/>
              <a:t> </a:t>
            </a:r>
          </a:p>
          <a:p>
            <a:pPr algn="ctr"/>
            <a:r>
              <a:rPr lang="en-US" sz="2000" b="1" i="1" dirty="0">
                <a:solidFill>
                  <a:srgbClr val="92D050"/>
                </a:solidFill>
              </a:rPr>
              <a:t>How Students Learn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9DAF4A2-CA81-8D43-8C4C-E6293F4AD6CF}"/>
              </a:ext>
            </a:extLst>
          </p:cNvPr>
          <p:cNvSpPr txBox="1"/>
          <p:nvPr/>
        </p:nvSpPr>
        <p:spPr>
          <a:xfrm>
            <a:off x="655319" y="1437036"/>
            <a:ext cx="8060705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/>
              <a:t>Differentiate based on </a:t>
            </a:r>
            <a:r>
              <a:rPr lang="en-US" sz="2000" b="1" dirty="0"/>
              <a:t>”challenge level”</a:t>
            </a:r>
          </a:p>
          <a:p>
            <a:r>
              <a:rPr lang="en-US" sz="2000" dirty="0"/>
              <a:t>Teachers create groups based on student needs (based on Bloom’s Taxonomy)</a:t>
            </a:r>
          </a:p>
          <a:p>
            <a:endParaRPr lang="en-US" sz="2000" dirty="0"/>
          </a:p>
          <a:p>
            <a:pPr fontAlgn="base"/>
            <a:r>
              <a:rPr lang="en-US" sz="2000" i="1" u="sng" dirty="0"/>
              <a:t>Group 1: </a:t>
            </a:r>
            <a:r>
              <a:rPr lang="en-US" sz="2000" dirty="0"/>
              <a:t>Students who need content reinforcement or practice will complete one activity that helps </a:t>
            </a:r>
            <a:r>
              <a:rPr lang="en-US" sz="2000" i="1" dirty="0"/>
              <a:t>build</a:t>
            </a:r>
            <a:r>
              <a:rPr lang="en-US" sz="2000" dirty="0"/>
              <a:t> understanding. (</a:t>
            </a:r>
            <a:r>
              <a:rPr lang="en-US" sz="2000" i="1" dirty="0"/>
              <a:t>remember, understand)</a:t>
            </a:r>
            <a:endParaRPr lang="en-US" sz="2000" dirty="0"/>
          </a:p>
          <a:p>
            <a:pPr fontAlgn="base"/>
            <a:r>
              <a:rPr lang="en-US" sz="2000" i="1" u="sng" dirty="0"/>
              <a:t>Group 2: </a:t>
            </a:r>
            <a:r>
              <a:rPr lang="en-US" sz="2000" dirty="0"/>
              <a:t>Students who have a firm understanding will complete another activity that </a:t>
            </a:r>
            <a:r>
              <a:rPr lang="en-US" sz="2000" i="1" dirty="0"/>
              <a:t>extends</a:t>
            </a:r>
            <a:r>
              <a:rPr lang="en-US" sz="2000" dirty="0"/>
              <a:t> what they already know. (</a:t>
            </a:r>
            <a:r>
              <a:rPr lang="en-US" sz="2000" i="1" dirty="0"/>
              <a:t>apply, analyze, evaluate, create)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7070819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theme/theme1.xml><?xml version="1.0" encoding="utf-8"?>
<a:theme xmlns:a="http://schemas.openxmlformats.org/drawingml/2006/main" name="Jaques template">
  <a:themeElements>
    <a:clrScheme name="Custom 347">
      <a:dk1>
        <a:srgbClr val="000000"/>
      </a:dk1>
      <a:lt1>
        <a:srgbClr val="FFFFFF"/>
      </a:lt1>
      <a:dk2>
        <a:srgbClr val="666666"/>
      </a:dk2>
      <a:lt2>
        <a:srgbClr val="CCCCCC"/>
      </a:lt2>
      <a:accent1>
        <a:srgbClr val="3A81BA"/>
      </a:accent1>
      <a:accent2>
        <a:srgbClr val="D89F39"/>
      </a:accent2>
      <a:accent3>
        <a:srgbClr val="8BAB42"/>
      </a:accent3>
      <a:accent4>
        <a:srgbClr val="57A7B5"/>
      </a:accent4>
      <a:accent5>
        <a:srgbClr val="8B81D2"/>
      </a:accent5>
      <a:accent6>
        <a:srgbClr val="963334"/>
      </a:accent6>
      <a:hlink>
        <a:srgbClr val="1155CC"/>
      </a:hlink>
      <a:folHlink>
        <a:srgbClr val="6611CC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1232</TotalTime>
  <Words>1130</Words>
  <Application>Microsoft Macintosh PowerPoint</Application>
  <PresentationFormat>On-screen Show (16:9)</PresentationFormat>
  <Paragraphs>142</Paragraphs>
  <Slides>23</Slides>
  <Notes>21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8" baseType="lpstr">
      <vt:lpstr>ＭＳ Ｐゴシック</vt:lpstr>
      <vt:lpstr>Pangolin</vt:lpstr>
      <vt:lpstr>Arial</vt:lpstr>
      <vt:lpstr>Inconsolata</vt:lpstr>
      <vt:lpstr>Jaques template</vt:lpstr>
      <vt:lpstr>PowerPoint Presentation</vt:lpstr>
      <vt:lpstr>What does a “fair” or “equitable” education system mean to you?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MN Teacher Standards:</vt:lpstr>
      <vt:lpstr>Given all of this:</vt:lpstr>
      <vt:lpstr>PowerPoint Presentation</vt:lpstr>
      <vt:lpstr>Assistive Technology (AT)</vt:lpstr>
      <vt:lpstr>Assistive Technology ideas: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Differentiation: Increasing access for all learners via technology</dc:title>
  <cp:lastModifiedBy>Daniel Moos</cp:lastModifiedBy>
  <cp:revision>65</cp:revision>
  <dcterms:modified xsi:type="dcterms:W3CDTF">2025-09-29T11:01:18Z</dcterms:modified>
</cp:coreProperties>
</file>